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7" r:id="rId4"/>
    <p:sldId id="270" r:id="rId5"/>
    <p:sldId id="267" r:id="rId6"/>
    <p:sldId id="269" r:id="rId7"/>
    <p:sldId id="268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00518E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F25D5-282A-4AEF-950F-595F0C93006E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682C-2699-47CF-A7FB-8F3DB91A69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61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637B-AEDE-4143-A21F-A74F38C09CC3}" type="datetimeFigureOut">
              <a:rPr lang="tr-TR" smtClean="0"/>
              <a:pPr/>
              <a:t>2.8.2015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9DEE-313C-42A1-AA6F-94945F3706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dsız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" y="-76200"/>
            <a:ext cx="9139536" cy="6858000"/>
          </a:xfrm>
          <a:prstGeom prst="rect">
            <a:avLst/>
          </a:prstGeom>
        </p:spPr>
      </p:pic>
      <p:pic>
        <p:nvPicPr>
          <p:cNvPr id="9" name="8 Resim" descr="logo_Me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Metin kutusu"/>
          <p:cNvSpPr txBox="1"/>
          <p:nvPr/>
        </p:nvSpPr>
        <p:spPr>
          <a:xfrm>
            <a:off x="1066800" y="152400"/>
            <a:ext cx="209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</a:rPr>
              <a:t>T.C</a:t>
            </a:r>
          </a:p>
          <a:p>
            <a:r>
              <a:rPr lang="tr-TR" sz="1200" b="1" dirty="0" smtClean="0">
                <a:solidFill>
                  <a:schemeClr val="bg1"/>
                </a:solidFill>
              </a:rPr>
              <a:t>ADANA VALİLİĞİ</a:t>
            </a:r>
          </a:p>
          <a:p>
            <a:r>
              <a:rPr lang="tr-TR" sz="1200" b="1" dirty="0" smtClean="0">
                <a:solidFill>
                  <a:schemeClr val="bg1"/>
                </a:solidFill>
              </a:rPr>
              <a:t>İL MİLLİ EĞİTİM MÜDÜRLÜĞÜ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419600" y="2575917"/>
            <a:ext cx="4724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cs typeface="Times New Roman" pitchFamily="18" charset="0"/>
              </a:rPr>
              <a:t>GENEL BİLGİLENDİRME 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cs typeface="Times New Roman" pitchFamily="18" charset="0"/>
              </a:rPr>
              <a:t>SUNUMU</a:t>
            </a:r>
            <a:endParaRPr lang="tr-TR" sz="36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tr-TR" sz="2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4" name="13 Resim" descr="adsız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6096000"/>
            <a:ext cx="9387840" cy="76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500000" rev="0"/>
            </a:camera>
            <a:lightRig rig="threePt" dir="t"/>
          </a:scene3d>
        </p:spPr>
      </p:pic>
      <p:sp>
        <p:nvSpPr>
          <p:cNvPr id="19" name="18 Yuvarlatılmış Dikdörtgen"/>
          <p:cNvSpPr/>
          <p:nvPr/>
        </p:nvSpPr>
        <p:spPr>
          <a:xfrm>
            <a:off x="1447800" y="6172200"/>
            <a:ext cx="7543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Documents and Settings\Administrator\Desktop\logo\avrupa-birliği-bakanlığı-logosu\ab_bakanligi\jpg\ab_bakanligi_yazis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6248400"/>
            <a:ext cx="990600" cy="457200"/>
          </a:xfrm>
          <a:prstGeom prst="rect">
            <a:avLst/>
          </a:prstGeom>
          <a:noFill/>
        </p:spPr>
      </p:pic>
      <p:pic>
        <p:nvPicPr>
          <p:cNvPr id="16" name="15 Resim" descr="European Commission Logo fond blanc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6248400"/>
            <a:ext cx="988228" cy="515112"/>
          </a:xfrm>
          <a:prstGeom prst="rect">
            <a:avLst/>
          </a:prstGeom>
        </p:spPr>
      </p:pic>
      <p:pic>
        <p:nvPicPr>
          <p:cNvPr id="15" name="14 Resim" descr="Ulusal_ajans_yazili_logo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6248400"/>
            <a:ext cx="457200" cy="533400"/>
          </a:xfrm>
          <a:prstGeom prst="rect">
            <a:avLst/>
          </a:prstGeom>
        </p:spPr>
      </p:pic>
      <p:pic>
        <p:nvPicPr>
          <p:cNvPr id="17" name="16 Resim" descr="adana mem logo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1" y="6248400"/>
            <a:ext cx="609600" cy="457200"/>
          </a:xfrm>
          <a:prstGeom prst="rect">
            <a:avLst/>
          </a:prstGeom>
        </p:spPr>
      </p:pic>
      <p:pic>
        <p:nvPicPr>
          <p:cNvPr id="18" name="17 Resim" descr="2014012207533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4400"/>
            <a:ext cx="4478673" cy="516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320" y="0"/>
            <a:ext cx="9195320" cy="68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Alt Başlık"/>
          <p:cNvSpPr txBox="1">
            <a:spLocks/>
          </p:cNvSpPr>
          <p:nvPr/>
        </p:nvSpPr>
        <p:spPr>
          <a:xfrm>
            <a:off x="4191000" y="457200"/>
            <a:ext cx="49530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YURTDIŞINDA YÜKSEK LİSANS</a:t>
            </a:r>
          </a:p>
          <a:p>
            <a:pPr lvl="0" algn="ctr"/>
            <a:endParaRPr lang="tr-TR" sz="2600" b="1" dirty="0" smtClean="0">
              <a:solidFill>
                <a:srgbClr val="00B0F0"/>
              </a:solidFill>
            </a:endParaRPr>
          </a:p>
          <a:p>
            <a:pPr lvl="0" algn="ctr"/>
            <a:r>
              <a:rPr lang="tr-TR" sz="3200" b="1" dirty="0" smtClean="0">
                <a:solidFill>
                  <a:srgbClr val="00B0F0"/>
                </a:solidFill>
              </a:rPr>
              <a:t>200,000</a:t>
            </a:r>
            <a:r>
              <a:rPr lang="tr-TR" sz="2800" b="1" dirty="0" smtClean="0">
                <a:solidFill>
                  <a:srgbClr val="00B0F0"/>
                </a:solidFill>
              </a:rPr>
              <a:t> </a:t>
            </a:r>
          </a:p>
          <a:p>
            <a:pPr lvl="0" algn="ctr"/>
            <a:r>
              <a:rPr lang="tr-TR" sz="2800" dirty="0" smtClean="0">
                <a:solidFill>
                  <a:srgbClr val="00B0F0"/>
                </a:solidFill>
              </a:rPr>
              <a:t>Yüksek Lisans Öğrenci Kredisi</a:t>
            </a:r>
          </a:p>
          <a:p>
            <a:pPr lvl="0" algn="ctr"/>
            <a:endParaRPr lang="tr-TR" sz="2800" dirty="0" smtClean="0">
              <a:solidFill>
                <a:srgbClr val="00B0F0"/>
              </a:solidFill>
            </a:endParaRPr>
          </a:p>
          <a:p>
            <a:pPr lvl="0" algn="ctr"/>
            <a:r>
              <a:rPr lang="tr-TR" sz="3200" b="1" dirty="0" smtClean="0">
                <a:solidFill>
                  <a:srgbClr val="00B0F0"/>
                </a:solidFill>
              </a:rPr>
              <a:t>25,000 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</a:p>
          <a:p>
            <a:pPr lvl="0" algn="ctr"/>
            <a:r>
              <a:rPr lang="tr-TR" sz="2800" dirty="0" smtClean="0">
                <a:solidFill>
                  <a:srgbClr val="00B0F0"/>
                </a:solidFill>
              </a:rPr>
              <a:t>Ortak Yüksek Lisans Derecesi</a:t>
            </a:r>
          </a:p>
          <a:p>
            <a:pPr lvl="0" algn="ctr"/>
            <a:endParaRPr lang="tr-TR" sz="2800" dirty="0" smtClean="0">
              <a:solidFill>
                <a:srgbClr val="00B0F0"/>
              </a:solidFill>
            </a:endParaRPr>
          </a:p>
          <a:p>
            <a:pPr lvl="0" algn="ctr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2209800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Documents and Settings\Administrator\Desktop\erasmus + at a glance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13" y="0"/>
            <a:ext cx="9161813" cy="6858000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550502">
            <a:off x="481456" y="1734002"/>
            <a:ext cx="3869230" cy="3482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PERSONEL </a:t>
            </a:r>
          </a:p>
          <a:p>
            <a:pPr lvl="0" algn="ctr"/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HAREKETLİLİĞİ</a:t>
            </a:r>
          </a:p>
          <a:p>
            <a:pPr lvl="0" algn="ctr"/>
            <a:endParaRPr lang="tr-TR" sz="2800" b="1" dirty="0" smtClean="0">
              <a:solidFill>
                <a:srgbClr val="00B0F0"/>
              </a:solidFill>
            </a:endParaRPr>
          </a:p>
          <a:p>
            <a:pPr lvl="0" algn="ctr"/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800,000 </a:t>
            </a:r>
          </a:p>
          <a:p>
            <a:pPr lvl="0" algn="ctr"/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eğitimci ve gençlik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çalışanı için  yurtdışında yeni eğitim ve öğretim metotlarına</a:t>
            </a:r>
            <a:r>
              <a:rPr lang="tr-TR" sz="2400" dirty="0" smtClean="0">
                <a:solidFill>
                  <a:srgbClr val="00B0F0"/>
                </a:solidFill>
              </a:rPr>
              <a:t> ulaşma imkanı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89518"/>
            <a:ext cx="1981200" cy="67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Documents and Settings\Administrator\Desktop\erasmus + at a glance\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4"/>
            <a:ext cx="9144000" cy="6862040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1066800" y="2819400"/>
            <a:ext cx="73914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BİLGİ ORTAKLIKLARI</a:t>
            </a:r>
          </a:p>
          <a:p>
            <a:pPr lvl="1"/>
            <a:r>
              <a:rPr lang="tr-TR" sz="3000" b="1" dirty="0" smtClean="0">
                <a:solidFill>
                  <a:srgbClr val="00B0F0"/>
                </a:solidFill>
              </a:rPr>
              <a:t>150 	</a:t>
            </a:r>
            <a:r>
              <a:rPr lang="tr-TR" sz="2800" dirty="0" smtClean="0">
                <a:solidFill>
                  <a:srgbClr val="00B0F0"/>
                </a:solidFill>
              </a:rPr>
              <a:t>Ortaklık</a:t>
            </a:r>
            <a:r>
              <a:rPr lang="tr-TR" sz="3000" b="1" dirty="0" smtClean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tr-TR" sz="3000" b="1" dirty="0" smtClean="0">
                <a:solidFill>
                  <a:srgbClr val="00B0F0"/>
                </a:solidFill>
              </a:rPr>
              <a:t>1,500  	</a:t>
            </a:r>
            <a:r>
              <a:rPr lang="tr-TR" sz="2800" dirty="0" smtClean="0">
                <a:solidFill>
                  <a:srgbClr val="00B0F0"/>
                </a:solidFill>
              </a:rPr>
              <a:t>Yüksek Öğretim Kurumu ve İşletme</a:t>
            </a:r>
            <a:endParaRPr lang="tr-TR" sz="2800" b="1" dirty="0" smtClean="0">
              <a:solidFill>
                <a:srgbClr val="00B0F0"/>
              </a:solidFill>
            </a:endParaRPr>
          </a:p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SEKTÖREL BECERİ ORTAKLIKLARI</a:t>
            </a:r>
          </a:p>
          <a:p>
            <a:pPr marL="971550" lvl="1" indent="-514350"/>
            <a:r>
              <a:rPr lang="tr-TR" sz="3000" b="1" dirty="0" smtClean="0">
                <a:solidFill>
                  <a:srgbClr val="00B0F0"/>
                </a:solidFill>
              </a:rPr>
              <a:t>150	</a:t>
            </a:r>
            <a:r>
              <a:rPr lang="tr-TR" sz="2800" dirty="0" smtClean="0">
                <a:solidFill>
                  <a:srgbClr val="00B0F0"/>
                </a:solidFill>
              </a:rPr>
              <a:t>Ortaklık</a:t>
            </a:r>
            <a:endParaRPr lang="tr-TR" sz="2800" b="1" dirty="0" smtClean="0">
              <a:solidFill>
                <a:srgbClr val="00B0F0"/>
              </a:solidFill>
            </a:endParaRPr>
          </a:p>
          <a:p>
            <a:pPr marL="971550" lvl="1" indent="-514350"/>
            <a:r>
              <a:rPr lang="tr-TR" sz="3000" b="1" dirty="0" smtClean="0">
                <a:solidFill>
                  <a:srgbClr val="00B0F0"/>
                </a:solidFill>
              </a:rPr>
              <a:t>2,000</a:t>
            </a:r>
            <a:r>
              <a:rPr lang="tr-TR" sz="3000" dirty="0" smtClean="0">
                <a:solidFill>
                  <a:srgbClr val="00B0F0"/>
                </a:solidFill>
              </a:rPr>
              <a:t>	</a:t>
            </a:r>
            <a:r>
              <a:rPr lang="tr-TR" sz="2800" dirty="0" smtClean="0">
                <a:solidFill>
                  <a:srgbClr val="00B0F0"/>
                </a:solidFill>
              </a:rPr>
              <a:t>Eğitim Sağlayıcısı ve İşletme </a:t>
            </a:r>
            <a:r>
              <a:rPr lang="tr-TR" sz="3200" dirty="0" smtClean="0">
                <a:solidFill>
                  <a:srgbClr val="00B0F0"/>
                </a:solidFill>
              </a:rPr>
              <a:t>	</a:t>
            </a:r>
          </a:p>
          <a:p>
            <a:pPr marL="971550" lvl="1" indent="-514350"/>
            <a:endParaRPr lang="tr-TR" sz="3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638800"/>
            <a:ext cx="2209800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Documents and Settings\Administrator\Desktop\erasmus + at a glance\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" y="0"/>
            <a:ext cx="9133221" cy="6867298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21193411">
            <a:off x="4908241" y="501869"/>
            <a:ext cx="3690631" cy="5917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STRATEJİK ORTAKLIKLAR</a:t>
            </a:r>
          </a:p>
          <a:p>
            <a:pPr lvl="1"/>
            <a:r>
              <a:rPr lang="tr-TR" sz="3000" b="1" dirty="0" smtClean="0">
                <a:solidFill>
                  <a:srgbClr val="00B0F0"/>
                </a:solidFill>
              </a:rPr>
              <a:t>	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Yüksek Öğretim,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Mesleki Eğitim,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Okul Eğitimi,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Yetişkin Eğitim 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ve Gençlik 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alanlarında işbirliği</a:t>
            </a:r>
          </a:p>
          <a:p>
            <a:pPr marL="0" lvl="1" algn="ctr"/>
            <a:endParaRPr lang="tr-TR" sz="2800" dirty="0" smtClean="0">
              <a:solidFill>
                <a:srgbClr val="00B0F0"/>
              </a:solidFill>
            </a:endParaRPr>
          </a:p>
          <a:p>
            <a:pPr marL="457200" lvl="2"/>
            <a:r>
              <a:rPr lang="tr-TR" sz="3000" b="1" dirty="0" smtClean="0">
                <a:solidFill>
                  <a:srgbClr val="00B0F0"/>
                </a:solidFill>
              </a:rPr>
              <a:t>25,000</a:t>
            </a:r>
            <a:r>
              <a:rPr lang="tr-TR" sz="2800" dirty="0" smtClean="0">
                <a:solidFill>
                  <a:srgbClr val="00B0F0"/>
                </a:solidFill>
              </a:rPr>
              <a:t> 	ortaklık</a:t>
            </a:r>
          </a:p>
          <a:p>
            <a:pPr marL="457200" lvl="2"/>
            <a:r>
              <a:rPr lang="tr-TR" sz="3000" b="1" dirty="0" smtClean="0">
                <a:solidFill>
                  <a:srgbClr val="00B0F0"/>
                </a:solidFill>
              </a:rPr>
              <a:t>125,000</a:t>
            </a:r>
            <a:r>
              <a:rPr lang="tr-TR" sz="2800" dirty="0" smtClean="0">
                <a:solidFill>
                  <a:srgbClr val="00B0F0"/>
                </a:solidFill>
              </a:rPr>
              <a:t> 	kurum</a:t>
            </a:r>
          </a:p>
          <a:p>
            <a:pPr marL="971550" lvl="1" indent="-514350"/>
            <a:endParaRPr lang="tr-TR" sz="3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9937">
            <a:off x="6050539" y="5697997"/>
            <a:ext cx="2209800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Documents and Settings\Administrator\Desktop\erasmus + at a glance\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9" y="1"/>
            <a:ext cx="9221399" cy="6857999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548482">
            <a:off x="3853438" y="750208"/>
            <a:ext cx="4709500" cy="5226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000" b="1" dirty="0" smtClean="0">
                <a:solidFill>
                  <a:srgbClr val="00B0F0"/>
                </a:solidFill>
              </a:rPr>
              <a:t>SPOR</a:t>
            </a:r>
          </a:p>
          <a:p>
            <a:pPr marL="457200" lvl="2"/>
            <a:r>
              <a:rPr lang="tr-TR" sz="3200" b="1" dirty="0" smtClean="0">
                <a:solidFill>
                  <a:srgbClr val="00B0F0"/>
                </a:solidFill>
              </a:rPr>
              <a:t>600</a:t>
            </a: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	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Kar Amacı Gütmeyen Spor Etkinlikleri </a:t>
            </a:r>
          </a:p>
          <a:p>
            <a:pPr marL="457200" lvl="2"/>
            <a:r>
              <a:rPr lang="tr-TR" sz="3200" b="1" dirty="0" smtClean="0">
                <a:solidFill>
                  <a:srgbClr val="00B0F0"/>
                </a:solidFill>
              </a:rPr>
              <a:t>3,000</a:t>
            </a:r>
            <a:r>
              <a:rPr lang="tr-TR" sz="3000" b="1" dirty="0" smtClean="0">
                <a:solidFill>
                  <a:srgbClr val="00B0F0"/>
                </a:solidFill>
              </a:rPr>
              <a:t>	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Sporda İşbirliği Ortaklığı</a:t>
            </a:r>
          </a:p>
          <a:p>
            <a:pPr marL="971550" lvl="1" indent="-514350"/>
            <a:r>
              <a:rPr lang="tr-TR" sz="3200" b="1" dirty="0" smtClean="0">
                <a:solidFill>
                  <a:srgbClr val="00B0F0"/>
                </a:solidFill>
              </a:rPr>
              <a:t>300 	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Paydaşı bir araya getiren 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Yıllık AB Spor Forumu</a:t>
            </a: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2197">
            <a:off x="4755879" y="5294978"/>
            <a:ext cx="2175394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Documents and Settings\Administrator\Desktop\erasmus + at a glance\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26"/>
            <a:ext cx="9143999" cy="6972862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21267934">
            <a:off x="729355" y="155850"/>
            <a:ext cx="3541774" cy="6410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JEAN MONNET</a:t>
            </a:r>
          </a:p>
          <a:p>
            <a:pPr lvl="0" algn="ctr"/>
            <a:endParaRPr lang="tr-TR" sz="3000" b="1" dirty="0" smtClean="0">
              <a:solidFill>
                <a:srgbClr val="00B0F0"/>
              </a:solidFill>
            </a:endParaRP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Akademisyenler</a:t>
            </a:r>
            <a:r>
              <a:rPr lang="tr-TR" sz="2800" b="1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için </a:t>
            </a:r>
          </a:p>
          <a:p>
            <a:pPr marL="0" lvl="1" algn="ctr"/>
            <a:r>
              <a:rPr lang="tr-TR" sz="3200" b="1" dirty="0" smtClean="0">
                <a:solidFill>
                  <a:srgbClr val="00B0F0"/>
                </a:solidFill>
              </a:rPr>
              <a:t>400</a:t>
            </a:r>
            <a:r>
              <a:rPr lang="tr-TR" sz="2800" b="1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öğretme makamı (Kürsü Başkanlığı) ve dünya çapında </a:t>
            </a:r>
            <a:r>
              <a:rPr lang="tr-TR" sz="3200" b="1" dirty="0" smtClean="0">
                <a:solidFill>
                  <a:srgbClr val="00B0F0"/>
                </a:solidFill>
              </a:rPr>
              <a:t>600</a:t>
            </a:r>
            <a:r>
              <a:rPr lang="tr-TR" sz="2800" dirty="0" smtClean="0">
                <a:solidFill>
                  <a:srgbClr val="00B0F0"/>
                </a:solidFill>
              </a:rPr>
              <a:t> kurs faaliyeti 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   </a:t>
            </a:r>
          </a:p>
          <a:p>
            <a:pPr marL="0" lvl="1" algn="ctr"/>
            <a:r>
              <a:rPr lang="tr-TR" sz="3200" b="1" dirty="0" smtClean="0">
                <a:solidFill>
                  <a:srgbClr val="00B0F0"/>
                </a:solidFill>
              </a:rPr>
              <a:t>100</a:t>
            </a:r>
            <a:r>
              <a:rPr lang="tr-TR" sz="2800" dirty="0" smtClean="0">
                <a:solidFill>
                  <a:srgbClr val="00B0F0"/>
                </a:solidFill>
              </a:rPr>
              <a:t>’ün üzerinde </a:t>
            </a:r>
          </a:p>
          <a:p>
            <a:pPr marL="0" lvl="1" algn="ctr"/>
            <a:r>
              <a:rPr lang="tr-TR" sz="2800" dirty="0" smtClean="0">
                <a:solidFill>
                  <a:srgbClr val="00B0F0"/>
                </a:solidFill>
              </a:rPr>
              <a:t>Jean </a:t>
            </a:r>
            <a:r>
              <a:rPr lang="tr-TR" sz="2800" dirty="0" err="1" smtClean="0">
                <a:solidFill>
                  <a:srgbClr val="00B0F0"/>
                </a:solidFill>
              </a:rPr>
              <a:t>Monnet</a:t>
            </a:r>
            <a:r>
              <a:rPr lang="tr-TR" sz="2800" dirty="0" smtClean="0">
                <a:solidFill>
                  <a:srgbClr val="00B0F0"/>
                </a:solidFill>
              </a:rPr>
              <a:t> Mükemmellik Merkezinin desteklenmesi</a:t>
            </a: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0000">
            <a:off x="1699698" y="5904999"/>
            <a:ext cx="2175394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Documents and Settings\Administrator\Desktop\erasmus + at a glance\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6" y="0"/>
            <a:ext cx="9147485" cy="6856577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2362200" y="762000"/>
            <a:ext cx="46482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000" b="1" dirty="0" smtClean="0">
                <a:solidFill>
                  <a:srgbClr val="00B0F0"/>
                </a:solidFill>
              </a:rPr>
              <a:t>ERASMUS+  İLE NE DEĞİŞTİ? </a:t>
            </a: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Daha bütüncül, ulaşılabilir bir program</a:t>
            </a:r>
          </a:p>
          <a:p>
            <a:pPr marL="0" lvl="1">
              <a:buFontTx/>
              <a:buChar char="-"/>
            </a:pPr>
            <a:endParaRPr lang="tr-TR" sz="2100" dirty="0" smtClean="0">
              <a:solidFill>
                <a:srgbClr val="00B0F0"/>
              </a:solidFill>
            </a:endParaRP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İstihdam becerilerine yönelik yeni bir bakış açısı</a:t>
            </a:r>
          </a:p>
          <a:p>
            <a:pPr marL="0" lvl="1">
              <a:buFontTx/>
              <a:buChar char="-"/>
            </a:pPr>
            <a:endParaRPr lang="tr-TR" sz="2100" dirty="0" smtClean="0">
              <a:solidFill>
                <a:srgbClr val="00B0F0"/>
              </a:solidFill>
            </a:endParaRP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Eğitim ve öğretimim modernizasyonu için yeni fırsatlar</a:t>
            </a:r>
          </a:p>
          <a:p>
            <a:pPr marL="0" lvl="1">
              <a:buFontTx/>
              <a:buChar char="-"/>
            </a:pPr>
            <a:endParaRPr lang="tr-TR" sz="2100" dirty="0" smtClean="0">
              <a:solidFill>
                <a:srgbClr val="00B0F0"/>
              </a:solidFill>
            </a:endParaRP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Eğitim dünyası ve iş piyasası arasında yeni  birliktelikler</a:t>
            </a:r>
          </a:p>
          <a:p>
            <a:pPr marL="0" lvl="1">
              <a:buFontTx/>
              <a:buChar char="-"/>
            </a:pPr>
            <a:endParaRPr lang="tr-TR" sz="2100" dirty="0" smtClean="0">
              <a:solidFill>
                <a:srgbClr val="00B0F0"/>
              </a:solidFill>
            </a:endParaRP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Tüm faaliyetler için kurumsal başvuru </a:t>
            </a:r>
          </a:p>
          <a:p>
            <a:pPr marL="0" lvl="1"/>
            <a:endParaRPr lang="tr-TR" sz="2100" dirty="0" smtClean="0">
              <a:solidFill>
                <a:srgbClr val="00B0F0"/>
              </a:solidFill>
            </a:endParaRPr>
          </a:p>
          <a:p>
            <a:pPr marL="0" lvl="1"/>
            <a:r>
              <a:rPr lang="tr-TR" sz="2100" dirty="0" smtClean="0">
                <a:solidFill>
                  <a:srgbClr val="00B0F0"/>
                </a:solidFill>
              </a:rPr>
              <a:t>Ortaklık faaliyetlerinde çıktı odaklı bir kurgu ve bütçelendirme </a:t>
            </a:r>
          </a:p>
          <a:p>
            <a:pPr marL="0" lvl="1">
              <a:buFontTx/>
              <a:buChar char="-"/>
            </a:pPr>
            <a:endParaRPr lang="tr-TR" sz="2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6096000"/>
            <a:ext cx="1905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450099_647395718644515_21170033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4600"/>
          </a:xfrm>
        </p:spPr>
      </p:pic>
      <p:sp>
        <p:nvSpPr>
          <p:cNvPr id="7" name="2 Alt Başlık"/>
          <p:cNvSpPr txBox="1">
            <a:spLocks/>
          </p:cNvSpPr>
          <p:nvPr/>
        </p:nvSpPr>
        <p:spPr>
          <a:xfrm>
            <a:off x="0" y="2514600"/>
            <a:ext cx="91440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tr-TR" sz="3200" b="1" dirty="0" smtClean="0">
                <a:solidFill>
                  <a:srgbClr val="00B0F0"/>
                </a:solidFill>
              </a:rPr>
              <a:t>NEDEN YENİ BİR YAKLAŞIM?</a:t>
            </a:r>
          </a:p>
          <a:p>
            <a:pPr lvl="1">
              <a:spcBef>
                <a:spcPts val="1200"/>
              </a:spcBef>
            </a:pPr>
            <a:r>
              <a:rPr lang="tr-TR" sz="2800" dirty="0" smtClean="0">
                <a:solidFill>
                  <a:srgbClr val="00B0F0"/>
                </a:solidFill>
              </a:rPr>
              <a:t>• Ekonomik kriz ve yüksek genç işsizliği oranı 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• Düşük mezun istihdamı (boş pozisyonlara rağmen) </a:t>
            </a:r>
          </a:p>
          <a:p>
            <a:pPr lvl="1"/>
            <a:r>
              <a:rPr lang="fi-FI" sz="2800" dirty="0" smtClean="0">
                <a:solidFill>
                  <a:srgbClr val="00B0F0"/>
                </a:solidFill>
              </a:rPr>
              <a:t>•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fi-FI" sz="2800" dirty="0" smtClean="0">
                <a:solidFill>
                  <a:srgbClr val="00B0F0"/>
                </a:solidFill>
              </a:rPr>
              <a:t>Nitelikli iş gücüne artan ihtiyaç 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• İş dünyası ile daha yakın işbirliği ihtiyacı 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• Örgün (</a:t>
            </a:r>
            <a:r>
              <a:rPr lang="tr-TR" sz="2800" dirty="0" err="1" smtClean="0">
                <a:solidFill>
                  <a:srgbClr val="00B0F0"/>
                </a:solidFill>
              </a:rPr>
              <a:t>formal</a:t>
            </a:r>
            <a:r>
              <a:rPr lang="tr-TR" sz="2800" dirty="0" smtClean="0">
                <a:solidFill>
                  <a:srgbClr val="00B0F0"/>
                </a:solidFill>
              </a:rPr>
              <a:t>), yaygın (</a:t>
            </a:r>
            <a:r>
              <a:rPr lang="tr-TR" sz="2800" dirty="0" err="1" smtClean="0">
                <a:solidFill>
                  <a:srgbClr val="00B0F0"/>
                </a:solidFill>
              </a:rPr>
              <a:t>non</a:t>
            </a:r>
            <a:r>
              <a:rPr lang="tr-TR" sz="2800" dirty="0" smtClean="0">
                <a:solidFill>
                  <a:srgbClr val="00B0F0"/>
                </a:solidFill>
              </a:rPr>
              <a:t>-</a:t>
            </a:r>
            <a:r>
              <a:rPr lang="tr-TR" sz="2800" dirty="0" err="1" smtClean="0">
                <a:solidFill>
                  <a:srgbClr val="00B0F0"/>
                </a:solidFill>
              </a:rPr>
              <a:t>formal</a:t>
            </a:r>
            <a:r>
              <a:rPr lang="tr-TR" sz="2800" dirty="0" smtClean="0">
                <a:solidFill>
                  <a:srgbClr val="00B0F0"/>
                </a:solidFill>
              </a:rPr>
              <a:t>) ve sargın (</a:t>
            </a:r>
            <a:r>
              <a:rPr lang="tr-TR" sz="2800" dirty="0" err="1" smtClean="0">
                <a:solidFill>
                  <a:srgbClr val="00B0F0"/>
                </a:solidFill>
              </a:rPr>
              <a:t>informal</a:t>
            </a:r>
            <a:r>
              <a:rPr lang="tr-TR" sz="2800" dirty="0" smtClean="0">
                <a:solidFill>
                  <a:srgbClr val="00B0F0"/>
                </a:solidFill>
              </a:rPr>
              <a:t>)     eğitimin işbirliği (sinerji) ihtiyacı </a:t>
            </a:r>
          </a:p>
          <a:p>
            <a:pPr lvl="1"/>
            <a:r>
              <a:rPr lang="tr-TR" sz="2800" dirty="0" smtClean="0">
                <a:solidFill>
                  <a:srgbClr val="00B0F0"/>
                </a:solidFill>
              </a:rPr>
              <a:t>• Daha sistematik bir etkiye ulaşma arayışı </a:t>
            </a:r>
          </a:p>
          <a:p>
            <a:pPr marL="0" lvl="1">
              <a:buFontTx/>
              <a:buChar char="-"/>
            </a:pPr>
            <a:endParaRPr lang="tr-TR" sz="2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8 İçerik Yer Tutucusu" descr="EU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209524"/>
          </a:xfrm>
        </p:spPr>
      </p:pic>
      <p:sp>
        <p:nvSpPr>
          <p:cNvPr id="10" name="9 Metin kutusu"/>
          <p:cNvSpPr txBox="1"/>
          <p:nvPr/>
        </p:nvSpPr>
        <p:spPr>
          <a:xfrm>
            <a:off x="762000" y="1524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Europe 2020: 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Europe’s growth strategy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0" y="30480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 smtClean="0">
                <a:solidFill>
                  <a:srgbClr val="0070C0"/>
                </a:solidFill>
              </a:rPr>
              <a:t>POLİTİK HEDEFLER</a:t>
            </a:r>
            <a:endParaRPr lang="tr-TR" sz="3400" b="1" dirty="0">
              <a:solidFill>
                <a:srgbClr val="0070C0"/>
              </a:solidFill>
            </a:endParaRPr>
          </a:p>
        </p:txBody>
      </p:sp>
      <p:sp>
        <p:nvSpPr>
          <p:cNvPr id="12" name="2 Alt Başlık"/>
          <p:cNvSpPr txBox="1">
            <a:spLocks/>
          </p:cNvSpPr>
          <p:nvPr/>
        </p:nvSpPr>
        <p:spPr>
          <a:xfrm>
            <a:off x="0" y="2514600"/>
            <a:ext cx="91440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Erken okul terklerinin %10’un altına çekilmesi 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Yüksek öğrenime katılımın %32’den %40’a çıkarılması ve kalitesinin arttırılması 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20-64 yaş istihdamının %75’e çıkarılması 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</a:t>
            </a:r>
            <a:r>
              <a:rPr lang="tr-TR" sz="2800" dirty="0" err="1" smtClean="0">
                <a:solidFill>
                  <a:srgbClr val="00B0F0"/>
                </a:solidFill>
              </a:rPr>
              <a:t>GSYİH’nın</a:t>
            </a:r>
            <a:r>
              <a:rPr lang="tr-TR" sz="2800" dirty="0" smtClean="0">
                <a:solidFill>
                  <a:srgbClr val="00B0F0"/>
                </a:solidFill>
              </a:rPr>
              <a:t>  %3’ünü AR-GE kaynaklarına ayrılması</a:t>
            </a:r>
          </a:p>
          <a:p>
            <a:pPr marL="457200" lvl="2"/>
            <a:r>
              <a:rPr lang="fi-FI" sz="2800" dirty="0" smtClean="0">
                <a:solidFill>
                  <a:srgbClr val="00B0F0"/>
                </a:solidFill>
              </a:rPr>
              <a:t>•</a:t>
            </a:r>
            <a:r>
              <a:rPr lang="tr-TR" sz="2800" dirty="0" smtClean="0">
                <a:solidFill>
                  <a:srgbClr val="00B0F0"/>
                </a:solidFill>
              </a:rPr>
              <a:t>  “20/20/20” iklim-enerji hedeflerine ulaşılması</a:t>
            </a:r>
            <a:endParaRPr lang="fi-FI" sz="2800" dirty="0" smtClean="0">
              <a:solidFill>
                <a:srgbClr val="00B0F0"/>
              </a:solidFill>
            </a:endParaRP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Yoksulluğa ve sosyal dışlanmaya maruz kalmış insan sayısının 20 milyon azaltılması</a:t>
            </a:r>
          </a:p>
          <a:p>
            <a:pPr marL="0" lvl="1">
              <a:buFontTx/>
              <a:buChar char="-"/>
            </a:pPr>
            <a:endParaRPr lang="tr-TR" sz="2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8 İçerik Yer Tutucusu" descr="EU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209524"/>
          </a:xfrm>
        </p:spPr>
      </p:pic>
      <p:sp>
        <p:nvSpPr>
          <p:cNvPr id="10" name="9 Metin kutusu"/>
          <p:cNvSpPr txBox="1"/>
          <p:nvPr/>
        </p:nvSpPr>
        <p:spPr>
          <a:xfrm>
            <a:off x="762000" y="1524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err="1" smtClean="0">
                <a:solidFill>
                  <a:schemeClr val="bg1"/>
                </a:solidFill>
              </a:rPr>
              <a:t>Education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and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Training</a:t>
            </a:r>
            <a:r>
              <a:rPr lang="tr-TR" sz="3600" dirty="0" smtClean="0">
                <a:solidFill>
                  <a:schemeClr val="bg1"/>
                </a:solidFill>
              </a:rPr>
              <a:t> 2020 (ET 2020)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6200" y="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 smtClean="0">
                <a:solidFill>
                  <a:srgbClr val="0070C0"/>
                </a:solidFill>
              </a:rPr>
              <a:t>EĞİTİM-ÖĞRETİM</a:t>
            </a:r>
            <a:endParaRPr lang="tr-TR" sz="3400" b="1" dirty="0">
              <a:solidFill>
                <a:srgbClr val="0070C0"/>
              </a:solidFill>
            </a:endParaRPr>
          </a:p>
        </p:txBody>
      </p:sp>
      <p:sp>
        <p:nvSpPr>
          <p:cNvPr id="12" name="2 Alt Başlık"/>
          <p:cNvSpPr txBox="1">
            <a:spLocks/>
          </p:cNvSpPr>
          <p:nvPr/>
        </p:nvSpPr>
        <p:spPr>
          <a:xfrm>
            <a:off x="0" y="2514600"/>
            <a:ext cx="91440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Hayat Boyu Öğrenmenin Avrupa Yeterlilikler Çerçevesi (</a:t>
            </a:r>
            <a:r>
              <a:rPr lang="tr-TR" sz="2800" dirty="0" err="1" smtClean="0">
                <a:solidFill>
                  <a:srgbClr val="00B0F0"/>
                </a:solidFill>
              </a:rPr>
              <a:t>European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Qualifications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Framework</a:t>
            </a:r>
            <a:r>
              <a:rPr lang="tr-TR" sz="2800" dirty="0" smtClean="0">
                <a:solidFill>
                  <a:srgbClr val="00B0F0"/>
                </a:solidFill>
              </a:rPr>
              <a:t>) dahilinde geliştirilmesi ve Hareketliliklerin genişletilmesi 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Eğitim - öğretimin kalitesinin ve etkinliğinin arttırılması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Eşitlik, sosyal uyum ve aktif vatandaşlığın desteklenmesi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 Eğitimin her aşamasında yaratıcılığın, yeniliğin ve girişimciliğin desteklenmesi</a:t>
            </a:r>
          </a:p>
          <a:p>
            <a:pPr marL="457200" lvl="2"/>
            <a:r>
              <a:rPr lang="tr-TR" sz="2800" dirty="0" smtClean="0">
                <a:solidFill>
                  <a:srgbClr val="00B0F0"/>
                </a:solidFill>
              </a:rPr>
              <a:t>• Bilgi İletişim Teknolojilerinin etkin bir şekilde kullanılması</a:t>
            </a:r>
          </a:p>
          <a:p>
            <a:pPr marL="0" lvl="1">
              <a:buFontTx/>
              <a:buChar char="-"/>
            </a:pPr>
            <a:endParaRPr lang="tr-TR" sz="2200" dirty="0" smtClean="0">
              <a:solidFill>
                <a:srgbClr val="00B0F0"/>
              </a:solidFill>
            </a:endParaRPr>
          </a:p>
          <a:p>
            <a:pPr lvl="1"/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3400" y="457200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 smtClean="0">
                <a:solidFill>
                  <a:srgbClr val="0070C0"/>
                </a:solidFill>
              </a:rPr>
              <a:t>HEDEFLERİ</a:t>
            </a:r>
            <a:endParaRPr lang="tr-TR" sz="3400" b="1" dirty="0">
              <a:solidFill>
                <a:srgbClr val="0070C0"/>
              </a:solidFill>
            </a:endParaRPr>
          </a:p>
        </p:txBody>
      </p:sp>
      <p:pic>
        <p:nvPicPr>
          <p:cNvPr id="13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020"/>
            <a:ext cx="9144000" cy="7026042"/>
          </a:xfrm>
          <a:prstGeom prst="rect">
            <a:avLst/>
          </a:prstGeom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00400" y="2590800"/>
            <a:ext cx="41148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tr-TR" sz="4000" b="1" dirty="0" smtClean="0">
                <a:solidFill>
                  <a:srgbClr val="00B0F0"/>
                </a:solidFill>
              </a:rPr>
              <a:t>Eğitim - Öğretim, </a:t>
            </a:r>
          </a:p>
          <a:p>
            <a:pPr>
              <a:spcBef>
                <a:spcPts val="1200"/>
              </a:spcBef>
            </a:pPr>
            <a:r>
              <a:rPr lang="tr-TR" sz="4000" b="1" dirty="0" smtClean="0">
                <a:solidFill>
                  <a:srgbClr val="00B0F0"/>
                </a:solidFill>
              </a:rPr>
              <a:t>Geçlik ve Spor </a:t>
            </a:r>
          </a:p>
          <a:p>
            <a:pPr>
              <a:spcBef>
                <a:spcPts val="1200"/>
              </a:spcBef>
            </a:pPr>
            <a:r>
              <a:rPr lang="tr-TR" sz="4000" b="1" dirty="0" smtClean="0">
                <a:solidFill>
                  <a:srgbClr val="00B0F0"/>
                </a:solidFill>
              </a:rPr>
              <a:t>Programı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1219200" y="1676400"/>
            <a:ext cx="7848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2800" dirty="0" smtClean="0"/>
              <a:t>Eğitim, gençlik ve spor alanındaki projeleri destekleyerek; </a:t>
            </a:r>
          </a:p>
          <a:p>
            <a:endParaRPr lang="tr-TR" sz="2800" dirty="0" smtClean="0"/>
          </a:p>
          <a:p>
            <a:r>
              <a:rPr lang="tr-TR" sz="2800" dirty="0" smtClean="0"/>
              <a:t>Avrupa’da; iş piyasalarının ve rekabetçi bir ekonominin ihtiyaç duyduğu becerilere sahip beşeri ve sosyal sermayenin gelişimine katkı sağlamayı hedeflemektedir. </a:t>
            </a:r>
            <a:endParaRPr lang="tr-TR" sz="2800" dirty="0"/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3739749" cy="10668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8200" y="511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Hedefleri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533400" y="1524000"/>
            <a:ext cx="8458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•  </a:t>
            </a:r>
            <a:r>
              <a:rPr lang="tr-TR" sz="2200" u="sng" dirty="0" smtClean="0"/>
              <a:t>Avrupa 2020 Stratejisi</a:t>
            </a:r>
            <a:r>
              <a:rPr lang="tr-TR" sz="2200" dirty="0" smtClean="0"/>
              <a:t>nin hedefleri, </a:t>
            </a:r>
          </a:p>
          <a:p>
            <a:r>
              <a:rPr lang="tr-TR" sz="2200" dirty="0" smtClean="0"/>
              <a:t>•  </a:t>
            </a:r>
            <a:r>
              <a:rPr lang="tr-TR" sz="2200" u="sng" dirty="0" smtClean="0"/>
              <a:t>Avrupa ET 2020 </a:t>
            </a:r>
            <a:r>
              <a:rPr lang="tr-TR" sz="2200" dirty="0" smtClean="0"/>
              <a:t>stratejik çerçeve hedefleri, </a:t>
            </a:r>
          </a:p>
          <a:p>
            <a:r>
              <a:rPr lang="tr-TR" sz="2200" dirty="0" smtClean="0"/>
              <a:t>•  </a:t>
            </a:r>
            <a:r>
              <a:rPr lang="tr-TR" sz="2200" u="sng" dirty="0" smtClean="0"/>
              <a:t>Yükseköğretimde</a:t>
            </a:r>
            <a:r>
              <a:rPr lang="tr-TR" sz="2200" dirty="0" smtClean="0"/>
              <a:t> sürdürülebilir </a:t>
            </a:r>
            <a:r>
              <a:rPr lang="tr-TR" sz="2200" u="sng" dirty="0" smtClean="0"/>
              <a:t>gelişme</a:t>
            </a:r>
            <a:r>
              <a:rPr lang="tr-TR" sz="2200" dirty="0" smtClean="0"/>
              <a:t>, </a:t>
            </a:r>
          </a:p>
          <a:p>
            <a:r>
              <a:rPr lang="tr-TR" sz="2200" dirty="0" smtClean="0"/>
              <a:t>•  </a:t>
            </a:r>
            <a:r>
              <a:rPr lang="tr-TR" sz="2200" u="sng" dirty="0" smtClean="0"/>
              <a:t>Avrupa değerlerinin tanıtımı</a:t>
            </a:r>
            <a:r>
              <a:rPr lang="tr-TR" sz="2200" dirty="0" smtClean="0"/>
              <a:t> (insan onuru, özgürlük, demokrasi, eşitlik, hukukun egemenliği ve insan haklarına saygı, çoğulculuk, adalet, dayanışma, kadın erkek eşitliğinin egemen olduğu bir toplum), </a:t>
            </a:r>
          </a:p>
          <a:p>
            <a:r>
              <a:rPr lang="tr-TR" sz="2200" dirty="0" smtClean="0"/>
              <a:t>•  </a:t>
            </a:r>
            <a:r>
              <a:rPr lang="tr-TR" sz="2200" u="sng" dirty="0" smtClean="0"/>
              <a:t>Sporun Avrupa boyutu</a:t>
            </a:r>
            <a:r>
              <a:rPr lang="tr-TR" sz="2200" dirty="0" smtClean="0"/>
              <a:t>nu geliştirme amacı, </a:t>
            </a:r>
          </a:p>
          <a:p>
            <a:r>
              <a:rPr lang="tr-TR" sz="2200" dirty="0" smtClean="0"/>
              <a:t>•  </a:t>
            </a:r>
            <a:r>
              <a:rPr lang="tr-TR" sz="2200" u="sng" dirty="0" smtClean="0"/>
              <a:t>Temel yeterlilik ve becerilerin işgücü piyasasındaki arz talep uyumuna ve toplumsal bağların güçlenmesine katkı yapacak bir nitelikte geliştirilmesi için öğrenme hareketliliği fırsatları sunmak</a:t>
            </a:r>
            <a:r>
              <a:rPr lang="tr-TR" sz="2200" dirty="0" smtClean="0"/>
              <a:t>, </a:t>
            </a:r>
          </a:p>
          <a:p>
            <a:r>
              <a:rPr lang="tr-TR" sz="2200" dirty="0" smtClean="0"/>
              <a:t>•  Eğitim kurumları ile paydaşları arasında </a:t>
            </a:r>
            <a:r>
              <a:rPr lang="tr-TR" sz="2200" u="sng" dirty="0" smtClean="0"/>
              <a:t>ulus ötesi işbirliği</a:t>
            </a:r>
            <a:r>
              <a:rPr lang="tr-TR" sz="2200" dirty="0" smtClean="0"/>
              <a:t> sağlanarak </a:t>
            </a:r>
            <a:r>
              <a:rPr lang="tr-TR" sz="2200" u="sng" dirty="0" smtClean="0"/>
              <a:t>kurumsal kapasite ve kalite</a:t>
            </a:r>
            <a:r>
              <a:rPr lang="tr-TR" sz="2200" dirty="0" smtClean="0"/>
              <a:t>nin gelişimine katkıda bulunmak, </a:t>
            </a:r>
          </a:p>
          <a:p>
            <a:r>
              <a:rPr lang="tr-TR" sz="2200" dirty="0" smtClean="0"/>
              <a:t>•  Program Ülkeleri ile Ortak Ülkeler arasında işbirliği ile </a:t>
            </a:r>
            <a:r>
              <a:rPr lang="tr-TR" sz="2200" u="sng" dirty="0" smtClean="0"/>
              <a:t>eğitim öğretimin uluslar arası boyutu</a:t>
            </a:r>
            <a:r>
              <a:rPr lang="tr-TR" sz="2200" dirty="0" smtClean="0"/>
              <a:t>nu güçlendirmek </a:t>
            </a:r>
          </a:p>
          <a:p>
            <a:endParaRPr lang="tr-TR" sz="2200" dirty="0" smtClean="0"/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3739749" cy="10668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8200" y="511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Hedefleri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533400" y="1447800"/>
            <a:ext cx="868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•  </a:t>
            </a:r>
            <a:r>
              <a:rPr lang="tr-TR" sz="2200" u="sng" dirty="0" smtClean="0"/>
              <a:t>Politika alanlarında işbirliği</a:t>
            </a:r>
            <a:r>
              <a:rPr lang="tr-TR" sz="2200" dirty="0" smtClean="0"/>
              <a:t> ve </a:t>
            </a:r>
            <a:r>
              <a:rPr lang="tr-TR" sz="2200" u="sng" dirty="0" smtClean="0"/>
              <a:t>eğitim kurumlarının modernizasyonu</a:t>
            </a:r>
            <a:r>
              <a:rPr lang="tr-TR" sz="2200" dirty="0" smtClean="0"/>
              <a:t>nu desteklemek üzere tasarlanmış olan Avrupa hayat boyu öğrenme alanının oluşmasına katkı sağlamak, </a:t>
            </a:r>
          </a:p>
          <a:p>
            <a:r>
              <a:rPr lang="tr-TR" sz="2200" dirty="0" smtClean="0"/>
              <a:t>•  Dil ve kültürel farklılık alanında </a:t>
            </a:r>
            <a:r>
              <a:rPr lang="tr-TR" sz="2200" dirty="0" err="1" smtClean="0"/>
              <a:t>farkındalığı</a:t>
            </a:r>
            <a:r>
              <a:rPr lang="tr-TR" sz="2200" dirty="0" smtClean="0"/>
              <a:t> teşvik ederek </a:t>
            </a:r>
            <a:r>
              <a:rPr lang="tr-TR" sz="2200" u="sng" dirty="0" smtClean="0"/>
              <a:t>dil öğretimi ve öğrenimi konusunda iyileştirme</a:t>
            </a:r>
            <a:r>
              <a:rPr lang="tr-TR" sz="2200" dirty="0" smtClean="0"/>
              <a:t>, </a:t>
            </a:r>
          </a:p>
          <a:p>
            <a:endParaRPr lang="tr-TR" sz="2200" dirty="0" smtClean="0"/>
          </a:p>
          <a:p>
            <a:r>
              <a:rPr lang="tr-TR" sz="2200" dirty="0" smtClean="0"/>
              <a:t>Mesleki eğitimle ilgili özel amaç; </a:t>
            </a:r>
            <a:r>
              <a:rPr lang="tr-TR" sz="2200" u="sng" dirty="0" smtClean="0"/>
              <a:t>eğitim istihdam ilişkisi</a:t>
            </a:r>
            <a:r>
              <a:rPr lang="tr-TR" sz="2200" dirty="0" smtClean="0"/>
              <a:t>, mesleki eğitim politikalarının ekonomik gelişme stratejilerinin uyumu, potansiyel büyüme alanları ve beceri eksikliği yaşanan alanlara odaklanma, yeterliliklerin Avrupa Yeterlilikler Çerçevesine (EQF) uygun olarak geliştirtmesi </a:t>
            </a:r>
          </a:p>
          <a:p>
            <a:endParaRPr lang="tr-TR" sz="2200" dirty="0" smtClean="0"/>
          </a:p>
          <a:p>
            <a:r>
              <a:rPr lang="tr-TR" sz="2200" dirty="0" smtClean="0"/>
              <a:t>Yetişkin eğitimi ile ilgili özel amaç: Y</a:t>
            </a:r>
            <a:r>
              <a:rPr lang="tr-TR" sz="2200" u="sng" dirty="0" smtClean="0"/>
              <a:t>etişkinlere yeni beceriler kazandırma</a:t>
            </a:r>
            <a:r>
              <a:rPr lang="tr-TR" sz="2200" dirty="0" smtClean="0"/>
              <a:t>; ve becerilerini yükseltme, kazanımların tanınması, yetişkin öğrenmesine daha fazla teşvik, kariyer danışmanlığı ve bireyler için özel öğrenme fırsatları </a:t>
            </a:r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3739749" cy="10668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8200" y="511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Hedefleri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533400" y="138428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200" dirty="0" smtClean="0"/>
              <a:t>•  Eğitim, gençlik ve spor alanında faaliyeti olan kurum/kuruluşlar </a:t>
            </a:r>
          </a:p>
          <a:p>
            <a:r>
              <a:rPr lang="tr-TR" sz="2200" dirty="0" smtClean="0"/>
              <a:t>•  İşletmeler </a:t>
            </a:r>
          </a:p>
          <a:p>
            <a:r>
              <a:rPr lang="tr-TR" sz="2200" dirty="0" smtClean="0"/>
              <a:t>•  Dernekler, vakıflar, sivil toplum kuruluşları </a:t>
            </a:r>
          </a:p>
          <a:p>
            <a:r>
              <a:rPr lang="tr-TR" sz="2200" dirty="0" smtClean="0"/>
              <a:t>•  Eğitim çalışanları </a:t>
            </a:r>
          </a:p>
          <a:p>
            <a:r>
              <a:rPr lang="tr-TR" sz="2200" dirty="0" smtClean="0"/>
              <a:t>•  Örgün eğitim öğrencileri </a:t>
            </a:r>
          </a:p>
          <a:p>
            <a:r>
              <a:rPr lang="tr-TR" sz="2200" dirty="0" smtClean="0"/>
              <a:t>•  Yetişkin eğitimi öğrenicileri </a:t>
            </a:r>
          </a:p>
          <a:p>
            <a:r>
              <a:rPr lang="tr-TR" sz="2200" dirty="0" smtClean="0"/>
              <a:t>•  Gençler </a:t>
            </a:r>
          </a:p>
          <a:p>
            <a:r>
              <a:rPr lang="tr-TR" sz="2200" dirty="0" smtClean="0"/>
              <a:t>•  Gençlik çalışanları </a:t>
            </a:r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3739749" cy="10668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8200" y="5113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Hedef Kitlesi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533400" y="1571685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    34 Program Ülkesi: </a:t>
            </a:r>
          </a:p>
          <a:p>
            <a:endParaRPr lang="tr-TR" sz="2200" dirty="0" smtClean="0"/>
          </a:p>
          <a:p>
            <a:r>
              <a:rPr lang="tr-TR" sz="2200" dirty="0" smtClean="0"/>
              <a:t>	•  28 Avrupa Birliği üyesi ülke </a:t>
            </a:r>
          </a:p>
          <a:p>
            <a:r>
              <a:rPr lang="tr-TR" sz="2200" dirty="0" smtClean="0"/>
              <a:t>	•  4 EFTA (Avrupa Serbest Ticaret Birliği) üyesi ülke: </a:t>
            </a:r>
          </a:p>
          <a:p>
            <a:r>
              <a:rPr lang="tr-TR" sz="2200" dirty="0" smtClean="0"/>
              <a:t>    	    - İsviçre* </a:t>
            </a:r>
          </a:p>
          <a:p>
            <a:r>
              <a:rPr lang="tr-TR" sz="2200" dirty="0" smtClean="0"/>
              <a:t>    	    - İzlanda</a:t>
            </a:r>
          </a:p>
          <a:p>
            <a:r>
              <a:rPr lang="tr-TR" sz="2200" dirty="0" smtClean="0"/>
              <a:t>    	    - Lihtenştayn  </a:t>
            </a:r>
          </a:p>
          <a:p>
            <a:r>
              <a:rPr lang="tr-TR" sz="2200" dirty="0" smtClean="0"/>
              <a:t>    	    - Norveç </a:t>
            </a:r>
          </a:p>
          <a:p>
            <a:r>
              <a:rPr lang="tr-TR" sz="2200" dirty="0" smtClean="0"/>
              <a:t>	•  AB adayı ülkeler: </a:t>
            </a:r>
          </a:p>
          <a:p>
            <a:r>
              <a:rPr lang="tr-TR" sz="2200" dirty="0" smtClean="0"/>
              <a:t>    	    - Türkiye </a:t>
            </a:r>
          </a:p>
          <a:p>
            <a:r>
              <a:rPr lang="tr-TR" sz="2200" dirty="0" smtClean="0"/>
              <a:t>    	    - Makedonya </a:t>
            </a:r>
          </a:p>
          <a:p>
            <a:endParaRPr lang="tr-TR" sz="2200" dirty="0" smtClean="0"/>
          </a:p>
          <a:p>
            <a:r>
              <a:rPr lang="tr-TR" sz="2200" dirty="0" smtClean="0"/>
              <a:t>    Ortak Ülkeler: </a:t>
            </a:r>
          </a:p>
          <a:p>
            <a:r>
              <a:rPr lang="tr-TR" sz="2200" dirty="0" smtClean="0"/>
              <a:t>	Program Rehberinde listesi verilen </a:t>
            </a:r>
            <a:r>
              <a:rPr lang="tr-TR" sz="2200" u="sng" dirty="0" smtClean="0"/>
              <a:t>dünya ülkeleri </a:t>
            </a:r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3739749" cy="10668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8200" y="511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Hangi Ülkeler Var?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14580"/>
            <a:ext cx="1905000" cy="5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29" y="0"/>
            <a:ext cx="9216457" cy="6858000"/>
          </a:xfrm>
          <a:prstGeom prst="rect">
            <a:avLst/>
          </a:prstGeom>
        </p:spPr>
      </p:pic>
      <p:sp>
        <p:nvSpPr>
          <p:cNvPr id="6" name="2 Alt Başlık"/>
          <p:cNvSpPr txBox="1">
            <a:spLocks/>
          </p:cNvSpPr>
          <p:nvPr/>
        </p:nvSpPr>
        <p:spPr>
          <a:xfrm rot="21339233">
            <a:off x="5009765" y="983077"/>
            <a:ext cx="3305813" cy="5272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endParaRPr lang="tr-TR" sz="4000" dirty="0" smtClean="0">
              <a:solidFill>
                <a:srgbClr val="00B0F0"/>
              </a:solidFill>
            </a:endParaRPr>
          </a:p>
          <a:p>
            <a:pPr lvl="0" algn="ctr"/>
            <a:r>
              <a:rPr lang="tr-TR" sz="3800" dirty="0" smtClean="0">
                <a:solidFill>
                  <a:srgbClr val="00B0F0"/>
                </a:solidFill>
              </a:rPr>
              <a:t>AB’nin </a:t>
            </a:r>
          </a:p>
          <a:p>
            <a:pPr lvl="0" algn="ctr"/>
            <a:r>
              <a:rPr lang="tr-TR" sz="3800" dirty="0" smtClean="0">
                <a:solidFill>
                  <a:srgbClr val="00B0F0"/>
                </a:solidFill>
              </a:rPr>
              <a:t>2014-2020 dönemi için eğitim, öğretim, gençlik ve spor alanlarındaki programıdır.</a:t>
            </a:r>
            <a:endParaRPr kumimoji="0" lang="tr-TR" sz="38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6834"/>
            <a:ext cx="2738437" cy="781166"/>
          </a:xfrm>
          <a:prstGeom prst="rect">
            <a:avLst/>
          </a:prstGeom>
          <a:noFill/>
        </p:spPr>
      </p:pic>
      <p:pic>
        <p:nvPicPr>
          <p:cNvPr id="7170" name="Picture 2" descr="C:\Documents and Settings\Administrator\Desktop\EU flag-Erasmus+_vect_POS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7331">
            <a:off x="5346230" y="1065926"/>
            <a:ext cx="2293281" cy="41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Documents and Settings\Administrator\Desktop\ERASMUS RESİM\1507831_659750400742380_57954290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2743200" y="914400"/>
            <a:ext cx="3305813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4000" dirty="0" smtClean="0">
                <a:solidFill>
                  <a:srgbClr val="00B0F0"/>
                </a:solidFill>
              </a:rPr>
              <a:t>2007-2013 döneminde</a:t>
            </a:r>
          </a:p>
          <a:p>
            <a:pPr lvl="0" algn="ctr"/>
            <a:r>
              <a:rPr lang="tr-TR" sz="4000" dirty="0" smtClean="0">
                <a:solidFill>
                  <a:srgbClr val="00B0F0"/>
                </a:solidFill>
              </a:rPr>
              <a:t>uygulanan </a:t>
            </a:r>
          </a:p>
          <a:p>
            <a:pPr lvl="0" algn="ctr"/>
            <a:r>
              <a:rPr lang="tr-TR" sz="4400" b="1" dirty="0" smtClean="0">
                <a:solidFill>
                  <a:srgbClr val="00B0F0"/>
                </a:solidFill>
                <a:latin typeface="Century" pitchFamily="18" charset="0"/>
              </a:rPr>
              <a:t>7</a:t>
            </a:r>
            <a:r>
              <a:rPr lang="tr-TR" sz="4000" dirty="0" smtClean="0">
                <a:solidFill>
                  <a:srgbClr val="00B0F0"/>
                </a:solidFill>
              </a:rPr>
              <a:t> temel program tek çatı altında</a:t>
            </a:r>
          </a:p>
          <a:p>
            <a:pPr lvl="0" algn="ctr"/>
            <a:r>
              <a:rPr lang="tr-TR" sz="4000" dirty="0" smtClean="0">
                <a:solidFill>
                  <a:srgbClr val="00B0F0"/>
                </a:solidFill>
              </a:rPr>
              <a:t>b</a:t>
            </a:r>
            <a:r>
              <a:rPr kumimoji="0" lang="tr-TR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irleşiyor</a:t>
            </a:r>
            <a:endParaRPr kumimoji="0" lang="tr-TR" sz="40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486400"/>
            <a:ext cx="2738437" cy="78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Resim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11 Resim" descr="erasmus_new-664x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791200" cy="1371600"/>
          </a:xfrm>
          <a:prstGeom prst="rect">
            <a:avLst/>
          </a:prstGeom>
        </p:spPr>
      </p:pic>
      <p:pic>
        <p:nvPicPr>
          <p:cNvPr id="1027" name="Picture 3" descr="C:\Documents and Settings\Administrator\Desktop\ERASMUS RESİM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429" y="1676400"/>
            <a:ext cx="8807171" cy="4876800"/>
          </a:xfrm>
          <a:prstGeom prst="rect">
            <a:avLst/>
          </a:prstGeom>
          <a:noFill/>
        </p:spPr>
      </p:pic>
      <p:pic>
        <p:nvPicPr>
          <p:cNvPr id="17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117" y="1981200"/>
            <a:ext cx="3139883" cy="685800"/>
          </a:xfrm>
          <a:prstGeom prst="rect">
            <a:avLst/>
          </a:prstGeom>
          <a:noFill/>
        </p:spPr>
      </p:pic>
      <p:pic>
        <p:nvPicPr>
          <p:cNvPr id="18" name="17 Resim" descr="arrow-r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429000"/>
            <a:ext cx="1447800" cy="884180"/>
          </a:xfrm>
          <a:prstGeom prst="rect">
            <a:avLst/>
          </a:prstGeom>
        </p:spPr>
      </p:pic>
      <p:pic>
        <p:nvPicPr>
          <p:cNvPr id="22" name="21 Resim" descr="22105541_hayatboyu_ogrenme_program_logos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445" y="2362200"/>
            <a:ext cx="1087755" cy="914400"/>
          </a:xfrm>
          <a:prstGeom prst="rect">
            <a:avLst/>
          </a:prstGeom>
        </p:spPr>
      </p:pic>
      <p:sp>
        <p:nvSpPr>
          <p:cNvPr id="28" name="27 Metin kutusu"/>
          <p:cNvSpPr txBox="1"/>
          <p:nvPr/>
        </p:nvSpPr>
        <p:spPr>
          <a:xfrm>
            <a:off x="1999068" y="2971800"/>
            <a:ext cx="165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ULUSLAR ARASI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YÜKSEKÖĞRETİM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PROGRAMLARI</a:t>
            </a:r>
            <a:endParaRPr lang="tr-T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dsız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708660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52400" y="76200"/>
          <a:ext cx="292608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</a:tblGrid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ANA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 EYLEM – 1</a:t>
                      </a:r>
                    </a:p>
                    <a:p>
                      <a:pPr algn="ctr"/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(KA-1)</a:t>
                      </a:r>
                    </a:p>
                    <a:p>
                      <a:pPr algn="ctr"/>
                      <a:endParaRPr lang="tr-TR" baseline="0" dirty="0" smtClean="0"/>
                    </a:p>
                    <a:p>
                      <a:pPr algn="ctr"/>
                      <a:r>
                        <a:rPr lang="tr-TR" baseline="0" dirty="0" smtClean="0"/>
                        <a:t>BİREYLERİN ÖĞRENME </a:t>
                      </a:r>
                    </a:p>
                    <a:p>
                      <a:pPr algn="ctr"/>
                      <a:r>
                        <a:rPr lang="tr-TR" baseline="0" dirty="0" smtClean="0"/>
                        <a:t>HAREKETLİLİĞİ</a:t>
                      </a:r>
                      <a:endParaRPr lang="tr-TR" dirty="0"/>
                    </a:p>
                  </a:txBody>
                  <a:tcPr/>
                </a:tc>
              </a:tr>
              <a:tr h="4782312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AutoNum type="arabicParenR"/>
                      </a:pPr>
                      <a:r>
                        <a:rPr lang="tr-TR" b="1" dirty="0" smtClean="0"/>
                        <a:t>Eğitim</a:t>
                      </a:r>
                      <a:r>
                        <a:rPr lang="tr-TR" b="1" baseline="0" dirty="0" smtClean="0"/>
                        <a:t>, Öğretim ve Gençlik Alanlarındaki Hareketlilik Projeleri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1200" b="1" baseline="0" dirty="0" smtClean="0"/>
                        <a:t>Yükseköğretim Öğrencileri ve Personeline Yönelik Hareketlilik Projesi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1200" b="1" baseline="0" dirty="0" smtClean="0"/>
                        <a:t>Mesleki Eğitim ve Öğretim Öğrencileri ve Personeline Yönelik Hareketlilik Projesi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</a:rPr>
                        <a:t>Okul Eğitimi Personeline Yönelik Hareketlilik Projesi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1200" b="1" baseline="0" dirty="0" smtClean="0"/>
                        <a:t>Yetişkin Eğitimi Personeline Yönelik Hareketlilik Projesi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1200" b="1" baseline="0" dirty="0" smtClean="0"/>
                        <a:t>Gençlere ve Gençlik Çalışanlarına Yönelik Hareketlilik Projesi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tr-TR" b="1" baseline="0" dirty="0" smtClean="0"/>
                        <a:t>2)   Büyük Ölçekli Avrupa  Gönüllü Hizmeti Etkinlikleri</a:t>
                      </a:r>
                    </a:p>
                    <a:p>
                      <a:pPr marL="342900" indent="-342900">
                        <a:buFont typeface="Arial" pitchFamily="34" charset="0"/>
                        <a:buAutoNum type="arabicParenR" startAt="3"/>
                      </a:pPr>
                      <a:r>
                        <a:rPr lang="tr-TR" b="1" baseline="0" dirty="0" smtClean="0"/>
                        <a:t>Ortak Yüksek Lisans Derecesi</a:t>
                      </a:r>
                    </a:p>
                    <a:p>
                      <a:pPr marL="342900" indent="-342900">
                        <a:buFont typeface="Arial" pitchFamily="34" charset="0"/>
                        <a:buAutoNum type="arabicParenR" startAt="3"/>
                      </a:pPr>
                      <a:r>
                        <a:rPr lang="tr-TR" b="1" baseline="0" dirty="0" smtClean="0"/>
                        <a:t>Yüksek Lisans Öğrenci Kredi Garantisi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276600" y="76200"/>
          <a:ext cx="2743200" cy="681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78780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ANA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 EYLEM – 2</a:t>
                      </a:r>
                    </a:p>
                    <a:p>
                      <a:pPr algn="ctr"/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(KA-2)</a:t>
                      </a:r>
                    </a:p>
                    <a:p>
                      <a:pPr algn="ctr"/>
                      <a:endParaRPr lang="tr-TR" baseline="0" dirty="0" smtClean="0"/>
                    </a:p>
                    <a:p>
                      <a:pPr algn="ctr"/>
                      <a:r>
                        <a:rPr lang="tr-TR" baseline="0" dirty="0" smtClean="0"/>
                        <a:t>YENİLİK VE İYİ UYGULAMARIN DEĞİŞİMİ İÇİN İŞBİRLİĞİ</a:t>
                      </a:r>
                      <a:endParaRPr lang="tr-TR" dirty="0"/>
                    </a:p>
                  </a:txBody>
                  <a:tcPr/>
                </a:tc>
              </a:tr>
              <a:tr h="502920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Eğitim,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</a:rPr>
                        <a:t> Öğretim ve Gençlik Alanlarında Stratejik Ortaklıklar</a:t>
                      </a:r>
                    </a:p>
                    <a:p>
                      <a:pPr marL="342900" indent="-342900">
                        <a:buNone/>
                      </a:pPr>
                      <a:endParaRPr lang="tr-TR" b="1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tr-TR" b="1" baseline="0" dirty="0" smtClean="0"/>
                        <a:t>2)   Bilgi Ortaklıkları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tr-TR" b="1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tr-TR" b="1" baseline="0" dirty="0" smtClean="0"/>
                        <a:t>3)   Sektörel Beceri Ortaklıkları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tr-TR" b="1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tr-TR" b="1" baseline="0" dirty="0" smtClean="0"/>
                        <a:t>4)   Gençlik Alanında Kapasite Geliştirme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6248400" y="76200"/>
          <a:ext cx="27432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79222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ANA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 EYLEM – 3</a:t>
                      </a:r>
                    </a:p>
                    <a:p>
                      <a:pPr algn="ctr"/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(KA-3)</a:t>
                      </a:r>
                    </a:p>
                    <a:p>
                      <a:pPr algn="ctr"/>
                      <a:endParaRPr lang="tr-TR" baseline="0" dirty="0" smtClean="0"/>
                    </a:p>
                    <a:p>
                      <a:pPr algn="ctr"/>
                      <a:r>
                        <a:rPr lang="tr-TR" baseline="0" dirty="0" smtClean="0"/>
                        <a:t>POLİTİKA REFORMUNA DESTEK</a:t>
                      </a:r>
                      <a:endParaRPr lang="tr-TR" dirty="0"/>
                    </a:p>
                  </a:txBody>
                  <a:tcPr/>
                </a:tc>
              </a:tr>
              <a:tr h="5065776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1) Yapılandırılmış Diyalog: Gençler</a:t>
                      </a:r>
                      <a:r>
                        <a:rPr lang="tr-TR" b="1" baseline="0" dirty="0" smtClean="0"/>
                        <a:t> ve Karar Alıcılar Arasında Gençlik Alanında Toplantılar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3" descr="C:\Documents and Settings\Administrator\Desktop\logo\erasmus-programı-logosu\erasmus_plus\png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337676"/>
            <a:ext cx="1824037" cy="52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16733340 - © iStockphoto.com - skynesher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252" cy="6858000"/>
          </a:xfrm>
          <a:prstGeom prst="rect">
            <a:avLst/>
          </a:prstGeom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2514600" y="152400"/>
            <a:ext cx="4267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200" b="1" dirty="0" smtClean="0">
                <a:solidFill>
                  <a:srgbClr val="00B0F0"/>
                </a:solidFill>
              </a:rPr>
              <a:t>TOPLAM BÜTÇE</a:t>
            </a:r>
          </a:p>
          <a:p>
            <a:pPr lvl="0" algn="ctr"/>
            <a:r>
              <a:rPr lang="tr-TR" sz="3600" dirty="0" smtClean="0">
                <a:solidFill>
                  <a:schemeClr val="tx1"/>
                </a:solidFill>
              </a:rPr>
              <a:t>€ 14.7 MİLYAR </a:t>
            </a:r>
          </a:p>
        </p:txBody>
      </p:sp>
      <p:sp>
        <p:nvSpPr>
          <p:cNvPr id="7" name="2 Alt Başlık"/>
          <p:cNvSpPr txBox="1">
            <a:spLocks/>
          </p:cNvSpPr>
          <p:nvPr/>
        </p:nvSpPr>
        <p:spPr>
          <a:xfrm>
            <a:off x="2514600" y="1447800"/>
            <a:ext cx="42672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BİREYLERİN ÖĞRENME </a:t>
            </a:r>
          </a:p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HAREKETLİLİĞİ</a:t>
            </a:r>
          </a:p>
          <a:p>
            <a:pPr lvl="0" algn="ctr"/>
            <a:r>
              <a:rPr lang="tr-TR" sz="4000" dirty="0" smtClean="0">
                <a:solidFill>
                  <a:schemeClr val="tx1"/>
                </a:solidFill>
              </a:rPr>
              <a:t>%  63 </a:t>
            </a:r>
          </a:p>
        </p:txBody>
      </p:sp>
      <p:sp>
        <p:nvSpPr>
          <p:cNvPr id="8" name="2 Alt Başlık"/>
          <p:cNvSpPr txBox="1">
            <a:spLocks/>
          </p:cNvSpPr>
          <p:nvPr/>
        </p:nvSpPr>
        <p:spPr>
          <a:xfrm>
            <a:off x="2514600" y="3124200"/>
            <a:ext cx="42672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YENİLİK VE İYİ UYGULAMALARIN DEĞİŞİMİ İÇİN İŞBİRLİĞİ</a:t>
            </a:r>
          </a:p>
          <a:p>
            <a:pPr lvl="0" algn="ctr"/>
            <a:r>
              <a:rPr lang="tr-TR" sz="4000" dirty="0" smtClean="0">
                <a:solidFill>
                  <a:schemeClr val="tx1"/>
                </a:solidFill>
              </a:rPr>
              <a:t>%  28 </a:t>
            </a:r>
          </a:p>
        </p:txBody>
      </p:sp>
      <p:sp>
        <p:nvSpPr>
          <p:cNvPr id="9" name="2 Alt Başlık"/>
          <p:cNvSpPr txBox="1">
            <a:spLocks/>
          </p:cNvSpPr>
          <p:nvPr/>
        </p:nvSpPr>
        <p:spPr>
          <a:xfrm>
            <a:off x="2514600" y="5257800"/>
            <a:ext cx="42672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POLİTİKA REFORMLARININ </a:t>
            </a:r>
          </a:p>
          <a:p>
            <a:pPr lvl="0" algn="ctr"/>
            <a:r>
              <a:rPr lang="tr-TR" sz="2800" b="1" dirty="0" smtClean="0">
                <a:solidFill>
                  <a:srgbClr val="00B0F0"/>
                </a:solidFill>
              </a:rPr>
              <a:t>DESTEKLENMESİ</a:t>
            </a:r>
          </a:p>
          <a:p>
            <a:pPr lvl="0" algn="ctr"/>
            <a:r>
              <a:rPr lang="tr-TR" sz="4000" dirty="0" smtClean="0">
                <a:solidFill>
                  <a:schemeClr val="tx1"/>
                </a:solidFill>
              </a:rPr>
              <a:t>%  4.2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rasmus + at a glance\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50"/>
            <a:ext cx="9143999" cy="6867492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21275911">
            <a:off x="215288" y="1148636"/>
            <a:ext cx="3581400" cy="4742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tr-TR" sz="3600" dirty="0" smtClean="0">
                <a:solidFill>
                  <a:srgbClr val="00B0F0"/>
                </a:solidFill>
              </a:rPr>
              <a:t>Öğretmen ve öğrenciler için yurtdışı eğitim fırsatı</a:t>
            </a:r>
          </a:p>
          <a:p>
            <a:pPr lvl="0" algn="ctr"/>
            <a:endParaRPr lang="tr-TR" sz="3600" dirty="0" smtClean="0">
              <a:solidFill>
                <a:srgbClr val="00B0F0"/>
              </a:solidFill>
            </a:endParaRPr>
          </a:p>
          <a:p>
            <a:pPr lvl="0" algn="ctr"/>
            <a:r>
              <a:rPr lang="tr-TR" sz="3600" b="1" dirty="0" smtClean="0">
                <a:solidFill>
                  <a:srgbClr val="00B0F0"/>
                </a:solidFill>
              </a:rPr>
              <a:t>4+ Milyon </a:t>
            </a:r>
            <a:r>
              <a:rPr lang="tr-TR" sz="3600" dirty="0">
                <a:solidFill>
                  <a:srgbClr val="00B0F0"/>
                </a:solidFill>
              </a:rPr>
              <a:t>İ</a:t>
            </a:r>
            <a:r>
              <a:rPr lang="tr-TR" sz="3600" dirty="0" smtClean="0">
                <a:solidFill>
                  <a:srgbClr val="00B0F0"/>
                </a:solidFill>
              </a:rPr>
              <a:t>nsan</a:t>
            </a:r>
          </a:p>
          <a:p>
            <a:pPr lvl="0" algn="ctr"/>
            <a:r>
              <a:rPr lang="tr-TR" sz="3600" b="1" dirty="0" smtClean="0">
                <a:solidFill>
                  <a:srgbClr val="00B0F0"/>
                </a:solidFill>
              </a:rPr>
              <a:t>125,000</a:t>
            </a:r>
            <a:r>
              <a:rPr lang="tr-TR" sz="3600" dirty="0" smtClean="0">
                <a:solidFill>
                  <a:srgbClr val="00B0F0"/>
                </a:solidFill>
              </a:rPr>
              <a:t> Kuruluş  </a:t>
            </a:r>
            <a:endParaRPr kumimoji="0" lang="tr-TR" sz="36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0000">
            <a:off x="1315154" y="5219165"/>
            <a:ext cx="2209800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Documents and Settings\Administrator\Desktop\erasmus + at a glance\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5222"/>
            <a:ext cx="9144000" cy="7213222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533400" y="152400"/>
            <a:ext cx="35052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tr-TR" sz="3600" b="1" dirty="0" smtClean="0">
                <a:solidFill>
                  <a:srgbClr val="00B0F0"/>
                </a:solidFill>
              </a:rPr>
              <a:t>2,000,000 </a:t>
            </a:r>
          </a:p>
          <a:p>
            <a:pPr algn="ctr"/>
            <a:r>
              <a:rPr lang="tr-TR" sz="3600" dirty="0" smtClean="0">
                <a:solidFill>
                  <a:srgbClr val="00B0F0"/>
                </a:solidFill>
              </a:rPr>
              <a:t>Y.Ö  öğrencisi</a:t>
            </a:r>
          </a:p>
          <a:p>
            <a:pPr lvl="0" algn="ctr"/>
            <a:endParaRPr lang="tr-TR" sz="3600" dirty="0" smtClean="0">
              <a:solidFill>
                <a:srgbClr val="00B0F0"/>
              </a:solidFill>
            </a:endParaRPr>
          </a:p>
          <a:p>
            <a:pPr lvl="0" algn="ctr"/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500,000 </a:t>
            </a:r>
          </a:p>
          <a:p>
            <a:pPr lvl="0" algn="ctr"/>
            <a:r>
              <a:rPr lang="tr-TR" sz="3600" dirty="0">
                <a:solidFill>
                  <a:srgbClr val="00B0F0"/>
                </a:solidFill>
              </a:rPr>
              <a:t>G</a:t>
            </a:r>
            <a:r>
              <a:rPr kumimoji="0" lang="tr-TR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ençlik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Değişimi</a:t>
            </a:r>
          </a:p>
          <a:p>
            <a:pPr lvl="0" algn="ctr"/>
            <a:endParaRPr lang="tr-TR" sz="3600" baseline="0" dirty="0" smtClean="0">
              <a:solidFill>
                <a:srgbClr val="00B0F0"/>
              </a:solidFill>
            </a:endParaRPr>
          </a:p>
          <a:p>
            <a:pPr lvl="0" algn="ctr"/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650,000</a:t>
            </a:r>
          </a:p>
          <a:p>
            <a:pPr lvl="0" algn="ctr"/>
            <a:r>
              <a:rPr lang="tr-TR" sz="3600" baseline="0" dirty="0" smtClean="0">
                <a:solidFill>
                  <a:srgbClr val="00B0F0"/>
                </a:solidFill>
              </a:rPr>
              <a:t>Staj</a:t>
            </a:r>
            <a:r>
              <a:rPr lang="tr-TR" sz="3600" dirty="0" smtClean="0">
                <a:solidFill>
                  <a:srgbClr val="00B0F0"/>
                </a:solidFill>
              </a:rPr>
              <a:t> - Ç</a:t>
            </a:r>
            <a:r>
              <a:rPr lang="tr-TR" sz="3600" baseline="0" dirty="0" smtClean="0">
                <a:solidFill>
                  <a:srgbClr val="00B0F0"/>
                </a:solidFill>
              </a:rPr>
              <a:t>ıraklık </a:t>
            </a:r>
            <a:endParaRPr kumimoji="0" lang="tr-TR" sz="360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istrator\Desktop\logo\erasmus-programı-logosu\erasmus_plus\jpg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76800"/>
            <a:ext cx="2209800" cy="63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826</Words>
  <Application>Microsoft Office PowerPoint</Application>
  <PresentationFormat>Ekran Gösterisi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Users</dc:creator>
  <cp:lastModifiedBy>Burçin Kocabey</cp:lastModifiedBy>
  <cp:revision>152</cp:revision>
  <dcterms:created xsi:type="dcterms:W3CDTF">2014-02-26T20:02:58Z</dcterms:created>
  <dcterms:modified xsi:type="dcterms:W3CDTF">2015-08-02T21:07:26Z</dcterms:modified>
</cp:coreProperties>
</file>