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3"/>
  </p:notesMasterIdLst>
  <p:handoutMasterIdLst>
    <p:handoutMasterId r:id="rId24"/>
  </p:handoutMasterIdLst>
  <p:sldIdLst>
    <p:sldId id="257" r:id="rId2"/>
    <p:sldId id="273" r:id="rId3"/>
    <p:sldId id="274" r:id="rId4"/>
    <p:sldId id="275" r:id="rId5"/>
    <p:sldId id="276" r:id="rId6"/>
    <p:sldId id="258" r:id="rId7"/>
    <p:sldId id="259" r:id="rId8"/>
    <p:sldId id="261" r:id="rId9"/>
    <p:sldId id="262" r:id="rId10"/>
    <p:sldId id="263" r:id="rId11"/>
    <p:sldId id="264" r:id="rId12"/>
    <p:sldId id="266" r:id="rId13"/>
    <p:sldId id="265" r:id="rId14"/>
    <p:sldId id="267" r:id="rId15"/>
    <p:sldId id="268" r:id="rId16"/>
    <p:sldId id="277" r:id="rId17"/>
    <p:sldId id="269" r:id="rId18"/>
    <p:sldId id="278" r:id="rId19"/>
    <p:sldId id="270" r:id="rId20"/>
    <p:sldId id="271" r:id="rId21"/>
    <p:sldId id="272" r:id="rId22"/>
  </p:sldIdLst>
  <p:sldSz cx="9144000" cy="6858000" type="screen4x3"/>
  <p:notesSz cx="6670675" cy="9929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696" y="9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90626" cy="4964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778505" y="0"/>
            <a:ext cx="2890626" cy="496491"/>
          </a:xfrm>
          <a:prstGeom prst="rect">
            <a:avLst/>
          </a:prstGeom>
        </p:spPr>
        <p:txBody>
          <a:bodyPr vert="horz" lIns="91440" tIns="45720" rIns="91440" bIns="45720" rtlCol="0"/>
          <a:lstStyle>
            <a:lvl1pPr algn="r">
              <a:defRPr sz="1200"/>
            </a:lvl1pPr>
          </a:lstStyle>
          <a:p>
            <a:fld id="{A250FED6-C777-45BF-9BDD-25ABA4D8A3A6}" type="datetimeFigureOut">
              <a:rPr lang="tr-TR" smtClean="0"/>
              <a:pPr/>
              <a:t>3.8.2015</a:t>
            </a:fld>
            <a:endParaRPr lang="tr-TR"/>
          </a:p>
        </p:txBody>
      </p:sp>
      <p:sp>
        <p:nvSpPr>
          <p:cNvPr id="4" name="Altbilgi Yer Tutucusu 3"/>
          <p:cNvSpPr>
            <a:spLocks noGrp="1"/>
          </p:cNvSpPr>
          <p:nvPr>
            <p:ph type="ftr" sz="quarter" idx="2"/>
          </p:nvPr>
        </p:nvSpPr>
        <p:spPr>
          <a:xfrm>
            <a:off x="0" y="9431599"/>
            <a:ext cx="2890626" cy="49649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778505" y="9431599"/>
            <a:ext cx="2890626" cy="496491"/>
          </a:xfrm>
          <a:prstGeom prst="rect">
            <a:avLst/>
          </a:prstGeom>
        </p:spPr>
        <p:txBody>
          <a:bodyPr vert="horz" lIns="91440" tIns="45720" rIns="91440" bIns="45720" rtlCol="0" anchor="b"/>
          <a:lstStyle>
            <a:lvl1pPr algn="r">
              <a:defRPr sz="1200"/>
            </a:lvl1pPr>
          </a:lstStyle>
          <a:p>
            <a:fld id="{9F69A8F0-DC0F-4883-8EA7-4F8A001DF3DC}" type="slidenum">
              <a:rPr lang="tr-TR" smtClean="0"/>
              <a:pPr/>
              <a:t>‹#›</a:t>
            </a:fld>
            <a:endParaRPr lang="tr-TR"/>
          </a:p>
        </p:txBody>
      </p:sp>
    </p:spTree>
    <p:extLst>
      <p:ext uri="{BB962C8B-B14F-4D97-AF65-F5344CB8AC3E}">
        <p14:creationId xmlns:p14="http://schemas.microsoft.com/office/powerpoint/2010/main" val="2937847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90626" cy="4964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778505" y="0"/>
            <a:ext cx="2890626" cy="496491"/>
          </a:xfrm>
          <a:prstGeom prst="rect">
            <a:avLst/>
          </a:prstGeom>
        </p:spPr>
        <p:txBody>
          <a:bodyPr vert="horz" lIns="91440" tIns="45720" rIns="91440" bIns="45720" rtlCol="0"/>
          <a:lstStyle>
            <a:lvl1pPr algn="r">
              <a:defRPr sz="1200"/>
            </a:lvl1pPr>
          </a:lstStyle>
          <a:p>
            <a:fld id="{7EDD7A8D-9827-4794-B8E0-34C29E4141BA}" type="datetimeFigureOut">
              <a:rPr lang="tr-TR" smtClean="0"/>
              <a:pPr/>
              <a:t>3.8.2015</a:t>
            </a:fld>
            <a:endParaRPr lang="tr-TR"/>
          </a:p>
        </p:txBody>
      </p:sp>
      <p:sp>
        <p:nvSpPr>
          <p:cNvPr id="4" name="Slayt Görüntüsü Yer Tutucusu 3"/>
          <p:cNvSpPr>
            <a:spLocks noGrp="1" noRot="1" noChangeAspect="1"/>
          </p:cNvSpPr>
          <p:nvPr>
            <p:ph type="sldImg" idx="2"/>
          </p:nvPr>
        </p:nvSpPr>
        <p:spPr>
          <a:xfrm>
            <a:off x="852488" y="744538"/>
            <a:ext cx="4965700" cy="37242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67068" y="4716661"/>
            <a:ext cx="5336540" cy="4468416"/>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1599"/>
            <a:ext cx="2890626" cy="496491"/>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778505" y="9431599"/>
            <a:ext cx="2890626" cy="496491"/>
          </a:xfrm>
          <a:prstGeom prst="rect">
            <a:avLst/>
          </a:prstGeom>
        </p:spPr>
        <p:txBody>
          <a:bodyPr vert="horz" lIns="91440" tIns="45720" rIns="91440" bIns="45720" rtlCol="0" anchor="b"/>
          <a:lstStyle>
            <a:lvl1pPr algn="r">
              <a:defRPr sz="1200"/>
            </a:lvl1pPr>
          </a:lstStyle>
          <a:p>
            <a:fld id="{7F8C2C39-5749-4B7D-87A9-2D619F602C4F}" type="slidenum">
              <a:rPr lang="tr-TR" smtClean="0"/>
              <a:pPr/>
              <a:t>‹#›</a:t>
            </a:fld>
            <a:endParaRPr lang="tr-TR"/>
          </a:p>
        </p:txBody>
      </p:sp>
    </p:spTree>
    <p:extLst>
      <p:ext uri="{BB962C8B-B14F-4D97-AF65-F5344CB8AC3E}">
        <p14:creationId xmlns:p14="http://schemas.microsoft.com/office/powerpoint/2010/main" val="3810476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6"/>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3F25E8A-6128-4B4E-BBB0-B9AA66BB7104}" type="datetimeFigureOut">
              <a:rPr lang="tr-TR" smtClean="0"/>
              <a:pPr/>
              <a:t>3.8.2015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12E548-CFB0-47EB-AB83-72DBD3B11690}" type="slidenum">
              <a:rPr lang="tr-TR" smtClean="0"/>
              <a:pPr/>
              <a:t>‹#›</a:t>
            </a:fld>
            <a:endParaRPr lang="tr-TR"/>
          </a:p>
        </p:txBody>
      </p:sp>
    </p:spTree>
    <p:extLst>
      <p:ext uri="{BB962C8B-B14F-4D97-AF65-F5344CB8AC3E}">
        <p14:creationId xmlns:p14="http://schemas.microsoft.com/office/powerpoint/2010/main" val="383356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F25E8A-6128-4B4E-BBB0-B9AA66BB7104}" type="datetimeFigureOut">
              <a:rPr lang="tr-TR" smtClean="0"/>
              <a:pPr/>
              <a:t>3.8.2015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12E548-CFB0-47EB-AB83-72DBD3B11690}" type="slidenum">
              <a:rPr lang="tr-TR" smtClean="0"/>
              <a:pPr/>
              <a:t>‹#›</a:t>
            </a:fld>
            <a:endParaRPr lang="tr-TR"/>
          </a:p>
        </p:txBody>
      </p:sp>
    </p:spTree>
    <p:extLst>
      <p:ext uri="{BB962C8B-B14F-4D97-AF65-F5344CB8AC3E}">
        <p14:creationId xmlns:p14="http://schemas.microsoft.com/office/powerpoint/2010/main" val="258214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9"/>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F25E8A-6128-4B4E-BBB0-B9AA66BB7104}" type="datetimeFigureOut">
              <a:rPr lang="tr-TR" smtClean="0"/>
              <a:pPr/>
              <a:t>3.8.2015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12E548-CFB0-47EB-AB83-72DBD3B11690}" type="slidenum">
              <a:rPr lang="tr-TR" smtClean="0"/>
              <a:pPr/>
              <a:t>‹#›</a:t>
            </a:fld>
            <a:endParaRPr lang="tr-TR"/>
          </a:p>
        </p:txBody>
      </p:sp>
    </p:spTree>
    <p:extLst>
      <p:ext uri="{BB962C8B-B14F-4D97-AF65-F5344CB8AC3E}">
        <p14:creationId xmlns:p14="http://schemas.microsoft.com/office/powerpoint/2010/main" val="2692905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4"/>
            <a:ext cx="8229600" cy="1139825"/>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1"/>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1"/>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69"/>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70"/>
          <p:cNvSpPr>
            <a:spLocks noGrp="1" noChangeArrowheads="1"/>
          </p:cNvSpPr>
          <p:nvPr>
            <p:ph type="ftr" sz="quarter" idx="11"/>
          </p:nvPr>
        </p:nvSpPr>
        <p:spPr>
          <a:ln/>
        </p:spPr>
        <p:txBody>
          <a:bodyPr/>
          <a:lstStyle>
            <a:lvl1pPr>
              <a:defRPr/>
            </a:lvl1pPr>
          </a:lstStyle>
          <a:p>
            <a:pPr>
              <a:defRPr/>
            </a:pPr>
            <a:endParaRPr lang="tr-TR" altLang="tr-TR"/>
          </a:p>
        </p:txBody>
      </p:sp>
      <p:sp>
        <p:nvSpPr>
          <p:cNvPr id="7" name="Rectangle 71"/>
          <p:cNvSpPr>
            <a:spLocks noGrp="1" noChangeArrowheads="1"/>
          </p:cNvSpPr>
          <p:nvPr>
            <p:ph type="sldNum" sz="quarter" idx="12"/>
          </p:nvPr>
        </p:nvSpPr>
        <p:spPr>
          <a:ln/>
        </p:spPr>
        <p:txBody>
          <a:bodyPr/>
          <a:lstStyle>
            <a:lvl1pPr>
              <a:defRPr/>
            </a:lvl1pPr>
          </a:lstStyle>
          <a:p>
            <a:pPr>
              <a:defRPr/>
            </a:pPr>
            <a:fld id="{72BB28FD-1537-4A33-BA25-3804AC7D6113}" type="slidenum">
              <a:rPr lang="tr-TR" altLang="tr-TR"/>
              <a:pPr>
                <a:defRPr/>
              </a:pPr>
              <a:t>‹#›</a:t>
            </a:fld>
            <a:endParaRPr lang="tr-TR" altLang="tr-TR"/>
          </a:p>
        </p:txBody>
      </p:sp>
    </p:spTree>
    <p:extLst>
      <p:ext uri="{BB962C8B-B14F-4D97-AF65-F5344CB8AC3E}">
        <p14:creationId xmlns:p14="http://schemas.microsoft.com/office/powerpoint/2010/main" val="319768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F25E8A-6128-4B4E-BBB0-B9AA66BB7104}" type="datetimeFigureOut">
              <a:rPr lang="tr-TR" smtClean="0"/>
              <a:pPr/>
              <a:t>3.8.2015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12E548-CFB0-47EB-AB83-72DBD3B11690}" type="slidenum">
              <a:rPr lang="tr-TR" smtClean="0"/>
              <a:pPr/>
              <a:t>‹#›</a:t>
            </a:fld>
            <a:endParaRPr lang="tr-TR"/>
          </a:p>
        </p:txBody>
      </p:sp>
    </p:spTree>
    <p:extLst>
      <p:ext uri="{BB962C8B-B14F-4D97-AF65-F5344CB8AC3E}">
        <p14:creationId xmlns:p14="http://schemas.microsoft.com/office/powerpoint/2010/main" val="397405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1"/>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3F25E8A-6128-4B4E-BBB0-B9AA66BB7104}" type="datetimeFigureOut">
              <a:rPr lang="tr-TR" smtClean="0"/>
              <a:pPr/>
              <a:t>3.8.2015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12E548-CFB0-47EB-AB83-72DBD3B11690}" type="slidenum">
              <a:rPr lang="tr-TR" smtClean="0"/>
              <a:pPr/>
              <a:t>‹#›</a:t>
            </a:fld>
            <a:endParaRPr lang="tr-TR"/>
          </a:p>
        </p:txBody>
      </p:sp>
    </p:spTree>
    <p:extLst>
      <p:ext uri="{BB962C8B-B14F-4D97-AF65-F5344CB8AC3E}">
        <p14:creationId xmlns:p14="http://schemas.microsoft.com/office/powerpoint/2010/main" val="174831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3F25E8A-6128-4B4E-BBB0-B9AA66BB7104}" type="datetimeFigureOut">
              <a:rPr lang="tr-TR" smtClean="0"/>
              <a:pPr/>
              <a:t>3.8.2015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12E548-CFB0-47EB-AB83-72DBD3B11690}" type="slidenum">
              <a:rPr lang="tr-TR" smtClean="0"/>
              <a:pPr/>
              <a:t>‹#›</a:t>
            </a:fld>
            <a:endParaRPr lang="tr-TR"/>
          </a:p>
        </p:txBody>
      </p:sp>
    </p:spTree>
    <p:extLst>
      <p:ext uri="{BB962C8B-B14F-4D97-AF65-F5344CB8AC3E}">
        <p14:creationId xmlns:p14="http://schemas.microsoft.com/office/powerpoint/2010/main" val="3503855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3F25E8A-6128-4B4E-BBB0-B9AA66BB7104}" type="datetimeFigureOut">
              <a:rPr lang="tr-TR" smtClean="0"/>
              <a:pPr/>
              <a:t>3.8.2015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12E548-CFB0-47EB-AB83-72DBD3B11690}" type="slidenum">
              <a:rPr lang="tr-TR" smtClean="0"/>
              <a:pPr/>
              <a:t>‹#›</a:t>
            </a:fld>
            <a:endParaRPr lang="tr-TR"/>
          </a:p>
        </p:txBody>
      </p:sp>
    </p:spTree>
    <p:extLst>
      <p:ext uri="{BB962C8B-B14F-4D97-AF65-F5344CB8AC3E}">
        <p14:creationId xmlns:p14="http://schemas.microsoft.com/office/powerpoint/2010/main" val="367617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3F25E8A-6128-4B4E-BBB0-B9AA66BB7104}" type="datetimeFigureOut">
              <a:rPr lang="tr-TR" smtClean="0"/>
              <a:pPr/>
              <a:t>3.8.2015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12E548-CFB0-47EB-AB83-72DBD3B11690}" type="slidenum">
              <a:rPr lang="tr-TR" smtClean="0"/>
              <a:pPr/>
              <a:t>‹#›</a:t>
            </a:fld>
            <a:endParaRPr lang="tr-TR"/>
          </a:p>
        </p:txBody>
      </p:sp>
    </p:spTree>
    <p:extLst>
      <p:ext uri="{BB962C8B-B14F-4D97-AF65-F5344CB8AC3E}">
        <p14:creationId xmlns:p14="http://schemas.microsoft.com/office/powerpoint/2010/main" val="377140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F25E8A-6128-4B4E-BBB0-B9AA66BB7104}" type="datetimeFigureOut">
              <a:rPr lang="tr-TR" smtClean="0"/>
              <a:pPr/>
              <a:t>3.8.2015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12E548-CFB0-47EB-AB83-72DBD3B11690}" type="slidenum">
              <a:rPr lang="tr-TR" smtClean="0"/>
              <a:pPr/>
              <a:t>‹#›</a:t>
            </a:fld>
            <a:endParaRPr lang="tr-TR"/>
          </a:p>
        </p:txBody>
      </p:sp>
    </p:spTree>
    <p:extLst>
      <p:ext uri="{BB962C8B-B14F-4D97-AF65-F5344CB8AC3E}">
        <p14:creationId xmlns:p14="http://schemas.microsoft.com/office/powerpoint/2010/main" val="3216194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2" y="273049"/>
            <a:ext cx="3008313" cy="1162051"/>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F25E8A-6128-4B4E-BBB0-B9AA66BB7104}" type="datetimeFigureOut">
              <a:rPr lang="tr-TR" smtClean="0"/>
              <a:pPr/>
              <a:t>3.8.2015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12E548-CFB0-47EB-AB83-72DBD3B11690}" type="slidenum">
              <a:rPr lang="tr-TR" smtClean="0"/>
              <a:pPr/>
              <a:t>‹#›</a:t>
            </a:fld>
            <a:endParaRPr lang="tr-TR"/>
          </a:p>
        </p:txBody>
      </p:sp>
    </p:spTree>
    <p:extLst>
      <p:ext uri="{BB962C8B-B14F-4D97-AF65-F5344CB8AC3E}">
        <p14:creationId xmlns:p14="http://schemas.microsoft.com/office/powerpoint/2010/main" val="2269243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9"/>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F25E8A-6128-4B4E-BBB0-B9AA66BB7104}" type="datetimeFigureOut">
              <a:rPr lang="tr-TR" smtClean="0"/>
              <a:pPr/>
              <a:t>3.8.2015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12E548-CFB0-47EB-AB83-72DBD3B11690}" type="slidenum">
              <a:rPr lang="tr-TR" smtClean="0"/>
              <a:pPr/>
              <a:t>‹#›</a:t>
            </a:fld>
            <a:endParaRPr lang="tr-TR"/>
          </a:p>
        </p:txBody>
      </p:sp>
    </p:spTree>
    <p:extLst>
      <p:ext uri="{BB962C8B-B14F-4D97-AF65-F5344CB8AC3E}">
        <p14:creationId xmlns:p14="http://schemas.microsoft.com/office/powerpoint/2010/main" val="3652121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F25E8A-6128-4B4E-BBB0-B9AA66BB7104}" type="datetimeFigureOut">
              <a:rPr lang="tr-TR" smtClean="0"/>
              <a:pPr/>
              <a:t>3.8.2015</a:t>
            </a:fld>
            <a:endParaRPr lang="tr-TR"/>
          </a:p>
        </p:txBody>
      </p:sp>
      <p:sp>
        <p:nvSpPr>
          <p:cNvPr id="5" name="Altbilgi Yer Tutucusu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2E548-CFB0-47EB-AB83-72DBD3B11690}" type="slidenum">
              <a:rPr lang="tr-TR" smtClean="0"/>
              <a:pPr/>
              <a:t>‹#›</a:t>
            </a:fld>
            <a:endParaRPr lang="tr-TR"/>
          </a:p>
        </p:txBody>
      </p:sp>
    </p:spTree>
    <p:extLst>
      <p:ext uri="{BB962C8B-B14F-4D97-AF65-F5344CB8AC3E}">
        <p14:creationId xmlns:p14="http://schemas.microsoft.com/office/powerpoint/2010/main" val="171432291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539552" y="1556792"/>
            <a:ext cx="8229600" cy="1511287"/>
          </a:xfrm>
        </p:spPr>
        <p:txBody>
          <a:bodyPr>
            <a:normAutofit fontScale="90000"/>
          </a:bodyPr>
          <a:lstStyle/>
          <a:p>
            <a:pPr eaLnBrk="1" hangingPunct="1">
              <a:defRPr/>
            </a:pPr>
            <a:r>
              <a:rPr lang="tr-TR" altLang="tr-TR" sz="4000" b="1" dirty="0" smtClean="0">
                <a:latin typeface="Calisto MT" pitchFamily="18" charset="0"/>
              </a:rPr>
              <a:t/>
            </a:r>
            <a:br>
              <a:rPr lang="tr-TR" altLang="tr-TR" sz="4000" b="1" dirty="0" smtClean="0">
                <a:latin typeface="Calisto MT" pitchFamily="18" charset="0"/>
              </a:rPr>
            </a:br>
            <a:r>
              <a:rPr lang="tr-TR" altLang="tr-TR" sz="4000" b="1" dirty="0" smtClean="0">
                <a:latin typeface="Calisto MT" pitchFamily="18" charset="0"/>
              </a:rPr>
              <a:t>   </a:t>
            </a:r>
            <a:r>
              <a:rPr lang="tr-TR" altLang="tr-TR" sz="2400" b="1" dirty="0" smtClean="0">
                <a:latin typeface="Calisto MT" pitchFamily="18" charset="0"/>
              </a:rPr>
              <a:t/>
            </a:r>
            <a:br>
              <a:rPr lang="tr-TR" altLang="tr-TR" sz="2400" b="1" dirty="0" smtClean="0">
                <a:latin typeface="Calisto MT" pitchFamily="18" charset="0"/>
              </a:rPr>
            </a:br>
            <a:r>
              <a:rPr lang="tr-TR" altLang="tr-TR" sz="2400" b="1" dirty="0" smtClean="0"/>
              <a:t>  </a:t>
            </a:r>
            <a:br>
              <a:rPr lang="tr-TR" altLang="tr-TR" sz="2400" b="1" dirty="0" smtClean="0"/>
            </a:br>
            <a:r>
              <a:rPr lang="tr-TR" altLang="tr-TR" sz="2400" b="1" dirty="0" smtClean="0"/>
              <a:t/>
            </a:r>
            <a:br>
              <a:rPr lang="tr-TR" altLang="tr-TR" sz="2400" b="1" dirty="0" smtClean="0"/>
            </a:br>
            <a:r>
              <a:rPr lang="tr-TR" altLang="tr-TR" sz="2400" b="1" dirty="0" smtClean="0"/>
              <a:t/>
            </a:r>
            <a:br>
              <a:rPr lang="tr-TR" altLang="tr-TR" sz="2400" b="1" dirty="0" smtClean="0"/>
            </a:br>
            <a:r>
              <a:rPr lang="tr-TR" altLang="tr-TR" sz="2400" b="1" dirty="0" smtClean="0"/>
              <a:t>T.C.</a:t>
            </a:r>
            <a:br>
              <a:rPr lang="tr-TR" altLang="tr-TR" sz="2400" b="1" dirty="0" smtClean="0"/>
            </a:br>
            <a:r>
              <a:rPr lang="tr-TR" altLang="tr-TR" sz="2400" b="1" dirty="0" smtClean="0"/>
              <a:t>    </a:t>
            </a:r>
            <a:r>
              <a:rPr lang="tr-TR" altLang="tr-TR" sz="2400" b="1" dirty="0" smtClean="0">
                <a:latin typeface="+mn-lt"/>
              </a:rPr>
              <a:t>SOSYAL GÜVENLİK KURUMU BAŞKANLIĞI</a:t>
            </a:r>
            <a:br>
              <a:rPr lang="tr-TR" altLang="tr-TR" sz="2400" b="1" dirty="0" smtClean="0">
                <a:latin typeface="+mn-lt"/>
              </a:rPr>
            </a:br>
            <a:r>
              <a:rPr lang="tr-TR" altLang="tr-TR" sz="2400" b="1" dirty="0" smtClean="0">
                <a:latin typeface="+mn-lt"/>
              </a:rPr>
              <a:t>      ADANA SOSYAL GÜVENLİK İL MÜDÜRLÜĞÜ</a:t>
            </a:r>
            <a:br>
              <a:rPr lang="tr-TR" altLang="tr-TR" sz="2400" b="1" dirty="0" smtClean="0">
                <a:latin typeface="+mn-lt"/>
              </a:rPr>
            </a:br>
            <a:r>
              <a:rPr lang="tr-TR" altLang="tr-TR" sz="2400" b="1" dirty="0" smtClean="0"/>
              <a:t/>
            </a:r>
            <a:br>
              <a:rPr lang="tr-TR" altLang="tr-TR" sz="2400" b="1" dirty="0" smtClean="0"/>
            </a:br>
            <a:r>
              <a:rPr lang="tr-TR" altLang="tr-TR" sz="2400" b="1" dirty="0" smtClean="0"/>
              <a:t/>
            </a:r>
            <a:br>
              <a:rPr lang="tr-TR" altLang="tr-TR" sz="2400" b="1" dirty="0" smtClean="0"/>
            </a:br>
            <a:r>
              <a:rPr lang="tr-TR" altLang="tr-TR" sz="2400" b="1" dirty="0" smtClean="0"/>
              <a:t/>
            </a:r>
            <a:br>
              <a:rPr lang="tr-TR" altLang="tr-TR" sz="2400" b="1" dirty="0" smtClean="0"/>
            </a:br>
            <a:r>
              <a:rPr lang="tr-TR" altLang="tr-TR" sz="2000" b="1" dirty="0" smtClean="0"/>
              <a:t>    </a:t>
            </a:r>
            <a:br>
              <a:rPr lang="tr-TR" altLang="tr-TR" sz="2000" b="1" dirty="0" smtClean="0"/>
            </a:br>
            <a:r>
              <a:rPr lang="tr-TR" altLang="tr-TR" sz="2400" b="1" dirty="0" smtClean="0">
                <a:latin typeface="Calisto MT" pitchFamily="18" charset="0"/>
              </a:rPr>
              <a:t/>
            </a:r>
            <a:br>
              <a:rPr lang="tr-TR" altLang="tr-TR" sz="2400" b="1" dirty="0" smtClean="0">
                <a:latin typeface="Calisto MT" pitchFamily="18" charset="0"/>
              </a:rPr>
            </a:br>
            <a:endParaRPr lang="tr-TR" altLang="tr-TR" sz="2400" b="1" dirty="0" smtClean="0">
              <a:latin typeface="Calisto MT" pitchFamily="18" charset="0"/>
            </a:endParaRPr>
          </a:p>
        </p:txBody>
      </p:sp>
      <p:sp>
        <p:nvSpPr>
          <p:cNvPr id="109571" name="AutoShape 3"/>
          <p:cNvSpPr>
            <a:spLocks noGrp="1" noChangeAspect="1" noChangeArrowheads="1"/>
          </p:cNvSpPr>
          <p:nvPr>
            <p:ph idx="1"/>
          </p:nvPr>
        </p:nvSpPr>
        <p:spPr/>
        <p:txBody>
          <a:bodyPr/>
          <a:lstStyle/>
          <a:p>
            <a:pPr algn="ctr" eaLnBrk="1" hangingPunct="1">
              <a:buFont typeface="Wingdings" pitchFamily="2" charset="2"/>
              <a:buNone/>
              <a:defRPr/>
            </a:pPr>
            <a:endParaRPr lang="tr-TR" altLang="tr-TR" sz="2800" b="1" dirty="0" smtClean="0">
              <a:solidFill>
                <a:schemeClr val="tx2"/>
              </a:solidFill>
              <a:latin typeface="Calisto MT" pitchFamily="18" charset="0"/>
            </a:endParaRPr>
          </a:p>
          <a:p>
            <a:pPr algn="ctr" eaLnBrk="1" hangingPunct="1">
              <a:buFont typeface="Wingdings" pitchFamily="2" charset="2"/>
              <a:buNone/>
              <a:defRPr/>
            </a:pPr>
            <a:endParaRPr lang="tr-TR" altLang="tr-TR" sz="2800" b="1" dirty="0" smtClean="0">
              <a:solidFill>
                <a:schemeClr val="tx2"/>
              </a:solidFill>
              <a:latin typeface="Calisto MT" pitchFamily="18" charset="0"/>
            </a:endParaRPr>
          </a:p>
        </p:txBody>
      </p:sp>
    </p:spTree>
    <p:extLst>
      <p:ext uri="{BB962C8B-B14F-4D97-AF65-F5344CB8AC3E}">
        <p14:creationId xmlns:p14="http://schemas.microsoft.com/office/powerpoint/2010/main" val="2443090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normAutofit/>
          </a:bodyPr>
          <a:lstStyle/>
          <a:p>
            <a:r>
              <a:rPr lang="tr-TR" sz="3200" b="1" dirty="0" smtClean="0"/>
              <a:t>İdarelerce E- Borç Sorgulama Yetkisi Talep Edilmesi </a:t>
            </a:r>
            <a:endParaRPr lang="tr-TR" sz="3200" b="1" dirty="0"/>
          </a:p>
        </p:txBody>
      </p:sp>
      <p:sp>
        <p:nvSpPr>
          <p:cNvPr id="5" name="İçerik Yer Tutucusu 4"/>
          <p:cNvSpPr>
            <a:spLocks noGrp="1"/>
          </p:cNvSpPr>
          <p:nvPr>
            <p:ph idx="1"/>
          </p:nvPr>
        </p:nvSpPr>
        <p:spPr/>
        <p:txBody>
          <a:bodyPr>
            <a:normAutofit/>
          </a:bodyPr>
          <a:lstStyle/>
          <a:p>
            <a:pPr marL="0" indent="0" algn="just">
              <a:buNone/>
            </a:pPr>
            <a:r>
              <a:rPr lang="tr-TR" sz="2800" dirty="0" smtClean="0"/>
              <a:t>İdarelerce çalıştıkları taşeron firmaların borcu olup olmadığının takip edilebilmesi için Okul müdürlerinin ve belirleyecekleri yetkili kullanıcının bilgilerinin yer aldığı  İdarelerce E- Borç Sorgulama Yetki Talep formu doldurularak , okul müdürü ve yetkili kullanıcının kimlik fotokopileri ile Seyhan Sosyal Güvenlik Merkez Müdürlüğü İşyeri Tescil Servisimize başvurulması halinde yetkili kullanıcıya verilen şifre ile  sorgulama yapılabilecektir.</a:t>
            </a:r>
            <a:endParaRPr lang="tr-TR" sz="2800" dirty="0"/>
          </a:p>
        </p:txBody>
      </p:sp>
    </p:spTree>
    <p:extLst>
      <p:ext uri="{BB962C8B-B14F-4D97-AF65-F5344CB8AC3E}">
        <p14:creationId xmlns:p14="http://schemas.microsoft.com/office/powerpoint/2010/main" val="3353576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t>İdarelerce E- Borç Sorgulama Ekranı</a:t>
            </a:r>
            <a:endParaRPr lang="tr-TR" sz="3200" b="1" dirty="0"/>
          </a:p>
        </p:txBody>
      </p:sp>
      <p:sp>
        <p:nvSpPr>
          <p:cNvPr id="3" name="İçerik Yer Tutucusu 2"/>
          <p:cNvSpPr>
            <a:spLocks noGrp="1"/>
          </p:cNvSpPr>
          <p:nvPr>
            <p:ph idx="1"/>
          </p:nvPr>
        </p:nvSpPr>
        <p:spPr/>
        <p:txBody>
          <a:bodyPr/>
          <a:lstStyle/>
          <a:p>
            <a:pPr marL="0" indent="0">
              <a:buNone/>
            </a:pPr>
            <a:r>
              <a:rPr lang="tr-TR" sz="2800" dirty="0" smtClean="0">
                <a:solidFill>
                  <a:schemeClr val="tx1">
                    <a:lumMod val="95000"/>
                    <a:lumOff val="5000"/>
                  </a:schemeClr>
                </a:solidFill>
              </a:rPr>
              <a:t>            www.sgk.gov.tr</a:t>
            </a:r>
          </a:p>
          <a:p>
            <a:pPr lvl="3"/>
            <a:r>
              <a:rPr lang="tr-TR" dirty="0" smtClean="0">
                <a:solidFill>
                  <a:schemeClr val="tx1">
                    <a:lumMod val="95000"/>
                    <a:lumOff val="5000"/>
                  </a:schemeClr>
                </a:solidFill>
              </a:rPr>
              <a:t>E-SGK </a:t>
            </a:r>
          </a:p>
          <a:p>
            <a:pPr lvl="3"/>
            <a:r>
              <a:rPr lang="tr-TR" dirty="0" smtClean="0">
                <a:solidFill>
                  <a:schemeClr val="tx1">
                    <a:lumMod val="95000"/>
                    <a:lumOff val="5000"/>
                  </a:schemeClr>
                </a:solidFill>
              </a:rPr>
              <a:t>Diğer Uygulamalar </a:t>
            </a:r>
          </a:p>
          <a:p>
            <a:pPr lvl="3"/>
            <a:r>
              <a:rPr lang="tr-TR" dirty="0" smtClean="0">
                <a:solidFill>
                  <a:schemeClr val="tx1">
                    <a:lumMod val="95000"/>
                    <a:lumOff val="5000"/>
                  </a:schemeClr>
                </a:solidFill>
              </a:rPr>
              <a:t>İdarelerce e-borç sorgulama </a:t>
            </a:r>
            <a:endParaRPr lang="tr-TR" dirty="0">
              <a:solidFill>
                <a:schemeClr val="tx1">
                  <a:lumMod val="95000"/>
                  <a:lumOff val="5000"/>
                </a:schemeClr>
              </a:solidFill>
            </a:endParaRPr>
          </a:p>
        </p:txBody>
      </p:sp>
      <p:sp>
        <p:nvSpPr>
          <p:cNvPr id="6" name="Sağ Ok 5"/>
          <p:cNvSpPr/>
          <p:nvPr/>
        </p:nvSpPr>
        <p:spPr>
          <a:xfrm>
            <a:off x="611560" y="1720179"/>
            <a:ext cx="79208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4098" name="Picture 2" descr="\\SI001002NET01\users\baydin2\Masaüstü\Ekran Alıntısı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604" y="3573016"/>
            <a:ext cx="7092788"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1748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t>Sosyal Güvenlik Sistemi Nasıl İşliyor?</a:t>
            </a:r>
            <a:endParaRPr lang="tr-TR" sz="3200" b="1" dirty="0"/>
          </a:p>
        </p:txBody>
      </p:sp>
      <p:sp>
        <p:nvSpPr>
          <p:cNvPr id="3" name="İçerik Yer Tutucusu 2"/>
          <p:cNvSpPr>
            <a:spLocks noGrp="1"/>
          </p:cNvSpPr>
          <p:nvPr>
            <p:ph idx="1"/>
          </p:nvPr>
        </p:nvSpPr>
        <p:spPr/>
        <p:txBody>
          <a:bodyPr>
            <a:normAutofit/>
          </a:bodyPr>
          <a:lstStyle/>
          <a:p>
            <a:pPr algn="just">
              <a:lnSpc>
                <a:spcPct val="80000"/>
              </a:lnSpc>
              <a:buNone/>
              <a:defRPr/>
            </a:pPr>
            <a:endParaRPr lang="tr-TR" altLang="tr-TR" sz="2800" dirty="0"/>
          </a:p>
          <a:p>
            <a:pPr marL="0" indent="0" algn="just">
              <a:lnSpc>
                <a:spcPct val="80000"/>
              </a:lnSpc>
              <a:buNone/>
              <a:defRPr/>
            </a:pPr>
            <a:r>
              <a:rPr lang="tr-TR" altLang="tr-TR" sz="2800" dirty="0" smtClean="0"/>
              <a:t>1982 Anayasası’nın 60 maddesi ’</a:t>
            </a:r>
            <a:r>
              <a:rPr lang="tr-TR" altLang="tr-TR" sz="2800" dirty="0" err="1" smtClean="0"/>
              <a:t>nde</a:t>
            </a:r>
            <a:r>
              <a:rPr lang="tr-TR" altLang="tr-TR" sz="2800" dirty="0" smtClean="0"/>
              <a:t> sosyal güvenlik hakkı   düzenlenmiştir,  buna göre;</a:t>
            </a:r>
          </a:p>
          <a:p>
            <a:pPr marL="0" indent="0" algn="just">
              <a:lnSpc>
                <a:spcPct val="80000"/>
              </a:lnSpc>
              <a:buNone/>
              <a:defRPr/>
            </a:pPr>
            <a:r>
              <a:rPr lang="tr-TR" altLang="tr-TR" sz="2800" dirty="0" smtClean="0"/>
              <a:t> “herkes sosyal güvenlik hakkına sahiptir. devlet, bu    güvenliği  sağlayacak  tedbirleri alır ve teşkilatı kurar.” </a:t>
            </a:r>
          </a:p>
          <a:p>
            <a:pPr algn="just">
              <a:lnSpc>
                <a:spcPct val="80000"/>
              </a:lnSpc>
              <a:buNone/>
              <a:defRPr/>
            </a:pPr>
            <a:r>
              <a:rPr lang="tr-TR" altLang="tr-TR" sz="2800" dirty="0" smtClean="0"/>
              <a:t>                                                    </a:t>
            </a:r>
            <a:endParaRPr lang="tr-TR" altLang="tr-TR" dirty="0"/>
          </a:p>
          <a:p>
            <a:pPr marL="0" indent="0" algn="just">
              <a:buNone/>
            </a:pPr>
            <a:r>
              <a:rPr lang="tr-TR" altLang="tr-TR" sz="2800" dirty="0" smtClean="0"/>
              <a:t>20.05.2006 tarihinde </a:t>
            </a:r>
            <a:r>
              <a:rPr lang="tr-TR" altLang="tr-TR" sz="2800" dirty="0" err="1" smtClean="0"/>
              <a:t>ssk</a:t>
            </a:r>
            <a:r>
              <a:rPr lang="tr-TR" altLang="tr-TR" sz="2800" dirty="0" smtClean="0"/>
              <a:t>, </a:t>
            </a:r>
            <a:r>
              <a:rPr lang="tr-TR" altLang="tr-TR" sz="2800" dirty="0" err="1" smtClean="0"/>
              <a:t>bağ-kur</a:t>
            </a:r>
            <a:r>
              <a:rPr lang="tr-TR" altLang="tr-TR" sz="2800" dirty="0" smtClean="0"/>
              <a:t> ve emekli sandığı tek çatı altında toplanarak sosyal güvenlik kurumu kurulmuştur.</a:t>
            </a:r>
            <a:endParaRPr lang="tr-TR" sz="2800" dirty="0"/>
          </a:p>
        </p:txBody>
      </p:sp>
    </p:spTree>
    <p:extLst>
      <p:ext uri="{BB962C8B-B14F-4D97-AF65-F5344CB8AC3E}">
        <p14:creationId xmlns:p14="http://schemas.microsoft.com/office/powerpoint/2010/main" val="4284798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600200"/>
            <a:ext cx="8229600" cy="4525963"/>
          </a:xfrm>
        </p:spPr>
        <p:txBody>
          <a:bodyPr>
            <a:normAutofit/>
          </a:bodyPr>
          <a:lstStyle/>
          <a:p>
            <a:pPr algn="just">
              <a:buNone/>
            </a:pPr>
            <a:r>
              <a:rPr lang="tr-TR" sz="2800" dirty="0" smtClean="0"/>
              <a:t>    İşçilerden ve işverenlerden alınan primler kurumumuza kaynak oluşturmakta oluşan bu kaynak tüm vatandaşlarımıza nitelikli hizmet sunmak için kullanılmakta.</a:t>
            </a:r>
            <a:endParaRPr lang="tr-TR" sz="2800" dirty="0"/>
          </a:p>
        </p:txBody>
      </p:sp>
    </p:spTree>
    <p:extLst>
      <p:ext uri="{BB962C8B-B14F-4D97-AF65-F5344CB8AC3E}">
        <p14:creationId xmlns:p14="http://schemas.microsoft.com/office/powerpoint/2010/main" val="29219856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3"/>
            <a:ext cx="8229600" cy="1082247"/>
          </a:xfrm>
        </p:spPr>
        <p:txBody>
          <a:bodyPr>
            <a:normAutofit/>
          </a:bodyPr>
          <a:lstStyle/>
          <a:p>
            <a:r>
              <a:rPr lang="tr-TR" sz="3200" b="1" dirty="0" smtClean="0"/>
              <a:t>İşletmelerde Mesleki Eğitim </a:t>
            </a:r>
            <a:endParaRPr lang="tr-TR" sz="3200" b="1" dirty="0"/>
          </a:p>
        </p:txBody>
      </p:sp>
      <p:sp>
        <p:nvSpPr>
          <p:cNvPr id="3" name="İçerik Yer Tutucusu 2"/>
          <p:cNvSpPr>
            <a:spLocks noGrp="1"/>
          </p:cNvSpPr>
          <p:nvPr>
            <p:ph idx="1"/>
          </p:nvPr>
        </p:nvSpPr>
        <p:spPr>
          <a:xfrm>
            <a:off x="457200" y="1196752"/>
            <a:ext cx="8363272" cy="5661248"/>
          </a:xfrm>
        </p:spPr>
        <p:txBody>
          <a:bodyPr>
            <a:noAutofit/>
          </a:bodyPr>
          <a:lstStyle/>
          <a:p>
            <a:pPr marL="0" indent="0" algn="just">
              <a:buNone/>
            </a:pPr>
            <a:r>
              <a:rPr lang="tr-TR" sz="2800" dirty="0" smtClean="0"/>
              <a:t>5510 sayılı  kanunun 5. maddesinin (b) bendinde   3308 sayılı Mesleki Eğitim Kanununda belirtilen aday çırak, çırak ve işletmelerde mesleki eğitim gören öğrenciler  hakkında iş kazası ve meslek hastalığı ile hastalık sigorta kollarına; meslek liselerinde okumakta iken veya yüksek öğrenimleri sırasında staja tabi tutulan öğrenciler ise iş kazası meslek hastalığı sigortası uygulanır ve bu bentte sayılanlar 4. maddenin 1. fıkrasının (a) bendi kapsamında sigortalı sayılırlar.</a:t>
            </a:r>
          </a:p>
        </p:txBody>
      </p:sp>
    </p:spTree>
    <p:extLst>
      <p:ext uri="{BB962C8B-B14F-4D97-AF65-F5344CB8AC3E}">
        <p14:creationId xmlns:p14="http://schemas.microsoft.com/office/powerpoint/2010/main" val="2378465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t>Prim Ödeme Yükümlüsü</a:t>
            </a:r>
            <a:endParaRPr lang="tr-TR" sz="3200" b="1" dirty="0"/>
          </a:p>
        </p:txBody>
      </p:sp>
      <p:sp>
        <p:nvSpPr>
          <p:cNvPr id="3" name="İçerik Yer Tutucusu 2"/>
          <p:cNvSpPr>
            <a:spLocks noGrp="1"/>
          </p:cNvSpPr>
          <p:nvPr>
            <p:ph idx="1"/>
          </p:nvPr>
        </p:nvSpPr>
        <p:spPr/>
        <p:txBody>
          <a:bodyPr>
            <a:normAutofit/>
          </a:bodyPr>
          <a:lstStyle/>
          <a:p>
            <a:pPr algn="just">
              <a:buNone/>
            </a:pPr>
            <a:r>
              <a:rPr lang="tr-TR" sz="2400" dirty="0" smtClean="0"/>
              <a:t>     </a:t>
            </a:r>
            <a:r>
              <a:rPr lang="tr-TR" sz="2800" dirty="0" smtClean="0"/>
              <a:t>5510 sayılı kanunun 5. maddesinin (b) bendinde belirtilen aday çırak , çırak ve işletmelerde mesleki eğitim görenler ile meslek liselerinde staja tabi tutulan öğrenciler için Milli Eğitim Bakanlığı veya bu öğrencilerin eğitim gördükleri okullar prim ödeme yükümlüsüdür.</a:t>
            </a:r>
            <a:endParaRPr lang="tr-TR" sz="2800" dirty="0"/>
          </a:p>
        </p:txBody>
      </p:sp>
    </p:spTree>
    <p:extLst>
      <p:ext uri="{BB962C8B-B14F-4D97-AF65-F5344CB8AC3E}">
        <p14:creationId xmlns:p14="http://schemas.microsoft.com/office/powerpoint/2010/main" val="3446488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85000" lnSpcReduction="20000"/>
          </a:bodyPr>
          <a:lstStyle/>
          <a:p>
            <a:pPr algn="just">
              <a:buNone/>
            </a:pPr>
            <a:r>
              <a:rPr lang="tr-TR" dirty="0" smtClean="0"/>
              <a:t>    Bu kişilerden bakmakla yükümlü olunan kişi durumunda olmayanlar hakkında ayrıca genel sağlık sigortası hükümleri uygulanır.</a:t>
            </a:r>
          </a:p>
          <a:p>
            <a:pPr algn="just">
              <a:buNone/>
            </a:pPr>
            <a:r>
              <a:rPr lang="tr-TR" sz="3300" dirty="0" smtClean="0"/>
              <a:t>    Sigorta prim oranları ise bakmakla yükümlü olunan için % 1, olunmayan için % 1+5=% 6'dır. Primi % 1 olan öğrenciler sadece kısa vadeli sigorta olan iş kazaları ve meslek hastalıkları sigortasına tabi olur ancak prim % 6 olanlar ise hem iş kazaları ve meslek hastalıkları sigortasına hem de genel sağlık sigortasına tabi olur. Özetle; bunlar hiçbir ücret ödemeden yani gelir testine tabi olmadan sağlık yardımlarına hak kazanmaktadır.</a:t>
            </a:r>
          </a:p>
          <a:p>
            <a:pPr>
              <a:buNone/>
            </a:pPr>
            <a:endParaRPr lang="tr-TR" sz="3300" dirty="0" smtClean="0"/>
          </a:p>
          <a:p>
            <a:pPr>
              <a:buNone/>
            </a:pP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t>İş Kazası </a:t>
            </a:r>
            <a:endParaRPr lang="tr-TR" sz="3200" b="1" dirty="0"/>
          </a:p>
        </p:txBody>
      </p:sp>
      <p:sp>
        <p:nvSpPr>
          <p:cNvPr id="3" name="İçerik Yer Tutucusu 2"/>
          <p:cNvSpPr>
            <a:spLocks noGrp="1"/>
          </p:cNvSpPr>
          <p:nvPr>
            <p:ph idx="1"/>
          </p:nvPr>
        </p:nvSpPr>
        <p:spPr/>
        <p:txBody>
          <a:bodyPr>
            <a:normAutofit/>
          </a:bodyPr>
          <a:lstStyle/>
          <a:p>
            <a:pPr algn="just">
              <a:buNone/>
            </a:pPr>
            <a:r>
              <a:rPr lang="tr-TR" sz="2400" dirty="0" smtClean="0"/>
              <a:t>     </a:t>
            </a:r>
            <a:r>
              <a:rPr lang="tr-TR" sz="2800" dirty="0" smtClean="0"/>
              <a:t>5510 sayılı kanunun 13. maddesinin iş kazasının 4. maddesinin 1. fıkrasının; (a) bendi ile 5. madde kapsamında bulunan sigortalılar bakımından , bunları çalıştıran işveren tarafından , o yer </a:t>
            </a:r>
            <a:r>
              <a:rPr lang="tr-TR" sz="2800" dirty="0"/>
              <a:t>k</a:t>
            </a:r>
            <a:r>
              <a:rPr lang="tr-TR" sz="2800" dirty="0" smtClean="0"/>
              <a:t>olluk kuvvetleri derhal ve Kuruma en geç kazadan sonraki en geç 3 iş günü içinde… bildirilmesi gerektiği hüküm altına alınmıştır.</a:t>
            </a:r>
          </a:p>
        </p:txBody>
      </p:sp>
    </p:spTree>
    <p:extLst>
      <p:ext uri="{BB962C8B-B14F-4D97-AF65-F5344CB8AC3E}">
        <p14:creationId xmlns:p14="http://schemas.microsoft.com/office/powerpoint/2010/main" val="4198227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t>Meslek Hastalığı</a:t>
            </a:r>
            <a:endParaRPr lang="tr-TR" sz="3200" b="1" dirty="0"/>
          </a:p>
        </p:txBody>
      </p:sp>
      <p:sp>
        <p:nvSpPr>
          <p:cNvPr id="3" name="2 İçerik Yer Tutucusu"/>
          <p:cNvSpPr>
            <a:spLocks noGrp="1"/>
          </p:cNvSpPr>
          <p:nvPr>
            <p:ph idx="1"/>
          </p:nvPr>
        </p:nvSpPr>
        <p:spPr>
          <a:xfrm>
            <a:off x="457200" y="1142984"/>
            <a:ext cx="8229600" cy="5715016"/>
          </a:xfrm>
        </p:spPr>
        <p:txBody>
          <a:bodyPr>
            <a:normAutofit fontScale="92500" lnSpcReduction="10000"/>
          </a:bodyPr>
          <a:lstStyle/>
          <a:p>
            <a:pPr algn="just">
              <a:buNone/>
            </a:pPr>
            <a:r>
              <a:rPr lang="tr-TR" sz="2800" dirty="0" smtClean="0"/>
              <a:t>     Meslek hastalığı sigortalının çalıştığı veya yaptığı işin niteliğinden dolayı tekrarlanan bir sebeple veya işin yürütüm şartları yüzünden uğradığı geçici veya sürekli hastalık, bedensel veya ruhsal özürlülük halleridir.</a:t>
            </a:r>
          </a:p>
          <a:p>
            <a:pPr algn="just">
              <a:buNone/>
            </a:pPr>
            <a:r>
              <a:rPr lang="tr-TR" sz="2800" dirty="0" smtClean="0"/>
              <a:t>     Meslek hastalığının tespiti kurumca yetkilendirilen sağlık hizmet sunucuları tarafından usulüne uygun olarak düzenlenen sağlık kurulu raporu ve dayanağı tıbbi belgelerin incelenmesi </a:t>
            </a:r>
          </a:p>
          <a:p>
            <a:pPr algn="just">
              <a:buNone/>
            </a:pPr>
            <a:r>
              <a:rPr lang="tr-TR" sz="2800" dirty="0" smtClean="0"/>
              <a:t>     Kurumca gerekli görüldüğü hallerde işyerindeki çalışma şartlarını ve buna bağlı tıbbi sonuçlarını ortaya koyan denetim raporlarının ve diğer belgelerin incelenmesi  sonucu kurum sağlık kurulunca tespit edilir. Bu hastalık yüksek sağlık kurulunun onayı ile meslek hastalığı sayılır. Öğrenildiği günden başlayarak 3 iş günü içinde kuruma bildirilmesi zorunludur.</a:t>
            </a:r>
            <a:endParaRPr lang="tr-TR"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t>H</a:t>
            </a:r>
            <a:r>
              <a:rPr lang="tr-TR" sz="3200" b="1" dirty="0" smtClean="0"/>
              <a:t>astalık</a:t>
            </a:r>
            <a:endParaRPr lang="tr-TR" sz="3200" b="1" dirty="0"/>
          </a:p>
        </p:txBody>
      </p:sp>
      <p:sp>
        <p:nvSpPr>
          <p:cNvPr id="3" name="İçerik Yer Tutucusu 2"/>
          <p:cNvSpPr>
            <a:spLocks noGrp="1"/>
          </p:cNvSpPr>
          <p:nvPr>
            <p:ph idx="1"/>
          </p:nvPr>
        </p:nvSpPr>
        <p:spPr/>
        <p:txBody>
          <a:bodyPr>
            <a:normAutofit/>
          </a:bodyPr>
          <a:lstStyle/>
          <a:p>
            <a:pPr algn="just">
              <a:buNone/>
            </a:pPr>
            <a:r>
              <a:rPr lang="tr-TR" sz="2800" dirty="0" smtClean="0"/>
              <a:t>5510 sayılı kanunun 15. maddesinde yer alan;</a:t>
            </a:r>
          </a:p>
          <a:p>
            <a:pPr marL="0" indent="0" algn="just">
              <a:buNone/>
            </a:pPr>
            <a:r>
              <a:rPr lang="tr-TR" sz="2800" dirty="0" smtClean="0"/>
              <a:t>kanunun 4. maddesinin 1. fıkrasının (a) ve (b) bendi kapsamındaki sigortalının iş kazası ve meslek hastalığı dışında kalan ve iş göremezliğine neden olan rahatsızlıklar hastalık halidir.</a:t>
            </a:r>
          </a:p>
          <a:p>
            <a:pPr marL="0" indent="0" algn="just">
              <a:buNone/>
            </a:pPr>
            <a:r>
              <a:rPr lang="tr-TR" sz="2800" dirty="0" smtClean="0"/>
              <a:t>Hastalık halinde ortaya çıkan iş göremezlik süresince günlük iş göremezlik ödeneği Kurumumuzca verilir.</a:t>
            </a:r>
            <a:endParaRPr lang="tr-TR" sz="2800" dirty="0"/>
          </a:p>
        </p:txBody>
      </p:sp>
    </p:spTree>
    <p:extLst>
      <p:ext uri="{BB962C8B-B14F-4D97-AF65-F5344CB8AC3E}">
        <p14:creationId xmlns:p14="http://schemas.microsoft.com/office/powerpoint/2010/main" val="1623069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457200" y="620688"/>
            <a:ext cx="8229600" cy="796950"/>
          </a:xfrm>
        </p:spPr>
        <p:txBody>
          <a:bodyPr>
            <a:normAutofit fontScale="90000"/>
          </a:bodyPr>
          <a:lstStyle/>
          <a:p>
            <a:r>
              <a:rPr lang="tr-TR" sz="3600" b="1" dirty="0" smtClean="0"/>
              <a:t>Okullarda İş akdi İle işçi Çalıştırılması</a:t>
            </a:r>
            <a:br>
              <a:rPr lang="tr-TR" sz="3600" b="1" dirty="0" smtClean="0"/>
            </a:br>
            <a:endParaRPr lang="tr-TR" sz="3600" b="1" dirty="0"/>
          </a:p>
        </p:txBody>
      </p:sp>
      <p:sp>
        <p:nvSpPr>
          <p:cNvPr id="6" name="5 İçerik Yer Tutucusu"/>
          <p:cNvSpPr>
            <a:spLocks noGrp="1"/>
          </p:cNvSpPr>
          <p:nvPr>
            <p:ph idx="1"/>
          </p:nvPr>
        </p:nvSpPr>
        <p:spPr>
          <a:xfrm>
            <a:off x="467544" y="1628800"/>
            <a:ext cx="7992888" cy="4497364"/>
          </a:xfrm>
        </p:spPr>
        <p:txBody>
          <a:bodyPr>
            <a:normAutofit/>
          </a:bodyPr>
          <a:lstStyle/>
          <a:p>
            <a:pPr algn="just">
              <a:buNone/>
            </a:pPr>
            <a:r>
              <a:rPr lang="tr-TR" sz="2800" dirty="0" smtClean="0"/>
              <a:t>    Okullarda </a:t>
            </a:r>
            <a:r>
              <a:rPr lang="tr-TR" sz="2800" dirty="0"/>
              <a:t>i</a:t>
            </a:r>
            <a:r>
              <a:rPr lang="tr-TR" sz="2800" dirty="0" smtClean="0"/>
              <a:t>ş </a:t>
            </a:r>
            <a:r>
              <a:rPr lang="tr-TR" sz="2800" dirty="0" smtClean="0"/>
              <a:t>akdi ile işçi çalıştırılması durumunda okul tarafından, Sosyal Güvenlik Kurumuna işyeri bildirgesi ile başvurularak, işyeri numarası alınıp, işçiye ait çalışmaların kurumumuza en geç işçi çalıştırılmaya başlandığı gün bildirilmesi gerekmektedir.</a:t>
            </a:r>
            <a:endParaRPr lang="tr-T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t>Hastalık Halinde Raporların Kuruma Bildirilmesi</a:t>
            </a:r>
            <a:endParaRPr lang="tr-TR" sz="3200" b="1" dirty="0"/>
          </a:p>
        </p:txBody>
      </p:sp>
      <p:sp>
        <p:nvSpPr>
          <p:cNvPr id="3" name="İçerik Yer Tutucusu 2"/>
          <p:cNvSpPr>
            <a:spLocks noGrp="1"/>
          </p:cNvSpPr>
          <p:nvPr>
            <p:ph idx="1"/>
          </p:nvPr>
        </p:nvSpPr>
        <p:spPr/>
        <p:txBody>
          <a:bodyPr>
            <a:normAutofit fontScale="55000" lnSpcReduction="20000"/>
          </a:bodyPr>
          <a:lstStyle/>
          <a:p>
            <a:pPr algn="just"/>
            <a:r>
              <a:rPr lang="tr-TR" sz="4500" dirty="0" smtClean="0"/>
              <a:t>Hastalık halinde çalışması gereken sürede rapor alan öğrencinin raporu hastaneler tarafından işverene online olarak bildirilmesi durumunda , işveren tarafından bildirim tarihini izleyen ayın 23’üne kadar işveren ekranından bildirimin yapılması gerekir.</a:t>
            </a:r>
          </a:p>
          <a:p>
            <a:pPr algn="just"/>
            <a:r>
              <a:rPr lang="tr-TR" sz="4500" dirty="0" smtClean="0"/>
              <a:t>Raporun manuel olarak işverene bildirilmesi halinde ise raporun tebliğ tarihinden itibaren 5 iş günü içerisinde işveren tarafından bildiriminin yapılması gerekir.</a:t>
            </a:r>
          </a:p>
          <a:p>
            <a:pPr algn="just"/>
            <a:r>
              <a:rPr lang="tr-TR" sz="4500" dirty="0" smtClean="0"/>
              <a:t>Bildirimi süresi içinde yapmayan işveren hakkında asgari ücretin 1/10’u tutarında idari para cezası uygulanır.</a:t>
            </a:r>
          </a:p>
          <a:p>
            <a:pPr algn="just"/>
            <a:r>
              <a:rPr lang="tr-TR" sz="4500" dirty="0" smtClean="0"/>
              <a:t>Bildirimi hiç yapmayan işveren hakkında ise asgari ücretin 1/2’si tutarında idari para cezası uygulanır.</a:t>
            </a:r>
          </a:p>
          <a:p>
            <a:endParaRPr lang="tr-TR" sz="2400" dirty="0" smtClean="0"/>
          </a:p>
        </p:txBody>
      </p:sp>
    </p:spTree>
    <p:extLst>
      <p:ext uri="{BB962C8B-B14F-4D97-AF65-F5344CB8AC3E}">
        <p14:creationId xmlns:p14="http://schemas.microsoft.com/office/powerpoint/2010/main" val="2254740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564904"/>
            <a:ext cx="8229600" cy="1143000"/>
          </a:xfrm>
        </p:spPr>
        <p:txBody>
          <a:bodyPr>
            <a:normAutofit/>
          </a:bodyPr>
          <a:lstStyle/>
          <a:p>
            <a:r>
              <a:rPr lang="tr-TR" sz="4800" b="1" dirty="0" smtClean="0"/>
              <a:t>Teşekkür Ederiz…</a:t>
            </a:r>
            <a:endParaRPr lang="tr-TR" sz="4800" b="1" dirty="0"/>
          </a:p>
        </p:txBody>
      </p:sp>
      <p:sp>
        <p:nvSpPr>
          <p:cNvPr id="3" name="İçerik Yer Tutucusu 2"/>
          <p:cNvSpPr>
            <a:spLocks noGrp="1"/>
          </p:cNvSpPr>
          <p:nvPr>
            <p:ph idx="1"/>
          </p:nvPr>
        </p:nvSpPr>
        <p:spPr>
          <a:xfrm>
            <a:off x="5220072" y="4941168"/>
            <a:ext cx="8229600" cy="4525963"/>
          </a:xfrm>
        </p:spPr>
        <p:txBody>
          <a:bodyPr>
            <a:normAutofit/>
          </a:bodyPr>
          <a:lstStyle/>
          <a:p>
            <a:pPr marL="0" indent="0">
              <a:buNone/>
            </a:pPr>
            <a:r>
              <a:rPr lang="tr-TR" sz="2800" dirty="0" smtClean="0"/>
              <a:t>Burcu AYDIN</a:t>
            </a:r>
          </a:p>
          <a:p>
            <a:pPr marL="0" indent="0">
              <a:buNone/>
            </a:pPr>
            <a:r>
              <a:rPr lang="tr-TR" sz="2800" dirty="0" smtClean="0"/>
              <a:t>    (V.H.K.İ)</a:t>
            </a:r>
          </a:p>
          <a:p>
            <a:pPr marL="0" indent="0">
              <a:buNone/>
            </a:pPr>
            <a:r>
              <a:rPr lang="tr-TR" sz="2800" dirty="0" smtClean="0"/>
              <a:t>0322 363 46 40 - 117</a:t>
            </a:r>
            <a:endParaRPr lang="tr-TR" sz="2800" dirty="0"/>
          </a:p>
        </p:txBody>
      </p:sp>
    </p:spTree>
    <p:extLst>
      <p:ext uri="{BB962C8B-B14F-4D97-AF65-F5344CB8AC3E}">
        <p14:creationId xmlns:p14="http://schemas.microsoft.com/office/powerpoint/2010/main" val="260648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9"/>
            <a:ext cx="8229600" cy="868345"/>
          </a:xfrm>
        </p:spPr>
        <p:txBody>
          <a:bodyPr/>
          <a:lstStyle/>
          <a:p>
            <a:endParaRPr lang="tr-TR" dirty="0"/>
          </a:p>
        </p:txBody>
      </p:sp>
      <p:sp>
        <p:nvSpPr>
          <p:cNvPr id="3" name="2 İçerik Yer Tutucusu"/>
          <p:cNvSpPr>
            <a:spLocks noGrp="1"/>
          </p:cNvSpPr>
          <p:nvPr>
            <p:ph idx="1"/>
          </p:nvPr>
        </p:nvSpPr>
        <p:spPr>
          <a:xfrm>
            <a:off x="457200" y="1285861"/>
            <a:ext cx="8229600" cy="4840304"/>
          </a:xfrm>
        </p:spPr>
        <p:txBody>
          <a:bodyPr>
            <a:normAutofit/>
          </a:bodyPr>
          <a:lstStyle/>
          <a:p>
            <a:pPr algn="just">
              <a:buNone/>
            </a:pPr>
            <a:r>
              <a:rPr lang="tr-TR" dirty="0" smtClean="0"/>
              <a:t>    </a:t>
            </a:r>
            <a:r>
              <a:rPr lang="tr-TR" sz="3000" dirty="0" smtClean="0"/>
              <a:t>Bildirilmemesi durumunda okul idaresi veya okul aile birliği  işyeri bildirgesini vermemekten dolayı asgari ücretin 2 katı tutarında (1.273,50*2=2.547 </a:t>
            </a:r>
            <a:r>
              <a:rPr lang="tr-TR" sz="3000" dirty="0" err="1" smtClean="0"/>
              <a:t>tl</a:t>
            </a:r>
            <a:r>
              <a:rPr lang="tr-TR" sz="3000" dirty="0" smtClean="0"/>
              <a:t>) idari para cezasına maruz kalır.</a:t>
            </a:r>
          </a:p>
          <a:p>
            <a:pPr algn="just">
              <a:buNone/>
            </a:pPr>
            <a:r>
              <a:rPr lang="tr-TR" sz="3000" dirty="0" smtClean="0"/>
              <a:t>    çalıştırılan işçinin işe giriş bildirgesinin verilmemesinden dolayı ise kurumumuz veya diğer kamu kurumlarının  denetim elemanlarınca tespiti durumunda yine asgari ücretin 2 katı tutarında idari para cezasına maruz kalır.</a:t>
            </a:r>
            <a:endParaRPr lang="tr-TR" sz="3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buNone/>
            </a:pPr>
            <a:r>
              <a:rPr lang="tr-TR" dirty="0" smtClean="0"/>
              <a:t>    Çalıştırılan işçinin sigortasının kurumumuza bildirilmemesinden dolayı ise her bir ay için asgari ücretin 2 katı tutarında idari para cezası uygulanır.</a:t>
            </a:r>
          </a:p>
          <a:p>
            <a:pPr algn="just">
              <a:buNone/>
            </a:pPr>
            <a:endParaRPr lang="tr-TR" dirty="0" smtClean="0"/>
          </a:p>
          <a:p>
            <a:pPr algn="just">
              <a:buNone/>
            </a:pPr>
            <a:r>
              <a:rPr lang="tr-TR" dirty="0" smtClean="0"/>
              <a:t>    Ör:Bir işçinin okulda bir yıl sigortasız çalıştırıldığının tespit edilmesi </a:t>
            </a:r>
            <a:r>
              <a:rPr lang="tr-TR" dirty="0" smtClean="0"/>
              <a:t>halinde</a:t>
            </a:r>
          </a:p>
          <a:p>
            <a:pPr algn="just">
              <a:buNone/>
            </a:pPr>
            <a:r>
              <a:rPr lang="tr-TR" dirty="0"/>
              <a:t> </a:t>
            </a:r>
            <a:r>
              <a:rPr lang="tr-TR" dirty="0" smtClean="0"/>
              <a:t>  </a:t>
            </a:r>
            <a:r>
              <a:rPr lang="tr-TR" dirty="0" smtClean="0"/>
              <a:t> 24*1.273,50 =</a:t>
            </a:r>
            <a:r>
              <a:rPr lang="tr-TR" dirty="0" smtClean="0"/>
              <a:t>30.564</a:t>
            </a:r>
            <a:r>
              <a:rPr lang="tr-TR" dirty="0" smtClean="0"/>
              <a:t> </a:t>
            </a:r>
            <a:r>
              <a:rPr lang="tr-TR" dirty="0" err="1" smtClean="0"/>
              <a:t>tl</a:t>
            </a:r>
            <a:r>
              <a:rPr lang="tr-TR" dirty="0" smtClean="0"/>
              <a:t> idari para cezası uygulanır. Yukarıda değinilen işe giriş ve işyeri bildirgesi cezaları eklendiği taktirde işçi primleri hariç </a:t>
            </a:r>
            <a:r>
              <a:rPr lang="tr-TR" dirty="0" smtClean="0"/>
              <a:t>35.658 </a:t>
            </a:r>
            <a:r>
              <a:rPr lang="tr-TR" dirty="0" err="1" smtClean="0"/>
              <a:t>tl</a:t>
            </a:r>
            <a:r>
              <a:rPr lang="tr-TR" dirty="0" smtClean="0"/>
              <a:t> tutarında işveren  cezaya maruz kalır.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t>    yine çalıştırılan işçinin işten ayrılması durumunda işten çıkış bildirgesi ile beraber en geç 10 gün içerisinde kurumumuza bildirilecektir. Aksi durumda asgari ücretin 1/10 u tutarında idari para cezası uygulanır.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t>Hizmet Satın Alınması</a:t>
            </a:r>
            <a:endParaRPr lang="tr-TR" sz="3200" b="1" dirty="0"/>
          </a:p>
        </p:txBody>
      </p:sp>
      <p:sp>
        <p:nvSpPr>
          <p:cNvPr id="3" name="Metin Yer Tutucusu 2"/>
          <p:cNvSpPr>
            <a:spLocks noGrp="1"/>
          </p:cNvSpPr>
          <p:nvPr>
            <p:ph idx="1"/>
          </p:nvPr>
        </p:nvSpPr>
        <p:spPr/>
        <p:txBody>
          <a:bodyPr>
            <a:normAutofit/>
          </a:bodyPr>
          <a:lstStyle/>
          <a:p>
            <a:pPr marL="0" indent="0" algn="just">
              <a:buNone/>
            </a:pPr>
            <a:r>
              <a:rPr lang="tr-TR" sz="2800" dirty="0" smtClean="0"/>
              <a:t>Taşeron firmalardan hizmet satın alınması yoluyla işçi çalıştıran okullar ,taşeron firmalara ücret ödemesi yapmadan önce ilgili işçinin ücret ödemesinin yapılıp yapılmadığı ile taşeron firmanın Sosyal Güvenlik Kurumuna borcu olup olmadığı kontrol edilerek, işçi ücreti ödenmiş ve firmanın borcu yok ise  ödemenin gerçekleştirilmesi gerekmektedir.  </a:t>
            </a:r>
            <a:endParaRPr lang="tr-TR" sz="2800" dirty="0"/>
          </a:p>
        </p:txBody>
      </p:sp>
    </p:spTree>
    <p:extLst>
      <p:ext uri="{BB962C8B-B14F-4D97-AF65-F5344CB8AC3E}">
        <p14:creationId xmlns:p14="http://schemas.microsoft.com/office/powerpoint/2010/main" val="3208907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6"/>
          <p:cNvSpPr>
            <a:spLocks noGrp="1"/>
          </p:cNvSpPr>
          <p:nvPr>
            <p:ph idx="4294967295"/>
          </p:nvPr>
        </p:nvSpPr>
        <p:spPr>
          <a:xfrm>
            <a:off x="467544" y="1628800"/>
            <a:ext cx="7762056" cy="4497363"/>
          </a:xfrm>
        </p:spPr>
        <p:txBody>
          <a:bodyPr>
            <a:normAutofit/>
          </a:bodyPr>
          <a:lstStyle/>
          <a:p>
            <a:pPr marL="0" indent="0" algn="just">
              <a:buNone/>
            </a:pPr>
            <a:r>
              <a:rPr lang="tr-TR" sz="2800" dirty="0" smtClean="0"/>
              <a:t>Taşeron firma tarafından işçinin ücret ödemesi yapılmamışsa  veya Sosyal Güvenlik Kurumuna borcu varsa işçi ücret ödemesi ve kurum prim vb. borcu ödendikten sonra kalan kısım firmaya ödenmelidir.</a:t>
            </a:r>
            <a:endParaRPr lang="tr-TR" sz="2800" dirty="0"/>
          </a:p>
        </p:txBody>
      </p:sp>
    </p:spTree>
    <p:extLst>
      <p:ext uri="{BB962C8B-B14F-4D97-AF65-F5344CB8AC3E}">
        <p14:creationId xmlns:p14="http://schemas.microsoft.com/office/powerpoint/2010/main" val="2533342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Başlık 11"/>
          <p:cNvSpPr>
            <a:spLocks noGrp="1"/>
          </p:cNvSpPr>
          <p:nvPr>
            <p:ph type="title"/>
          </p:nvPr>
        </p:nvSpPr>
        <p:spPr>
          <a:xfrm>
            <a:off x="395536" y="116633"/>
            <a:ext cx="8229600" cy="720079"/>
          </a:xfrm>
        </p:spPr>
        <p:txBody>
          <a:bodyPr>
            <a:normAutofit/>
          </a:bodyPr>
          <a:lstStyle/>
          <a:p>
            <a:r>
              <a:rPr lang="tr-TR" sz="3200" b="1" dirty="0" smtClean="0"/>
              <a:t>Sözleşmede Belirlenebilecek Asgari Ücret  Sınırı</a:t>
            </a:r>
            <a:endParaRPr lang="tr-TR" sz="3200" b="1"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2613323448"/>
              </p:ext>
            </p:extLst>
          </p:nvPr>
        </p:nvGraphicFramePr>
        <p:xfrm>
          <a:off x="179512" y="1268760"/>
          <a:ext cx="8784976" cy="5323252"/>
        </p:xfrm>
        <a:graphic>
          <a:graphicData uri="http://schemas.openxmlformats.org/drawingml/2006/table">
            <a:tbl>
              <a:tblPr firstRow="1" bandRow="1">
                <a:tableStyleId>{5C22544A-7EE6-4342-B048-85BDC9FD1C3A}</a:tableStyleId>
              </a:tblPr>
              <a:tblGrid>
                <a:gridCol w="4469316"/>
                <a:gridCol w="4315660"/>
              </a:tblGrid>
              <a:tr h="6399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t>01.07.2015 - 31.12.2015 </a:t>
                      </a:r>
                      <a:br>
                        <a:rPr lang="tr-TR" sz="1800" dirty="0" smtClean="0"/>
                      </a:br>
                      <a:r>
                        <a:rPr lang="tr-TR" sz="1800" dirty="0" smtClean="0"/>
                        <a:t>2. Altı Ay Asgari Ücretin Net Hesabı</a:t>
                      </a:r>
                      <a:endParaRPr lang="tr-TR" dirty="0"/>
                    </a:p>
                  </a:txBody>
                  <a:tcPr marL="82568" marR="82568"/>
                </a:tc>
                <a:tc>
                  <a:txBody>
                    <a:bodyPr/>
                    <a:lstStyle/>
                    <a:p>
                      <a:r>
                        <a:rPr lang="tr-TR" dirty="0" smtClean="0"/>
                        <a:t>                                                                     AY/TL</a:t>
                      </a:r>
                      <a:endParaRPr lang="tr-TR" dirty="0"/>
                    </a:p>
                  </a:txBody>
                  <a:tcPr marL="82568" marR="82568"/>
                </a:tc>
              </a:tr>
              <a:tr h="630403">
                <a:tc>
                  <a:txBody>
                    <a:bodyPr/>
                    <a:lstStyle/>
                    <a:p>
                      <a:r>
                        <a:rPr lang="tr-TR" dirty="0" smtClean="0"/>
                        <a:t>ASGARİ</a:t>
                      </a:r>
                      <a:r>
                        <a:rPr lang="tr-TR" baseline="0" dirty="0" smtClean="0"/>
                        <a:t> ÜCRET  </a:t>
                      </a:r>
                    </a:p>
                  </a:txBody>
                  <a:tcPr marL="82568" marR="82568"/>
                </a:tc>
                <a:tc>
                  <a:txBody>
                    <a:bodyPr/>
                    <a:lstStyle/>
                    <a:p>
                      <a:r>
                        <a:rPr lang="tr-TR" dirty="0" smtClean="0"/>
                        <a:t>                                                               1.273,50                                      </a:t>
                      </a:r>
                      <a:endParaRPr lang="tr-TR" dirty="0"/>
                    </a:p>
                  </a:txBody>
                  <a:tcPr marL="82568" marR="82568"/>
                </a:tc>
              </a:tr>
              <a:tr h="578967">
                <a:tc>
                  <a:txBody>
                    <a:bodyPr/>
                    <a:lstStyle/>
                    <a:p>
                      <a:r>
                        <a:rPr lang="tr-TR" dirty="0" smtClean="0"/>
                        <a:t>SGK</a:t>
                      </a:r>
                      <a:r>
                        <a:rPr lang="tr-TR" baseline="0" dirty="0" smtClean="0"/>
                        <a:t> PRİMİ  % 14</a:t>
                      </a:r>
                      <a:endParaRPr lang="tr-TR" dirty="0"/>
                    </a:p>
                  </a:txBody>
                  <a:tcPr marL="82568" marR="82568"/>
                </a:tc>
                <a:tc>
                  <a:txBody>
                    <a:bodyPr/>
                    <a:lstStyle/>
                    <a:p>
                      <a:r>
                        <a:rPr lang="tr-TR" dirty="0" smtClean="0"/>
                        <a:t>                                                                   178,29</a:t>
                      </a:r>
                      <a:endParaRPr lang="tr-TR" dirty="0"/>
                    </a:p>
                  </a:txBody>
                  <a:tcPr marL="82568" marR="82568"/>
                </a:tc>
              </a:tr>
              <a:tr h="578967">
                <a:tc>
                  <a:txBody>
                    <a:bodyPr/>
                    <a:lstStyle/>
                    <a:p>
                      <a:r>
                        <a:rPr lang="tr-TR" dirty="0" smtClean="0"/>
                        <a:t>İŞSİZLİK SİG. FONU % 1</a:t>
                      </a:r>
                      <a:endParaRPr lang="tr-TR" dirty="0"/>
                    </a:p>
                  </a:txBody>
                  <a:tcPr marL="82568" marR="82568"/>
                </a:tc>
                <a:tc>
                  <a:txBody>
                    <a:bodyPr/>
                    <a:lstStyle/>
                    <a:p>
                      <a:r>
                        <a:rPr lang="tr-TR" dirty="0" smtClean="0"/>
                        <a:t>                                                                     12,74</a:t>
                      </a:r>
                      <a:endParaRPr lang="tr-TR" dirty="0"/>
                    </a:p>
                  </a:txBody>
                  <a:tcPr marL="82568" marR="82568"/>
                </a:tc>
              </a:tr>
              <a:tr h="578967">
                <a:tc>
                  <a:txBody>
                    <a:bodyPr/>
                    <a:lstStyle/>
                    <a:p>
                      <a:r>
                        <a:rPr lang="tr-TR" dirty="0" smtClean="0"/>
                        <a:t>GELİR VERGİSİ % 1</a:t>
                      </a:r>
                      <a:r>
                        <a:rPr lang="tr-TR" baseline="0" dirty="0" smtClean="0"/>
                        <a:t>5(*)</a:t>
                      </a:r>
                      <a:endParaRPr lang="tr-TR" dirty="0"/>
                    </a:p>
                  </a:txBody>
                  <a:tcPr marL="82568" marR="82568"/>
                </a:tc>
                <a:tc>
                  <a:txBody>
                    <a:bodyPr/>
                    <a:lstStyle/>
                    <a:p>
                      <a:r>
                        <a:rPr lang="tr-TR" dirty="0" smtClean="0"/>
                        <a:t>                                                                     72,26</a:t>
                      </a:r>
                      <a:endParaRPr lang="tr-TR" dirty="0"/>
                    </a:p>
                  </a:txBody>
                  <a:tcPr marL="82568" marR="82568"/>
                </a:tc>
              </a:tr>
              <a:tr h="578967">
                <a:tc>
                  <a:txBody>
                    <a:bodyPr/>
                    <a:lstStyle/>
                    <a:p>
                      <a:r>
                        <a:rPr lang="tr-TR" dirty="0" smtClean="0"/>
                        <a:t>ASGARİ GEÇİM İNDİRİMİ</a:t>
                      </a:r>
                      <a:endParaRPr lang="tr-TR" dirty="0"/>
                    </a:p>
                  </a:txBody>
                  <a:tcPr marL="82568" marR="82568"/>
                </a:tc>
                <a:tc>
                  <a:txBody>
                    <a:bodyPr/>
                    <a:lstStyle/>
                    <a:p>
                      <a:r>
                        <a:rPr lang="tr-TR" dirty="0" smtClean="0"/>
                        <a:t>                                                                     90,11</a:t>
                      </a:r>
                      <a:endParaRPr lang="tr-TR" dirty="0"/>
                    </a:p>
                  </a:txBody>
                  <a:tcPr marL="82568" marR="82568"/>
                </a:tc>
              </a:tr>
              <a:tr h="578967">
                <a:tc>
                  <a:txBody>
                    <a:bodyPr/>
                    <a:lstStyle/>
                    <a:p>
                      <a:r>
                        <a:rPr lang="tr-TR" dirty="0" smtClean="0"/>
                        <a:t>DAMGA VERGİSİ %07.59</a:t>
                      </a:r>
                      <a:endParaRPr lang="tr-TR" dirty="0"/>
                    </a:p>
                  </a:txBody>
                  <a:tcPr marL="82568" marR="82568"/>
                </a:tc>
                <a:tc>
                  <a:txBody>
                    <a:bodyPr/>
                    <a:lstStyle/>
                    <a:p>
                      <a:r>
                        <a:rPr lang="tr-TR" dirty="0" smtClean="0"/>
                        <a:t>                                                                      </a:t>
                      </a:r>
                      <a:r>
                        <a:rPr lang="tr-TR" baseline="0" dirty="0" smtClean="0"/>
                        <a:t> </a:t>
                      </a:r>
                      <a:r>
                        <a:rPr lang="tr-TR" dirty="0" smtClean="0"/>
                        <a:t>9,67</a:t>
                      </a:r>
                      <a:endParaRPr lang="tr-TR" dirty="0"/>
                    </a:p>
                  </a:txBody>
                  <a:tcPr marL="82568" marR="82568"/>
                </a:tc>
              </a:tr>
              <a:tr h="578967">
                <a:tc>
                  <a:txBody>
                    <a:bodyPr/>
                    <a:lstStyle/>
                    <a:p>
                      <a:r>
                        <a:rPr lang="tr-TR" dirty="0" smtClean="0"/>
                        <a:t>KESİNTİLER TOPLAMI </a:t>
                      </a:r>
                      <a:endParaRPr lang="tr-TR" dirty="0"/>
                    </a:p>
                  </a:txBody>
                  <a:tcPr marL="82568" marR="82568"/>
                </a:tc>
                <a:tc>
                  <a:txBody>
                    <a:bodyPr/>
                    <a:lstStyle/>
                    <a:p>
                      <a:r>
                        <a:rPr lang="tr-TR" dirty="0" smtClean="0"/>
                        <a:t>                                                                  272,96</a:t>
                      </a:r>
                      <a:endParaRPr lang="tr-TR" dirty="0"/>
                    </a:p>
                  </a:txBody>
                  <a:tcPr marL="82568" marR="82568"/>
                </a:tc>
              </a:tr>
              <a:tr h="578967">
                <a:tc>
                  <a:txBody>
                    <a:bodyPr/>
                    <a:lstStyle/>
                    <a:p>
                      <a:r>
                        <a:rPr lang="tr-TR" dirty="0" smtClean="0"/>
                        <a:t>NET ASGARİ ÜCRET (**)</a:t>
                      </a:r>
                      <a:endParaRPr lang="tr-TR" dirty="0"/>
                    </a:p>
                  </a:txBody>
                  <a:tcPr marL="82568" marR="82568"/>
                </a:tc>
                <a:tc>
                  <a:txBody>
                    <a:bodyPr/>
                    <a:lstStyle/>
                    <a:p>
                      <a:r>
                        <a:rPr lang="tr-TR" dirty="0" smtClean="0"/>
                        <a:t>                                                               1.000,54</a:t>
                      </a:r>
                      <a:endParaRPr lang="tr-TR" dirty="0"/>
                    </a:p>
                  </a:txBody>
                  <a:tcPr marL="82568" marR="82568"/>
                </a:tc>
              </a:tr>
            </a:tbl>
          </a:graphicData>
        </a:graphic>
      </p:graphicFrame>
    </p:spTree>
    <p:extLst>
      <p:ext uri="{BB962C8B-B14F-4D97-AF65-F5344CB8AC3E}">
        <p14:creationId xmlns:p14="http://schemas.microsoft.com/office/powerpoint/2010/main" val="3578082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260648"/>
            <a:ext cx="7772400" cy="1362075"/>
          </a:xfrm>
        </p:spPr>
        <p:txBody>
          <a:bodyPr>
            <a:normAutofit/>
          </a:bodyPr>
          <a:lstStyle/>
          <a:p>
            <a:pPr algn="ctr"/>
            <a:r>
              <a:rPr lang="tr-TR" sz="3200" cap="none" dirty="0"/>
              <a:t>A</a:t>
            </a:r>
            <a:r>
              <a:rPr lang="tr-TR" sz="3200" cap="none" dirty="0" smtClean="0"/>
              <a:t>sgari </a:t>
            </a:r>
            <a:r>
              <a:rPr lang="tr-TR" sz="3200" cap="none" dirty="0"/>
              <a:t>Ü</a:t>
            </a:r>
            <a:r>
              <a:rPr lang="tr-TR" sz="3200" cap="none" dirty="0" smtClean="0"/>
              <a:t>cretli İşçinin </a:t>
            </a:r>
            <a:r>
              <a:rPr lang="tr-TR" sz="3200" cap="none" dirty="0"/>
              <a:t>İ</a:t>
            </a:r>
            <a:r>
              <a:rPr lang="tr-TR" sz="3200" cap="none" dirty="0" smtClean="0"/>
              <a:t>şverene </a:t>
            </a:r>
            <a:r>
              <a:rPr lang="tr-TR" sz="3200" cap="none" dirty="0"/>
              <a:t>M</a:t>
            </a:r>
            <a:r>
              <a:rPr lang="tr-TR" sz="3200" cap="none" dirty="0" smtClean="0"/>
              <a:t>aliyeti</a:t>
            </a:r>
            <a:endParaRPr lang="tr-TR" sz="3200" cap="none" dirty="0"/>
          </a:p>
        </p:txBody>
      </p:sp>
      <p:sp>
        <p:nvSpPr>
          <p:cNvPr id="6" name="Metin Yer Tutucusu 5"/>
          <p:cNvSpPr>
            <a:spLocks noGrp="1"/>
          </p:cNvSpPr>
          <p:nvPr>
            <p:ph type="body" idx="1"/>
          </p:nvPr>
        </p:nvSpPr>
        <p:spPr>
          <a:xfrm>
            <a:off x="755576" y="5013176"/>
            <a:ext cx="7772400" cy="1500187"/>
          </a:xfrm>
        </p:spPr>
        <p:txBody>
          <a:bodyPr>
            <a:noAutofit/>
          </a:bodyPr>
          <a:lstStyle/>
          <a:p>
            <a:pPr algn="just"/>
            <a:r>
              <a:rPr lang="tr-TR" sz="1200" b="1" dirty="0">
                <a:solidFill>
                  <a:schemeClr val="tx1">
                    <a:lumMod val="95000"/>
                    <a:lumOff val="5000"/>
                  </a:schemeClr>
                </a:solidFill>
              </a:rPr>
              <a:t>Not : 5083 Sayılı Kanunun 2. maddesi uyarınca; Türk Lirası değerlerin yeni Türk Lirasına dönüşüm işlemlerinin ve Yeni Türk Lirası cinsinden yapılan işlemlerin sonuçlarında ve ödeme aşamalarında yarım Kuruş ve üzerindeki değerler bir Yeni Kuruşa tamamlanır; yarım Yeni Kuruşun altındaki değerler dikkate alınmamıştır.</a:t>
            </a:r>
            <a:br>
              <a:rPr lang="tr-TR" sz="1200" b="1" dirty="0">
                <a:solidFill>
                  <a:schemeClr val="tx1">
                    <a:lumMod val="95000"/>
                    <a:lumOff val="5000"/>
                  </a:schemeClr>
                </a:solidFill>
              </a:rPr>
            </a:br>
            <a:r>
              <a:rPr lang="tr-TR" sz="1200" b="1" dirty="0">
                <a:solidFill>
                  <a:schemeClr val="tx1">
                    <a:lumMod val="95000"/>
                    <a:lumOff val="5000"/>
                  </a:schemeClr>
                </a:solidFill>
              </a:rPr>
              <a:t/>
            </a:r>
            <a:br>
              <a:rPr lang="tr-TR" sz="1200" b="1" dirty="0">
                <a:solidFill>
                  <a:schemeClr val="tx1">
                    <a:lumMod val="95000"/>
                    <a:lumOff val="5000"/>
                  </a:schemeClr>
                </a:solidFill>
              </a:rPr>
            </a:br>
            <a:r>
              <a:rPr lang="tr-TR" sz="1200" b="1" dirty="0">
                <a:solidFill>
                  <a:schemeClr val="tx1">
                    <a:lumMod val="95000"/>
                    <a:lumOff val="5000"/>
                  </a:schemeClr>
                </a:solidFill>
              </a:rPr>
              <a:t>(*) Gelir Vergisi Hesaplamasında; 193 Sayılı G. V. Kanununun 32 maddesi uyarınca işçinin, bekar ve çocuksuz olduğu ve sadece kendisi dikkate alınarak, Asgari Geçim İndirimi uygulanmıştır.</a:t>
            </a:r>
            <a:br>
              <a:rPr lang="tr-TR" sz="1200" b="1" dirty="0">
                <a:solidFill>
                  <a:schemeClr val="tx1">
                    <a:lumMod val="95000"/>
                    <a:lumOff val="5000"/>
                  </a:schemeClr>
                </a:solidFill>
              </a:rPr>
            </a:br>
            <a:r>
              <a:rPr lang="tr-TR" sz="1200" b="1" dirty="0">
                <a:solidFill>
                  <a:schemeClr val="tx1">
                    <a:lumMod val="95000"/>
                    <a:lumOff val="5000"/>
                  </a:schemeClr>
                </a:solidFill>
              </a:rPr>
              <a:t/>
            </a:r>
            <a:br>
              <a:rPr lang="tr-TR" sz="1200" b="1" dirty="0">
                <a:solidFill>
                  <a:schemeClr val="tx1">
                    <a:lumMod val="95000"/>
                    <a:lumOff val="5000"/>
                  </a:schemeClr>
                </a:solidFill>
              </a:rPr>
            </a:br>
            <a:r>
              <a:rPr lang="tr-TR" sz="1200" b="1" dirty="0">
                <a:solidFill>
                  <a:schemeClr val="tx1">
                    <a:lumMod val="95000"/>
                    <a:lumOff val="5000"/>
                  </a:schemeClr>
                </a:solidFill>
              </a:rPr>
              <a:t>(**) Net ele geçen asgari ücrete (90.11) TL asgari geçim indirimi ilave edilmiştir.</a:t>
            </a:r>
            <a:br>
              <a:rPr lang="tr-TR" sz="1200" b="1" dirty="0">
                <a:solidFill>
                  <a:schemeClr val="tx1">
                    <a:lumMod val="95000"/>
                    <a:lumOff val="5000"/>
                  </a:schemeClr>
                </a:solidFill>
              </a:rPr>
            </a:br>
            <a:r>
              <a:rPr lang="tr-TR" sz="1200" b="1" dirty="0">
                <a:solidFill>
                  <a:schemeClr val="tx1">
                    <a:lumMod val="95000"/>
                    <a:lumOff val="5000"/>
                  </a:schemeClr>
                </a:solidFill>
              </a:rPr>
              <a:t/>
            </a:r>
            <a:br>
              <a:rPr lang="tr-TR" sz="1200" b="1" dirty="0">
                <a:solidFill>
                  <a:schemeClr val="tx1">
                    <a:lumMod val="95000"/>
                    <a:lumOff val="5000"/>
                  </a:schemeClr>
                </a:solidFill>
              </a:rPr>
            </a:br>
            <a:r>
              <a:rPr lang="tr-TR" sz="1200" b="1" dirty="0">
                <a:solidFill>
                  <a:schemeClr val="tx1">
                    <a:lumMod val="95000"/>
                    <a:lumOff val="5000"/>
                  </a:schemeClr>
                </a:solidFill>
              </a:rPr>
              <a:t>(***) 5510 sayılı Kanunun 81. maddesinin (ı) bendine göre, </a:t>
            </a:r>
            <a:r>
              <a:rPr lang="tr-TR" sz="1200" b="1" dirty="0" smtClean="0">
                <a:solidFill>
                  <a:schemeClr val="tx1">
                    <a:lumMod val="95000"/>
                    <a:lumOff val="5000"/>
                  </a:schemeClr>
                </a:solidFill>
              </a:rPr>
              <a:t>bent de </a:t>
            </a:r>
            <a:r>
              <a:rPr lang="tr-TR" sz="1200" b="1" dirty="0">
                <a:solidFill>
                  <a:schemeClr val="tx1">
                    <a:lumMod val="95000"/>
                    <a:lumOff val="5000"/>
                  </a:schemeClr>
                </a:solidFill>
              </a:rPr>
              <a:t>belirtilen şartları sağlayan işverenlere, SGK primi işveren payında 5 puanlık indirim öngörüldüğünden hesaplamalar buna göre yapılmıştır. Gerekli şartları sağlamayan işverenler için, SGK primi işveren payı %20,5'dir. 6385 sayılı kanunun 9. maddesiyle yapılan düzenleme ile 01.09.2013 tarihinde itibaren geçerli olmak üzere 5510 sayılı kanunun 81.maddesi “Kısa vadeli sigorta kolları prim oranı, sigortalının prime esas kazancının %2’sidir</a:t>
            </a:r>
          </a:p>
        </p:txBody>
      </p:sp>
      <p:graphicFrame>
        <p:nvGraphicFramePr>
          <p:cNvPr id="4" name="İçerik Yer Tutucusu 3"/>
          <p:cNvGraphicFramePr>
            <a:graphicFrameLocks noGrp="1"/>
          </p:cNvGraphicFramePr>
          <p:nvPr>
            <p:ph idx="4294967295"/>
            <p:extLst>
              <p:ext uri="{D42A27DB-BD31-4B8C-83A1-F6EECF244321}">
                <p14:modId xmlns:p14="http://schemas.microsoft.com/office/powerpoint/2010/main" val="2720663096"/>
              </p:ext>
            </p:extLst>
          </p:nvPr>
        </p:nvGraphicFramePr>
        <p:xfrm>
          <a:off x="467544" y="1052736"/>
          <a:ext cx="8229600" cy="23977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t>01.07.2015 - 31.12.2015 </a:t>
                      </a:r>
                      <a:br>
                        <a:rPr lang="tr-TR" sz="1800" dirty="0" smtClean="0"/>
                      </a:br>
                      <a:r>
                        <a:rPr lang="tr-TR" sz="1800" dirty="0" smtClean="0"/>
                        <a:t>2. Altı Ay Asgari Ücretlinin</a:t>
                      </a:r>
                      <a:r>
                        <a:rPr lang="tr-TR" sz="1800" baseline="0" dirty="0" smtClean="0"/>
                        <a:t> işverene maliyeti</a:t>
                      </a:r>
                      <a:endParaRPr lang="tr-TR" dirty="0" smtClean="0"/>
                    </a:p>
                  </a:txBody>
                  <a:tcPr/>
                </a:tc>
                <a:tc>
                  <a:txBody>
                    <a:bodyPr/>
                    <a:lstStyle/>
                    <a:p>
                      <a:r>
                        <a:rPr lang="tr-TR" dirty="0" smtClean="0"/>
                        <a:t>                                                                AY/TL</a:t>
                      </a:r>
                      <a:endParaRPr lang="tr-TR" dirty="0"/>
                    </a:p>
                  </a:txBody>
                  <a:tcPr/>
                </a:tc>
              </a:tr>
              <a:tr h="370840">
                <a:tc>
                  <a:txBody>
                    <a:bodyPr/>
                    <a:lstStyle/>
                    <a:p>
                      <a:r>
                        <a:rPr lang="tr-TR" dirty="0" smtClean="0"/>
                        <a:t>ASGARİ</a:t>
                      </a:r>
                      <a:r>
                        <a:rPr lang="tr-TR" baseline="0" dirty="0" smtClean="0"/>
                        <a:t> ÜCRET </a:t>
                      </a:r>
                      <a:endParaRPr lang="tr-TR" dirty="0"/>
                    </a:p>
                  </a:txBody>
                  <a:tcPr/>
                </a:tc>
                <a:tc>
                  <a:txBody>
                    <a:bodyPr/>
                    <a:lstStyle/>
                    <a:p>
                      <a:r>
                        <a:rPr lang="tr-TR" dirty="0" smtClean="0"/>
                        <a:t>                                                           1.273,50</a:t>
                      </a:r>
                      <a:endParaRPr lang="tr-TR" dirty="0"/>
                    </a:p>
                  </a:txBody>
                  <a:tcPr/>
                </a:tc>
              </a:tr>
              <a:tr h="370840">
                <a:tc>
                  <a:txBody>
                    <a:bodyPr/>
                    <a:lstStyle/>
                    <a:p>
                      <a:r>
                        <a:rPr lang="tr-TR" b="0" dirty="0" smtClean="0">
                          <a:effectLst/>
                        </a:rPr>
                        <a:t>SGK PRİMİ % 15.5 ( İŞVEREN PAYI ) (***)</a:t>
                      </a:r>
                      <a:endParaRPr lang="tr-TR" b="0" dirty="0"/>
                    </a:p>
                  </a:txBody>
                  <a:tcPr/>
                </a:tc>
                <a:tc>
                  <a:txBody>
                    <a:bodyPr/>
                    <a:lstStyle/>
                    <a:p>
                      <a:r>
                        <a:rPr lang="tr-TR" dirty="0" smtClean="0"/>
                        <a:t>                                                            </a:t>
                      </a:r>
                      <a:r>
                        <a:rPr lang="tr-TR" baseline="0" dirty="0" smtClean="0"/>
                        <a:t> </a:t>
                      </a:r>
                      <a:r>
                        <a:rPr lang="tr-TR" dirty="0" smtClean="0"/>
                        <a:t> </a:t>
                      </a:r>
                      <a:r>
                        <a:rPr lang="tr-TR" dirty="0" smtClean="0">
                          <a:effectLst/>
                        </a:rPr>
                        <a:t>197,39</a:t>
                      </a:r>
                      <a:endParaRPr lang="tr-TR" dirty="0"/>
                    </a:p>
                  </a:txBody>
                  <a:tcPr/>
                </a:tc>
              </a:tr>
              <a:tr h="370840">
                <a:tc>
                  <a:txBody>
                    <a:bodyPr/>
                    <a:lstStyle/>
                    <a:p>
                      <a:r>
                        <a:rPr lang="tr-TR" dirty="0" smtClean="0">
                          <a:effectLst/>
                        </a:rPr>
                        <a:t>İŞVEREN İŞSİZLİK SİGORTA FONU % 2</a:t>
                      </a:r>
                      <a:endParaRPr lang="tr-TR" dirty="0"/>
                    </a:p>
                  </a:txBody>
                  <a:tcPr/>
                </a:tc>
                <a:tc>
                  <a:txBody>
                    <a:bodyPr/>
                    <a:lstStyle/>
                    <a:p>
                      <a:r>
                        <a:rPr lang="tr-TR" dirty="0" smtClean="0"/>
                        <a:t>                                                                 </a:t>
                      </a:r>
                      <a:r>
                        <a:rPr lang="tr-TR" dirty="0" smtClean="0">
                          <a:effectLst/>
                        </a:rPr>
                        <a:t>25,47</a:t>
                      </a:r>
                      <a:endParaRPr lang="tr-TR" dirty="0"/>
                    </a:p>
                  </a:txBody>
                  <a:tcPr/>
                </a:tc>
              </a:tr>
              <a:tr h="370840">
                <a:tc>
                  <a:txBody>
                    <a:bodyPr/>
                    <a:lstStyle/>
                    <a:p>
                      <a:r>
                        <a:rPr lang="tr-TR" dirty="0" smtClean="0">
                          <a:effectLst/>
                        </a:rPr>
                        <a:t>İŞVERENE TOPLAM MALİYET</a:t>
                      </a:r>
                      <a:endParaRPr lang="tr-TR" dirty="0"/>
                    </a:p>
                  </a:txBody>
                  <a:tcPr/>
                </a:tc>
                <a:tc>
                  <a:txBody>
                    <a:bodyPr/>
                    <a:lstStyle/>
                    <a:p>
                      <a:r>
                        <a:rPr lang="tr-TR" dirty="0" smtClean="0"/>
                        <a:t>                                                           1.496,36</a:t>
                      </a:r>
                      <a:endParaRPr lang="tr-TR" dirty="0"/>
                    </a:p>
                  </a:txBody>
                  <a:tcPr/>
                </a:tc>
              </a:tr>
            </a:tbl>
          </a:graphicData>
        </a:graphic>
      </p:graphicFrame>
    </p:spTree>
    <p:extLst>
      <p:ext uri="{BB962C8B-B14F-4D97-AF65-F5344CB8AC3E}">
        <p14:creationId xmlns:p14="http://schemas.microsoft.com/office/powerpoint/2010/main" val="217445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Özel 1">
      <a:dk1>
        <a:sysClr val="windowText" lastClr="000000"/>
      </a:dk1>
      <a:lt1>
        <a:sysClr val="window" lastClr="FFFFFF"/>
      </a:lt1>
      <a:dk2>
        <a:srgbClr val="242852"/>
      </a:dk2>
      <a:lt2>
        <a:srgbClr val="ACCBF9"/>
      </a:lt2>
      <a:accent1>
        <a:srgbClr val="629DD1"/>
      </a:accent1>
      <a:accent2>
        <a:srgbClr val="498DF1"/>
      </a:accent2>
      <a:accent3>
        <a:srgbClr val="7F8FA9"/>
      </a:accent3>
      <a:accent4>
        <a:srgbClr val="4A66AC"/>
      </a:accent4>
      <a:accent5>
        <a:srgbClr val="5AA2AE"/>
      </a:accent5>
      <a:accent6>
        <a:srgbClr val="9D90A0"/>
      </a:accent6>
      <a:hlink>
        <a:srgbClr val="9454C3"/>
      </a:hlink>
      <a:folHlink>
        <a:srgbClr val="3EBBF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586</TotalTime>
  <Words>1101</Words>
  <Application>Microsoft Office PowerPoint</Application>
  <PresentationFormat>Ekran Gösterisi (4:3)</PresentationFormat>
  <Paragraphs>83</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          T.C.     SOSYAL GÜVENLİK KURUMU BAŞKANLIĞI       ADANA SOSYAL GÜVENLİK İL MÜDÜRLÜĞÜ          </vt:lpstr>
      <vt:lpstr>Okullarda İş akdi İle işçi Çalıştırılması </vt:lpstr>
      <vt:lpstr>PowerPoint Sunusu</vt:lpstr>
      <vt:lpstr>PowerPoint Sunusu</vt:lpstr>
      <vt:lpstr>PowerPoint Sunusu</vt:lpstr>
      <vt:lpstr>Hizmet Satın Alınması</vt:lpstr>
      <vt:lpstr>PowerPoint Sunusu</vt:lpstr>
      <vt:lpstr>Sözleşmede Belirlenebilecek Asgari Ücret  Sınırı</vt:lpstr>
      <vt:lpstr>Asgari Ücretli İşçinin İşverene Maliyeti</vt:lpstr>
      <vt:lpstr>İdarelerce E- Borç Sorgulama Yetkisi Talep Edilmesi </vt:lpstr>
      <vt:lpstr>İdarelerce E- Borç Sorgulama Ekranı</vt:lpstr>
      <vt:lpstr>Sosyal Güvenlik Sistemi Nasıl İşliyor?</vt:lpstr>
      <vt:lpstr>PowerPoint Sunusu</vt:lpstr>
      <vt:lpstr>İşletmelerde Mesleki Eğitim </vt:lpstr>
      <vt:lpstr>Prim Ödeme Yükümlüsü</vt:lpstr>
      <vt:lpstr>PowerPoint Sunusu</vt:lpstr>
      <vt:lpstr>İş Kazası </vt:lpstr>
      <vt:lpstr>Meslek Hastalığı</vt:lpstr>
      <vt:lpstr>Hastalık</vt:lpstr>
      <vt:lpstr>Hastalık Halinde Raporların Kuruma Bildirilmesi</vt:lpstr>
      <vt:lpstr>Teşekkür Ederiz…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BURCU AYDIN</dc:creator>
  <cp:lastModifiedBy>ASUS</cp:lastModifiedBy>
  <cp:revision>69</cp:revision>
  <cp:lastPrinted>2015-08-03T08:45:49Z</cp:lastPrinted>
  <dcterms:created xsi:type="dcterms:W3CDTF">2015-07-31T08:42:49Z</dcterms:created>
  <dcterms:modified xsi:type="dcterms:W3CDTF">2015-08-03T10:29:16Z</dcterms:modified>
</cp:coreProperties>
</file>