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29"/>
  </p:notesMasterIdLst>
  <p:sldIdLst>
    <p:sldId id="256" r:id="rId2"/>
    <p:sldId id="298" r:id="rId3"/>
    <p:sldId id="299" r:id="rId4"/>
    <p:sldId id="257" r:id="rId5"/>
    <p:sldId id="288" r:id="rId6"/>
    <p:sldId id="273" r:id="rId7"/>
    <p:sldId id="314" r:id="rId8"/>
    <p:sldId id="316" r:id="rId9"/>
    <p:sldId id="315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275" r:id="rId18"/>
    <p:sldId id="289" r:id="rId19"/>
    <p:sldId id="290" r:id="rId20"/>
    <p:sldId id="291" r:id="rId21"/>
    <p:sldId id="267" r:id="rId22"/>
    <p:sldId id="287" r:id="rId23"/>
    <p:sldId id="258" r:id="rId24"/>
    <p:sldId id="310" r:id="rId25"/>
    <p:sldId id="311" r:id="rId26"/>
    <p:sldId id="312" r:id="rId27"/>
    <p:sldId id="313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FF"/>
    <a:srgbClr val="4F79FF"/>
    <a:srgbClr val="000066"/>
    <a:srgbClr val="EF07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74" autoAdjust="0"/>
  </p:normalViewPr>
  <p:slideViewPr>
    <p:cSldViewPr>
      <p:cViewPr>
        <p:scale>
          <a:sx n="60" d="100"/>
          <a:sy n="60" d="100"/>
        </p:scale>
        <p:origin x="-1842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06499884-5232-47A5-872A-BA24136D571C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AE05D-5C0B-48A6-A2A2-BE7C9515CD7F}" type="slidenum">
              <a:rPr lang="tr-TR"/>
              <a:pPr/>
              <a:t>4</a:t>
            </a:fld>
            <a:endParaRPr lang="tr-T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B01D38-CA5F-4321-AE8E-52102A7E850D}" type="slidenum">
              <a:rPr lang="tr-TR"/>
              <a:pPr/>
              <a:t>17</a:t>
            </a:fld>
            <a:endParaRPr lang="tr-TR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1.Süreçler tanımlanmalı, girdileri, çıktıları, süreç aşamaları, süreç müşterileri ve şartları ve sınırları belirlenmelidir.</a:t>
            </a:r>
          </a:p>
          <a:p>
            <a:r>
              <a:rPr lang="tr-TR"/>
              <a:t>2. Süreçler tanımlanırken başlangıç ve bitiş sınırları tanımlanmalıdır.</a:t>
            </a:r>
          </a:p>
          <a:p>
            <a:r>
              <a:rPr lang="tr-TR"/>
              <a:t>3. Departmanlar arası engeller ve kopukluklar süreç performansını olumsuz yönde etkileyebilir. Bu olumsuzluğun ortaya çıkmasını engellemek amacıyla bütün sürecin sorumluluğu bir yöneticiye verilmelidir.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Asıl başlık stili için tıklatın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Asıl alt başlık stilini düzenlemek için tıklatın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19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02.09.2004</a:t>
            </a: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Mert Topoyan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019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1A7701-6CDC-491C-A122-EB8623F5A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02.09.2004</a:t>
            </a: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Mert Topoyan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938F2-F823-48BD-BE72-EEF8335D25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43700" y="76200"/>
            <a:ext cx="1866900" cy="5791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5448300" cy="5791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02.09.2004</a:t>
            </a: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Mert Topoyan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3597F-BD28-49FE-91A2-8E9C7F849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02.09.2004</a:t>
            </a: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Mert Topoyan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13695-D421-4F21-B20C-7B437522E6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02.09.2004</a:t>
            </a: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Mert Topoyan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EF316-36D7-41D1-A9A1-8CBF2B00C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505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3505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02.09.2004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Mert Topoyan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6BA97-A008-4A8D-BE67-C165DCE7F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02.09.2004</a:t>
            </a:r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Mert Topoyan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42549-CB70-44FF-B323-9222147CF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02.09.2004</a:t>
            </a:r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Mert Topoyan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25397-75F9-4E99-8217-4F7941DAB5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02.09.2004</a:t>
            </a:r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Mert Topoyan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F845E-95C5-4447-9F83-48DF019703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02.09.2004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Mert Topoyan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93AC6-2CE9-4663-BB18-AA584D894B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02.09.2004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Mert Topoyan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3A27D-8A91-41EB-8DB3-9CC6911BB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762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Asıl başlık stili için tıklatın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162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tr-TR"/>
              <a:t>02.09.2004</a:t>
            </a: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Mert Topoyan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81AB64-9767-41C9-8ECC-8031BAC262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539750" y="1484313"/>
            <a:ext cx="6480175" cy="28860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tr-TR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Süreç Yönetimi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Süreçlerin Temel Özellikleri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Tanımlanabilirlik</a:t>
            </a:r>
          </a:p>
          <a:p>
            <a:r>
              <a:rPr lang="tr-TR" b="1">
                <a:solidFill>
                  <a:srgbClr val="000066"/>
                </a:solidFill>
              </a:rPr>
              <a:t>Yinelenebilirlik </a:t>
            </a:r>
          </a:p>
          <a:p>
            <a:r>
              <a:rPr lang="tr-TR" b="1">
                <a:solidFill>
                  <a:srgbClr val="000066"/>
                </a:solidFill>
              </a:rPr>
              <a:t>Tutarlılık </a:t>
            </a:r>
          </a:p>
          <a:p>
            <a:r>
              <a:rPr lang="tr-TR" b="1">
                <a:solidFill>
                  <a:srgbClr val="000066"/>
                </a:solidFill>
              </a:rPr>
              <a:t>Ölçülebilirlik </a:t>
            </a:r>
          </a:p>
          <a:p>
            <a:r>
              <a:rPr lang="tr-TR" b="1">
                <a:solidFill>
                  <a:srgbClr val="000066"/>
                </a:solidFill>
              </a:rPr>
              <a:t>Kontrol Edilebilirlik </a:t>
            </a:r>
          </a:p>
          <a:p>
            <a:r>
              <a:rPr lang="tr-TR" b="1">
                <a:solidFill>
                  <a:srgbClr val="000066"/>
                </a:solidFill>
              </a:rPr>
              <a:t>Katma Değer Yaratma</a:t>
            </a:r>
            <a:r>
              <a:rPr lang="tr-T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Tanımlanabilirlik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>
                <a:solidFill>
                  <a:srgbClr val="000066"/>
                </a:solidFill>
              </a:rPr>
              <a:t>Tedarikçiler,</a:t>
            </a:r>
          </a:p>
          <a:p>
            <a:pPr>
              <a:lnSpc>
                <a:spcPct val="90000"/>
              </a:lnSpc>
            </a:pPr>
            <a:r>
              <a:rPr lang="tr-TR" sz="2800">
                <a:solidFill>
                  <a:srgbClr val="000066"/>
                </a:solidFill>
              </a:rPr>
              <a:t>Girdiler,</a:t>
            </a:r>
          </a:p>
          <a:p>
            <a:pPr>
              <a:lnSpc>
                <a:spcPct val="90000"/>
              </a:lnSpc>
            </a:pPr>
            <a:r>
              <a:rPr lang="tr-TR" sz="2800">
                <a:solidFill>
                  <a:srgbClr val="000066"/>
                </a:solidFill>
              </a:rPr>
              <a:t>Çıktılar (ürün/hizmet),</a:t>
            </a:r>
          </a:p>
          <a:p>
            <a:pPr>
              <a:lnSpc>
                <a:spcPct val="90000"/>
              </a:lnSpc>
            </a:pPr>
            <a:r>
              <a:rPr lang="tr-TR" sz="2800">
                <a:solidFill>
                  <a:srgbClr val="000066"/>
                </a:solidFill>
              </a:rPr>
              <a:t>Müşteriler,</a:t>
            </a:r>
          </a:p>
          <a:p>
            <a:pPr>
              <a:lnSpc>
                <a:spcPct val="90000"/>
              </a:lnSpc>
            </a:pPr>
            <a:r>
              <a:rPr lang="tr-TR" sz="2800">
                <a:solidFill>
                  <a:srgbClr val="000066"/>
                </a:solidFill>
              </a:rPr>
              <a:t>Müşteri istekleri (müşteri beklenti ve ihtiyaçları),</a:t>
            </a:r>
          </a:p>
          <a:p>
            <a:pPr>
              <a:lnSpc>
                <a:spcPct val="90000"/>
              </a:lnSpc>
            </a:pPr>
            <a:r>
              <a:rPr lang="tr-TR" sz="2800">
                <a:solidFill>
                  <a:srgbClr val="000066"/>
                </a:solidFill>
              </a:rPr>
              <a:t>Sürecin sesi (sürecin performans ölçümü),</a:t>
            </a:r>
          </a:p>
          <a:p>
            <a:pPr>
              <a:lnSpc>
                <a:spcPct val="90000"/>
              </a:lnSpc>
            </a:pPr>
            <a:r>
              <a:rPr lang="tr-TR" sz="2800">
                <a:solidFill>
                  <a:srgbClr val="000066"/>
                </a:solidFill>
              </a:rPr>
              <a:t>Süreci oluşturan faaliyetler belgelenebilir ve tanımlanabilir olmalıdır.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Yinelenebilirlik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000066"/>
                </a:solidFill>
              </a:rPr>
              <a:t>Süreçler yinelenen faaliyetler dizisidir. </a:t>
            </a:r>
          </a:p>
          <a:p>
            <a:r>
              <a:rPr lang="tr-TR">
                <a:solidFill>
                  <a:srgbClr val="000066"/>
                </a:solidFill>
              </a:rPr>
              <a:t>Söz konusu faaliyetler açıkça tanımlanmalı; uygulayıcılar tarafından bilinmeli, anlaşılmalı; tutarlı ve sürekli bir şekilde yinelenebilmelidir.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Tutarlılık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000066"/>
                </a:solidFill>
              </a:rPr>
              <a:t>Süreçler istatistiksel anlamda kontrol altında tutulabilmelidir.</a:t>
            </a:r>
          </a:p>
          <a:p>
            <a:r>
              <a:rPr lang="tr-TR">
                <a:solidFill>
                  <a:srgbClr val="000066"/>
                </a:solidFill>
              </a:rPr>
              <a:t>Süreçte oluşabilecek sapmalar önceden belirlenen sınırlar içinde kalmalıdır.</a:t>
            </a:r>
          </a:p>
          <a:p>
            <a:r>
              <a:rPr lang="tr-TR">
                <a:solidFill>
                  <a:srgbClr val="000066"/>
                </a:solidFill>
              </a:rPr>
              <a:t>Arzulanan çıktıların her defasında sağlanabilmesi ancak böylelikle mümkün olabilir.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Ölçülebilirlik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000066"/>
                </a:solidFill>
              </a:rPr>
              <a:t>Süreç faaliyetleri ve bunlardan elde edilen sonuçlar ölçülebilir olmalıdır.</a:t>
            </a:r>
          </a:p>
          <a:p>
            <a:r>
              <a:rPr lang="tr-TR">
                <a:solidFill>
                  <a:srgbClr val="000066"/>
                </a:solidFill>
              </a:rPr>
              <a:t>Ölçülebilirlik, sürecin mevcut durumunun ve iyileştirme olanaklarının saptanmasında, süreç performansının belirlenmesinde kullanılacak olan verilerin tanımlanması açısından önem taşımaktadır.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Kontrol Edilebilirlik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000066"/>
                </a:solidFill>
              </a:rPr>
              <a:t>Süreç sorumlularının sürecin performansı hakkında her zaman için bilgi sahibi olabilmesi ve gerektiğinde düzeltici faaliyetlerin yerine getirilmesi özelliğidir.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Katma Değer Yaratma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000066"/>
                </a:solidFill>
              </a:rPr>
              <a:t>Sürecin, çıktının kalitesi ve çıktıyı kullanan müşterinin tatmini üzerinde olumlu etki yaratabilme özelliğidir.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Sürecin Oluşturulması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1630363"/>
            <a:ext cx="7786688" cy="3598862"/>
          </a:xfrm>
        </p:spPr>
        <p:txBody>
          <a:bodyPr/>
          <a:lstStyle/>
          <a:p>
            <a:pPr marL="609600" indent="-609600">
              <a:buClr>
                <a:srgbClr val="000066"/>
              </a:buClr>
              <a:buFontTx/>
              <a:buAutoNum type="arabicPeriod"/>
            </a:pPr>
            <a:r>
              <a:rPr lang="tr-TR">
                <a:solidFill>
                  <a:srgbClr val="000066"/>
                </a:solidFill>
              </a:rPr>
              <a:t>Sürecin Tanımlanması</a:t>
            </a:r>
          </a:p>
          <a:p>
            <a:pPr marL="609600" indent="-609600">
              <a:buClr>
                <a:srgbClr val="000066"/>
              </a:buClr>
              <a:buFontTx/>
              <a:buAutoNum type="arabicPeriod"/>
            </a:pPr>
            <a:r>
              <a:rPr lang="tr-TR">
                <a:solidFill>
                  <a:srgbClr val="000066"/>
                </a:solidFill>
              </a:rPr>
              <a:t>Süreç Sınırlarının ve Etkileşim Noktalarının Belirlenmesi</a:t>
            </a:r>
          </a:p>
          <a:p>
            <a:pPr marL="609600" indent="-609600">
              <a:buClr>
                <a:srgbClr val="000066"/>
              </a:buClr>
              <a:buFontTx/>
              <a:buAutoNum type="arabicPeriod"/>
            </a:pPr>
            <a:r>
              <a:rPr lang="tr-TR">
                <a:solidFill>
                  <a:srgbClr val="000066"/>
                </a:solidFill>
              </a:rPr>
              <a:t>Süreç Sahibinin Belirlenmesi</a:t>
            </a:r>
          </a:p>
          <a:p>
            <a:pPr marL="609600" indent="-609600">
              <a:buClr>
                <a:srgbClr val="000066"/>
              </a:buClr>
              <a:buFontTx/>
              <a:buAutoNum type="arabicPeriod"/>
            </a:pPr>
            <a:r>
              <a:rPr lang="tr-TR">
                <a:solidFill>
                  <a:srgbClr val="000066"/>
                </a:solidFill>
              </a:rPr>
              <a:t>Süreç İçin Gerekli Kaynakların ve Ekibin Belirlenmesi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1"/>
      <p:bldP spid="348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Süreçlerin Sınıflandırılması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3600" b="1">
                <a:solidFill>
                  <a:srgbClr val="000066"/>
                </a:solidFill>
              </a:rPr>
              <a:t>Operasyonel (temel) süreçler:</a:t>
            </a:r>
            <a:r>
              <a:rPr lang="tr-TR">
                <a:solidFill>
                  <a:srgbClr val="000066"/>
                </a:solidFill>
              </a:rPr>
              <a:t> Doğrudan kuruluşun dış müşterilerinden gelen talep üzerine başlayan ve dış müşteriye bir ürün ya da hizmet sunulmasını sağlayan süreçler (üretim,  pazarlama, satış).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Süreçlerin Sınıflandırılması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3600" b="1">
                <a:solidFill>
                  <a:srgbClr val="000066"/>
                </a:solidFill>
              </a:rPr>
              <a:t>Destek süreçleri:</a:t>
            </a:r>
            <a:r>
              <a:rPr lang="tr-TR">
                <a:solidFill>
                  <a:srgbClr val="000066"/>
                </a:solidFill>
              </a:rPr>
              <a:t> Şirket genelinde kaynakların optimum kullanımının sağlanması amacıyla ortak çatı altında toplanmış değişik uzmanlık alanlarından oluşur (insan kaynakları yönetimi, finansal kaynakların yönetimi, bilgi kaynakları yönetimi).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Neden Süreç Yönetimi?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>
                <a:solidFill>
                  <a:srgbClr val="000066"/>
                </a:solidFill>
              </a:rPr>
              <a:t>Örgütlerin çoğu geleneksel olarak fonksiyonel temelde yapılandırılmıştır. </a:t>
            </a:r>
          </a:p>
          <a:p>
            <a:pPr>
              <a:lnSpc>
                <a:spcPct val="80000"/>
              </a:lnSpc>
            </a:pPr>
            <a:r>
              <a:rPr lang="tr-TR">
                <a:solidFill>
                  <a:srgbClr val="000066"/>
                </a:solidFill>
              </a:rPr>
              <a:t>Tüm çalışmalar bağlı olunan fonksiyon içinde başlatılmakta, geliştirilmekte, desteklenmekte ve odaklanmaktadır. </a:t>
            </a:r>
          </a:p>
          <a:p>
            <a:pPr>
              <a:lnSpc>
                <a:spcPct val="80000"/>
              </a:lnSpc>
            </a:pPr>
            <a:r>
              <a:rPr lang="tr-TR">
                <a:solidFill>
                  <a:srgbClr val="000066"/>
                </a:solidFill>
              </a:rPr>
              <a:t>Genellikle yöneticiler kendi fonksiyonlarının performansı ve yönetimi ile ilgilenmekte, hiç kimse sürecin tümünü sahiplenmemekte ve sorumluluk kabullenmemektedir.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Süreçlerin Sınıflandırılması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3600" b="1">
                <a:solidFill>
                  <a:srgbClr val="000066"/>
                </a:solidFill>
              </a:rPr>
              <a:t>Yönetim süreçleri:</a:t>
            </a:r>
            <a:r>
              <a:rPr lang="tr-TR">
                <a:solidFill>
                  <a:srgbClr val="000066"/>
                </a:solidFill>
              </a:rPr>
              <a:t> Tüm süreçlerin ortak hedefler doğrultusunda faaliyetler planlamasını, bunlarla ilgili performans göstergelerinin düzenli gözden geçirilmesini ve raporlanmasını içeren süreçler (planlama, izleme ve raporlama ve kalite sistemleri).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Süreç Yönetimi Nedir?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000066"/>
                </a:solidFill>
              </a:rPr>
              <a:t>Tüm sistem süreçleri için standart sistem geliştirme yöntemlerinin, araçlarının, tekniklerinin ve teknolojilerinin planlanması, seçimi ve istikrarlı bir şekilde uygulanması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1"/>
      <p:bldP spid="20483" grpI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76200"/>
            <a:ext cx="7148513" cy="762000"/>
          </a:xfrm>
        </p:spPr>
        <p:txBody>
          <a:bodyPr/>
          <a:lstStyle/>
          <a:p>
            <a:r>
              <a:rPr lang="tr-TR" sz="3600" b="1">
                <a:solidFill>
                  <a:srgbClr val="000066"/>
                </a:solidFill>
              </a:rPr>
              <a:t>Süreç Yönetimi-Süreçlerle Yönetim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000066"/>
                </a:solidFill>
              </a:rPr>
              <a:t>Süreç yönetimi ağırlıklı olarak süreçlerin genel performansı üzerine odaklanır.</a:t>
            </a:r>
          </a:p>
          <a:p>
            <a:r>
              <a:rPr lang="tr-TR">
                <a:solidFill>
                  <a:srgbClr val="000066"/>
                </a:solidFill>
              </a:rPr>
              <a:t>Süreçlerle yönetimin bakış açısı ise daha genel bir çerçevede işletme performansı üzerinedir.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>
                <a:solidFill>
                  <a:srgbClr val="000066"/>
                </a:solidFill>
              </a:rPr>
              <a:t>Süreç Yönetimi - PUKÖ Çevrimi</a:t>
            </a:r>
          </a:p>
        </p:txBody>
      </p:sp>
      <p:grpSp>
        <p:nvGrpSpPr>
          <p:cNvPr id="6161" name="Group 17"/>
          <p:cNvGrpSpPr>
            <a:grpSpLocks/>
          </p:cNvGrpSpPr>
          <p:nvPr/>
        </p:nvGrpSpPr>
        <p:grpSpPr bwMode="auto">
          <a:xfrm>
            <a:off x="2197100" y="1557338"/>
            <a:ext cx="4895850" cy="4800600"/>
            <a:chOff x="1338" y="911"/>
            <a:chExt cx="3084" cy="3024"/>
          </a:xfrm>
        </p:grpSpPr>
        <p:sp>
          <p:nvSpPr>
            <p:cNvPr id="6148" name="Oval 4"/>
            <p:cNvSpPr>
              <a:spLocks noChangeArrowheads="1"/>
            </p:cNvSpPr>
            <p:nvPr/>
          </p:nvSpPr>
          <p:spPr bwMode="auto">
            <a:xfrm>
              <a:off x="1338" y="935"/>
              <a:ext cx="3024" cy="2976"/>
            </a:xfrm>
            <a:prstGeom prst="ellipse">
              <a:avLst/>
            </a:prstGeom>
            <a:solidFill>
              <a:srgbClr val="8FAAFF">
                <a:alpha val="50000"/>
              </a:srgbClr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 rot="2700000">
              <a:off x="2874" y="935"/>
              <a:ext cx="0" cy="29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 rot="2700000">
              <a:off x="1338" y="2423"/>
              <a:ext cx="30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1516" y="2144"/>
              <a:ext cx="9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AU" b="1">
                  <a:solidFill>
                    <a:srgbClr val="000066"/>
                  </a:solidFill>
                </a:rPr>
                <a:t>Önlem Al</a:t>
              </a: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2514" y="1071"/>
              <a:ext cx="6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AU" b="1">
                  <a:solidFill>
                    <a:srgbClr val="000066"/>
                  </a:solidFill>
                </a:rPr>
                <a:t>Planla</a:t>
              </a: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2328" y="3006"/>
              <a:ext cx="10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AU" b="1">
                  <a:solidFill>
                    <a:srgbClr val="000066"/>
                  </a:solidFill>
                </a:rPr>
                <a:t>Kontrol Et</a:t>
              </a: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3424" y="2160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AU" b="1">
                  <a:solidFill>
                    <a:srgbClr val="000066"/>
                  </a:solidFill>
                </a:rPr>
                <a:t>Uygula</a:t>
              </a: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1338" y="2346"/>
              <a:ext cx="12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AU" sz="1800">
                  <a:solidFill>
                    <a:srgbClr val="000066"/>
                  </a:solidFill>
                </a:rPr>
                <a:t>Bir sonraki döngü için iyileştirme</a:t>
              </a: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2336" y="1344"/>
              <a:ext cx="110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AU" sz="1800">
                  <a:solidFill>
                    <a:srgbClr val="000066"/>
                  </a:solidFill>
                </a:rPr>
                <a:t>Ne yapılacak?</a:t>
              </a:r>
            </a:p>
            <a:p>
              <a:pPr algn="ctr">
                <a:spcBef>
                  <a:spcPct val="50000"/>
                </a:spcBef>
              </a:pPr>
              <a:r>
                <a:rPr lang="en-AU" sz="1800">
                  <a:solidFill>
                    <a:srgbClr val="000066"/>
                  </a:solidFill>
                </a:rPr>
                <a:t>Nasıl yapılacak?</a:t>
              </a: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2222" y="3203"/>
              <a:ext cx="12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AU" sz="1800">
                  <a:solidFill>
                    <a:srgbClr val="000066"/>
                  </a:solidFill>
                </a:rPr>
                <a:t>Gerçekleşenler planla uyumlu mu?</a:t>
              </a: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3126" y="2387"/>
              <a:ext cx="12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AU" sz="1800">
                  <a:solidFill>
                    <a:srgbClr val="000066"/>
                  </a:solidFill>
                </a:rPr>
                <a:t>Planladığını uygula</a:t>
              </a:r>
            </a:p>
          </p:txBody>
        </p:sp>
        <p:sp>
          <p:nvSpPr>
            <p:cNvPr id="6159" name="AutoShape 15"/>
            <p:cNvSpPr>
              <a:spLocks noChangeArrowheads="1"/>
            </p:cNvSpPr>
            <p:nvPr/>
          </p:nvSpPr>
          <p:spPr bwMode="auto">
            <a:xfrm rot="948819">
              <a:off x="2687" y="2098"/>
              <a:ext cx="381" cy="865"/>
            </a:xfrm>
            <a:prstGeom prst="curvedLeftArrow">
              <a:avLst>
                <a:gd name="adj1" fmla="val 44713"/>
                <a:gd name="adj2" fmla="val 109502"/>
                <a:gd name="adj3" fmla="val 33333"/>
              </a:avLst>
            </a:prstGeom>
            <a:solidFill>
              <a:srgbClr val="4F79FF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0066"/>
                </a:solidFill>
              </a:rPr>
              <a:t>EKYS-Süreç </a:t>
            </a:r>
            <a:r>
              <a:rPr lang="tr-TR" b="1" dirty="0">
                <a:solidFill>
                  <a:srgbClr val="000066"/>
                </a:solidFill>
              </a:rPr>
              <a:t>Yönetimi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>
                <a:solidFill>
                  <a:srgbClr val="000066"/>
                </a:solidFill>
              </a:rPr>
              <a:t>Toplam Kalite Yönetimi sistemi temel hedef olarak koşulsuz müşteri memnuniyetini göz önünde bulundurmaktadır.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000066"/>
                </a:solidFill>
              </a:rPr>
              <a:t>Buna ulaşmada ise liderlik, yönetimde sistem yaklaşımı, yetki göçerimi ve sürekli iyileştirme/gelişim gibi kavramları kullanmayı gerektirmektedir.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0066"/>
                </a:solidFill>
              </a:rPr>
              <a:t>EKYS-Süreç </a:t>
            </a:r>
            <a:r>
              <a:rPr lang="tr-TR" b="1" dirty="0">
                <a:solidFill>
                  <a:srgbClr val="000066"/>
                </a:solidFill>
              </a:rPr>
              <a:t>Yönetimi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>
                <a:solidFill>
                  <a:srgbClr val="000066"/>
                </a:solidFill>
              </a:rPr>
              <a:t>Süreç yönetimi, faaliyetleri girdi-dönüşüm-çıktı ve geri bildirim mantığında ele aldığından, üretim ve/veya hizmet gerçekleştirmede müşteri istek ve beklentilerinin doğru bir şekilde ele alınmasına büyük katkı sağlamakta ve Toplam Kalite Yönetimi’ne yönelmede önemli bir araç olmaktadır.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0066"/>
                </a:solidFill>
              </a:rPr>
              <a:t>EKYS-Süreç </a:t>
            </a:r>
            <a:r>
              <a:rPr lang="tr-TR" b="1" dirty="0">
                <a:solidFill>
                  <a:srgbClr val="000066"/>
                </a:solidFill>
              </a:rPr>
              <a:t>Yönetimi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162800" cy="4857750"/>
          </a:xfrm>
        </p:spPr>
        <p:txBody>
          <a:bodyPr/>
          <a:lstStyle/>
          <a:p>
            <a:r>
              <a:rPr lang="tr-TR">
                <a:solidFill>
                  <a:srgbClr val="000066"/>
                </a:solidFill>
              </a:rPr>
              <a:t>Süreç yönetimi uygulamalarının kuruluş geneline yayılması ile birlikte, yönetimde sistem yaklaşımının gerektirdiği bütünsel bakış açısına sahip olma durumu gerçekleşmektedir.</a:t>
            </a:r>
          </a:p>
          <a:p>
            <a:r>
              <a:rPr lang="tr-TR">
                <a:solidFill>
                  <a:srgbClr val="000066"/>
                </a:solidFill>
              </a:rPr>
              <a:t>Süreç sahibi ve sorumlularının belirlenmiş olması liderliğin daha açık ve anlaşılır biçimde gerçekleştirilebilmesini sağlar.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0066"/>
                </a:solidFill>
              </a:rPr>
              <a:t>EKYS-Süreç </a:t>
            </a:r>
            <a:r>
              <a:rPr lang="tr-TR" b="1" dirty="0">
                <a:solidFill>
                  <a:srgbClr val="000066"/>
                </a:solidFill>
              </a:rPr>
              <a:t>Yönetimi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>
                <a:solidFill>
                  <a:srgbClr val="000066"/>
                </a:solidFill>
              </a:rPr>
              <a:t>Çalışanların bir bütün içerisinde işe yaptıkları katkıyı görebilmesine, yetki ve sorumluluk dağıtımlarının daha açık bir şekilde yapılabilmesine yol açmaktadır. </a:t>
            </a:r>
            <a:endParaRPr lang="tr-TR" sz="2800"/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000066"/>
                </a:solidFill>
              </a:rPr>
              <a:t>Süreç yönetimi içerisinde yer alan en önemli kavramlardan biri olan süreç iyileştirme, Toplam Kalite Yönetiminin gerekleri ile de birebir örtüşmektedir.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Neden Süreç Yönetimi?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000066"/>
                </a:solidFill>
              </a:rPr>
              <a:t>Süreçler fonksiyonların sınırlarını aşar. </a:t>
            </a:r>
          </a:p>
          <a:p>
            <a:r>
              <a:rPr lang="tr-TR">
                <a:solidFill>
                  <a:srgbClr val="000066"/>
                </a:solidFill>
              </a:rPr>
              <a:t>Fonksiyonlar dikey, süreçler ise yataydır.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Süreç Nedir?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000066"/>
                </a:solidFill>
              </a:rPr>
              <a:t>İnsan, makine, malzeme, para, bilgi, zaman gibi kaynakları işleyip değer katarak </a:t>
            </a:r>
            <a:r>
              <a:rPr lang="tr-TR" b="1">
                <a:solidFill>
                  <a:srgbClr val="000066"/>
                </a:solidFill>
              </a:rPr>
              <a:t>(iç veya dış) </a:t>
            </a:r>
            <a:r>
              <a:rPr lang="tr-TR" b="1" u="sng">
                <a:solidFill>
                  <a:srgbClr val="000066"/>
                </a:solidFill>
              </a:rPr>
              <a:t>müşteri istek ve beklentilerini karşılayacak</a:t>
            </a:r>
            <a:r>
              <a:rPr lang="tr-TR">
                <a:solidFill>
                  <a:srgbClr val="000066"/>
                </a:solidFill>
              </a:rPr>
              <a:t> çıktıları üreten eylem ve işlemler dizileri</a:t>
            </a:r>
          </a:p>
          <a:p>
            <a:r>
              <a:rPr lang="tr-TR">
                <a:solidFill>
                  <a:srgbClr val="000066"/>
                </a:solidFill>
              </a:rPr>
              <a:t>Girdileri çıktı haline getiren birbirleriyle ilgili ve etkileşimli faaliyetler takımı (TS-EN-ISO 9001:2000)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1"/>
      <p:bldP spid="4099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Süreç Nedir?</a:t>
            </a:r>
          </a:p>
        </p:txBody>
      </p:sp>
      <p:sp>
        <p:nvSpPr>
          <p:cNvPr id="67642" name="Rectangle 5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000066"/>
                </a:solidFill>
              </a:rPr>
              <a:t>Belirli girdileri kullanarak istenen çıktıları ortaya koyan faaliyetler bütünü</a:t>
            </a:r>
            <a:r>
              <a:rPr lang="tr-TR"/>
              <a:t> </a:t>
            </a:r>
          </a:p>
        </p:txBody>
      </p:sp>
      <p:grpSp>
        <p:nvGrpSpPr>
          <p:cNvPr id="67644" name="Group 60"/>
          <p:cNvGrpSpPr>
            <a:grpSpLocks/>
          </p:cNvGrpSpPr>
          <p:nvPr/>
        </p:nvGrpSpPr>
        <p:grpSpPr bwMode="auto">
          <a:xfrm>
            <a:off x="1692275" y="3141663"/>
            <a:ext cx="5791200" cy="2362200"/>
            <a:chOff x="1066" y="1979"/>
            <a:chExt cx="3648" cy="1488"/>
          </a:xfrm>
        </p:grpSpPr>
        <p:sp>
          <p:nvSpPr>
            <p:cNvPr id="67588" name="Rectangle 4"/>
            <p:cNvSpPr>
              <a:spLocks noChangeArrowheads="1"/>
            </p:cNvSpPr>
            <p:nvPr/>
          </p:nvSpPr>
          <p:spPr bwMode="auto">
            <a:xfrm>
              <a:off x="1066" y="1979"/>
              <a:ext cx="768" cy="480"/>
            </a:xfrm>
            <a:prstGeom prst="rect">
              <a:avLst/>
            </a:prstGeom>
            <a:solidFill>
              <a:srgbClr val="8FAAFF">
                <a:alpha val="50000"/>
              </a:srgbClr>
            </a:solidFill>
            <a:ln w="12700">
              <a:solidFill>
                <a:srgbClr val="000066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tr-TR" b="1">
                  <a:solidFill>
                    <a:srgbClr val="000066"/>
                  </a:solidFill>
                </a:rPr>
                <a:t>GİRDİ</a:t>
              </a:r>
            </a:p>
          </p:txBody>
        </p:sp>
        <p:sp>
          <p:nvSpPr>
            <p:cNvPr id="67589" name="Rectangle 5"/>
            <p:cNvSpPr>
              <a:spLocks noChangeArrowheads="1"/>
            </p:cNvSpPr>
            <p:nvPr/>
          </p:nvSpPr>
          <p:spPr bwMode="auto">
            <a:xfrm>
              <a:off x="2506" y="1979"/>
              <a:ext cx="768" cy="480"/>
            </a:xfrm>
            <a:prstGeom prst="rect">
              <a:avLst/>
            </a:prstGeom>
            <a:solidFill>
              <a:srgbClr val="8FAAFF">
                <a:alpha val="50000"/>
              </a:srgbClr>
            </a:solidFill>
            <a:ln w="12700" algn="ctr">
              <a:solidFill>
                <a:srgbClr val="000066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tr-TR" b="1">
                  <a:solidFill>
                    <a:srgbClr val="000066"/>
                  </a:solidFill>
                </a:rPr>
                <a:t>SÜREÇ</a:t>
              </a:r>
            </a:p>
          </p:txBody>
        </p:sp>
        <p:sp>
          <p:nvSpPr>
            <p:cNvPr id="67590" name="Rectangle 6"/>
            <p:cNvSpPr>
              <a:spLocks noChangeArrowheads="1"/>
            </p:cNvSpPr>
            <p:nvPr/>
          </p:nvSpPr>
          <p:spPr bwMode="auto">
            <a:xfrm>
              <a:off x="3946" y="1979"/>
              <a:ext cx="768" cy="480"/>
            </a:xfrm>
            <a:prstGeom prst="rect">
              <a:avLst/>
            </a:prstGeom>
            <a:solidFill>
              <a:srgbClr val="8FAAFF">
                <a:alpha val="50000"/>
              </a:srgbClr>
            </a:solidFill>
            <a:ln w="12700" algn="ctr">
              <a:solidFill>
                <a:srgbClr val="000066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tr-TR" b="1">
                  <a:solidFill>
                    <a:srgbClr val="000066"/>
                  </a:solidFill>
                </a:rPr>
                <a:t>ÇIKTI</a:t>
              </a:r>
            </a:p>
          </p:txBody>
        </p:sp>
        <p:sp>
          <p:nvSpPr>
            <p:cNvPr id="67591" name="Rectangle 7"/>
            <p:cNvSpPr>
              <a:spLocks noChangeArrowheads="1"/>
            </p:cNvSpPr>
            <p:nvPr/>
          </p:nvSpPr>
          <p:spPr bwMode="auto">
            <a:xfrm>
              <a:off x="2380" y="2987"/>
              <a:ext cx="1008" cy="480"/>
            </a:xfrm>
            <a:prstGeom prst="rect">
              <a:avLst/>
            </a:prstGeom>
            <a:solidFill>
              <a:srgbClr val="8FAAFF">
                <a:alpha val="50000"/>
              </a:srgbClr>
            </a:solidFill>
            <a:ln w="12700" algn="ctr">
              <a:solidFill>
                <a:srgbClr val="000066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tr-TR" b="1">
                  <a:solidFill>
                    <a:srgbClr val="000066"/>
                  </a:solidFill>
                </a:rPr>
                <a:t>GERİ </a:t>
              </a:r>
            </a:p>
            <a:p>
              <a:pPr algn="ctr" eaLnBrk="1" hangingPunct="1"/>
              <a:r>
                <a:rPr lang="tr-TR" b="1">
                  <a:solidFill>
                    <a:srgbClr val="000066"/>
                  </a:solidFill>
                </a:rPr>
                <a:t>BİLDİRİM</a:t>
              </a:r>
            </a:p>
          </p:txBody>
        </p:sp>
        <p:cxnSp>
          <p:nvCxnSpPr>
            <p:cNvPr id="67597" name="AutoShape 13"/>
            <p:cNvCxnSpPr>
              <a:cxnSpLocks noChangeShapeType="1"/>
              <a:stCxn id="67588" idx="3"/>
              <a:endCxn id="67589" idx="1"/>
            </p:cNvCxnSpPr>
            <p:nvPr/>
          </p:nvCxnSpPr>
          <p:spPr bwMode="auto">
            <a:xfrm>
              <a:off x="1834" y="2219"/>
              <a:ext cx="672" cy="0"/>
            </a:xfrm>
            <a:prstGeom prst="straightConnector1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 type="stealth" w="lg" len="lg"/>
            </a:ln>
            <a:effectLst/>
          </p:spPr>
        </p:cxnSp>
        <p:cxnSp>
          <p:nvCxnSpPr>
            <p:cNvPr id="67598" name="AutoShape 14"/>
            <p:cNvCxnSpPr>
              <a:cxnSpLocks noChangeShapeType="1"/>
              <a:stCxn id="67589" idx="3"/>
              <a:endCxn id="67590" idx="1"/>
            </p:cNvCxnSpPr>
            <p:nvPr/>
          </p:nvCxnSpPr>
          <p:spPr bwMode="auto">
            <a:xfrm>
              <a:off x="3274" y="2219"/>
              <a:ext cx="672" cy="0"/>
            </a:xfrm>
            <a:prstGeom prst="straightConnector1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 type="stealth" w="lg" len="lg"/>
            </a:ln>
            <a:effectLst/>
          </p:spPr>
        </p:cxnSp>
        <p:cxnSp>
          <p:nvCxnSpPr>
            <p:cNvPr id="67599" name="AutoShape 15"/>
            <p:cNvCxnSpPr>
              <a:cxnSpLocks noChangeShapeType="1"/>
              <a:stCxn id="67591" idx="0"/>
              <a:endCxn id="67589" idx="2"/>
            </p:cNvCxnSpPr>
            <p:nvPr/>
          </p:nvCxnSpPr>
          <p:spPr bwMode="auto">
            <a:xfrm flipV="1">
              <a:off x="2884" y="2459"/>
              <a:ext cx="6" cy="528"/>
            </a:xfrm>
            <a:prstGeom prst="straightConnector1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 type="stealth" w="lg" len="lg"/>
            </a:ln>
            <a:effectLst/>
          </p:spPr>
        </p:cxnSp>
        <p:cxnSp>
          <p:nvCxnSpPr>
            <p:cNvPr id="67600" name="AutoShape 16"/>
            <p:cNvCxnSpPr>
              <a:cxnSpLocks noChangeShapeType="1"/>
              <a:stCxn id="67590" idx="2"/>
              <a:endCxn id="67591" idx="3"/>
            </p:cNvCxnSpPr>
            <p:nvPr/>
          </p:nvCxnSpPr>
          <p:spPr bwMode="auto">
            <a:xfrm rot="5400000">
              <a:off x="3475" y="2372"/>
              <a:ext cx="768" cy="942"/>
            </a:xfrm>
            <a:prstGeom prst="bentConnector2">
              <a:avLst/>
            </a:prstGeom>
            <a:noFill/>
            <a:ln w="19050">
              <a:solidFill>
                <a:srgbClr val="000066"/>
              </a:solidFill>
              <a:miter lim="800000"/>
              <a:headEnd/>
              <a:tailEnd type="stealth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7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7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1"/>
      <p:bldP spid="6764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000066"/>
                </a:solidFill>
              </a:rPr>
              <a:t>Süreç Nedir?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tr-TR" sz="2800" b="1" i="1" dirty="0" smtClean="0">
                <a:solidFill>
                  <a:srgbClr val="000066"/>
                </a:solidFill>
              </a:rPr>
              <a:t>Paydaşlar </a:t>
            </a:r>
            <a:r>
              <a:rPr lang="tr-TR" sz="2800" dirty="0" smtClean="0">
                <a:solidFill>
                  <a:srgbClr val="000066"/>
                </a:solidFill>
              </a:rPr>
              <a:t>için </a:t>
            </a:r>
            <a:r>
              <a:rPr lang="tr-TR" sz="2800" dirty="0">
                <a:solidFill>
                  <a:srgbClr val="000066"/>
                </a:solidFill>
              </a:rPr>
              <a:t>bir değer oluşturmak üzere, bir grup girdiyi kullanarak, bunlardan çıktılar elde etmeyi amaçlayan,</a:t>
            </a:r>
          </a:p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tr-TR" sz="2800" dirty="0">
                <a:solidFill>
                  <a:srgbClr val="000066"/>
                </a:solidFill>
              </a:rPr>
              <a:t>Tekrarlanabilen</a:t>
            </a:r>
          </a:p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tr-TR" sz="2800" dirty="0">
                <a:solidFill>
                  <a:srgbClr val="000066"/>
                </a:solidFill>
              </a:rPr>
              <a:t>Ölçülebilen</a:t>
            </a:r>
          </a:p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tr-TR" sz="2800" dirty="0">
                <a:solidFill>
                  <a:srgbClr val="000066"/>
                </a:solidFill>
              </a:rPr>
              <a:t>Bir sahibi ve sorumluları olan</a:t>
            </a:r>
          </a:p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tr-TR" sz="2800" dirty="0" err="1">
                <a:solidFill>
                  <a:srgbClr val="000066"/>
                </a:solidFill>
              </a:rPr>
              <a:t>Organizasyonel</a:t>
            </a:r>
            <a:r>
              <a:rPr lang="tr-TR" sz="2800" dirty="0">
                <a:solidFill>
                  <a:srgbClr val="000066"/>
                </a:solidFill>
              </a:rPr>
              <a:t> hiyerarşi gerektirmeyen</a:t>
            </a:r>
          </a:p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tr-TR" sz="2800" dirty="0">
                <a:solidFill>
                  <a:srgbClr val="000066"/>
                </a:solidFill>
              </a:rPr>
              <a:t>Fonksiyonlar (birimler) arası</a:t>
            </a:r>
          </a:p>
          <a:p>
            <a:pPr>
              <a:buFontTx/>
              <a:buNone/>
            </a:pPr>
            <a:r>
              <a:rPr lang="tr-TR" sz="2800" dirty="0">
                <a:solidFill>
                  <a:srgbClr val="000066"/>
                </a:solidFill>
              </a:rPr>
              <a:t>                    eylemler ve işlemler dizisi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1"/>
      <p:bldP spid="307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tr-TR" smtClean="0"/>
              <a:t>Süreçler Hiyerarşisi</a:t>
            </a:r>
          </a:p>
        </p:txBody>
      </p:sp>
      <p:grpSp>
        <p:nvGrpSpPr>
          <p:cNvPr id="2" name="Group 1041"/>
          <p:cNvGrpSpPr>
            <a:grpSpLocks/>
          </p:cNvGrpSpPr>
          <p:nvPr/>
        </p:nvGrpSpPr>
        <p:grpSpPr bwMode="auto">
          <a:xfrm>
            <a:off x="381000" y="1674813"/>
            <a:ext cx="8459788" cy="5106987"/>
            <a:chOff x="240" y="1055"/>
            <a:chExt cx="5329" cy="3217"/>
          </a:xfrm>
        </p:grpSpPr>
        <p:grpSp>
          <p:nvGrpSpPr>
            <p:cNvPr id="3" name="Group 1030"/>
            <p:cNvGrpSpPr>
              <a:grpSpLocks/>
            </p:cNvGrpSpPr>
            <p:nvPr/>
          </p:nvGrpSpPr>
          <p:grpSpPr bwMode="auto">
            <a:xfrm>
              <a:off x="240" y="3085"/>
              <a:ext cx="5329" cy="1187"/>
              <a:chOff x="240" y="3085"/>
              <a:chExt cx="5329" cy="1187"/>
            </a:xfrm>
          </p:grpSpPr>
          <p:sp>
            <p:nvSpPr>
              <p:cNvPr id="17423" name="Freeform 1027"/>
              <p:cNvSpPr>
                <a:spLocks/>
              </p:cNvSpPr>
              <p:nvPr/>
            </p:nvSpPr>
            <p:spPr bwMode="auto">
              <a:xfrm>
                <a:off x="4522" y="3085"/>
                <a:ext cx="1047" cy="1187"/>
              </a:xfrm>
              <a:custGeom>
                <a:avLst/>
                <a:gdLst>
                  <a:gd name="T0" fmla="*/ 536 w 1047"/>
                  <a:gd name="T1" fmla="*/ 1186 h 1187"/>
                  <a:gd name="T2" fmla="*/ 0 w 1047"/>
                  <a:gd name="T3" fmla="*/ 415 h 1187"/>
                  <a:gd name="T4" fmla="*/ 393 w 1047"/>
                  <a:gd name="T5" fmla="*/ 0 h 1187"/>
                  <a:gd name="T6" fmla="*/ 1046 w 1047"/>
                  <a:gd name="T7" fmla="*/ 653 h 1187"/>
                  <a:gd name="T8" fmla="*/ 536 w 1047"/>
                  <a:gd name="T9" fmla="*/ 1186 h 1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7"/>
                  <a:gd name="T16" fmla="*/ 0 h 1187"/>
                  <a:gd name="T17" fmla="*/ 1047 w 1047"/>
                  <a:gd name="T18" fmla="*/ 1187 h 11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7" h="1187">
                    <a:moveTo>
                      <a:pt x="536" y="1186"/>
                    </a:moveTo>
                    <a:lnTo>
                      <a:pt x="0" y="415"/>
                    </a:lnTo>
                    <a:lnTo>
                      <a:pt x="393" y="0"/>
                    </a:lnTo>
                    <a:lnTo>
                      <a:pt x="1046" y="653"/>
                    </a:lnTo>
                    <a:lnTo>
                      <a:pt x="536" y="1186"/>
                    </a:lnTo>
                  </a:path>
                </a:pathLst>
              </a:custGeom>
              <a:solidFill>
                <a:srgbClr val="FF5F7F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24" name="Freeform 1028"/>
              <p:cNvSpPr>
                <a:spLocks/>
              </p:cNvSpPr>
              <p:nvPr/>
            </p:nvSpPr>
            <p:spPr bwMode="auto">
              <a:xfrm>
                <a:off x="764" y="3085"/>
                <a:ext cx="4153" cy="417"/>
              </a:xfrm>
              <a:custGeom>
                <a:avLst/>
                <a:gdLst>
                  <a:gd name="T0" fmla="*/ 0 w 4153"/>
                  <a:gd name="T1" fmla="*/ 416 h 417"/>
                  <a:gd name="T2" fmla="*/ 3758 w 4153"/>
                  <a:gd name="T3" fmla="*/ 416 h 417"/>
                  <a:gd name="T4" fmla="*/ 4152 w 4153"/>
                  <a:gd name="T5" fmla="*/ 0 h 417"/>
                  <a:gd name="T6" fmla="*/ 746 w 4153"/>
                  <a:gd name="T7" fmla="*/ 2 h 417"/>
                  <a:gd name="T8" fmla="*/ 0 w 4153"/>
                  <a:gd name="T9" fmla="*/ 416 h 4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53"/>
                  <a:gd name="T16" fmla="*/ 0 h 417"/>
                  <a:gd name="T17" fmla="*/ 4153 w 4153"/>
                  <a:gd name="T18" fmla="*/ 417 h 4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53" h="417">
                    <a:moveTo>
                      <a:pt x="0" y="416"/>
                    </a:moveTo>
                    <a:lnTo>
                      <a:pt x="3758" y="416"/>
                    </a:lnTo>
                    <a:lnTo>
                      <a:pt x="4152" y="0"/>
                    </a:lnTo>
                    <a:lnTo>
                      <a:pt x="746" y="2"/>
                    </a:lnTo>
                    <a:lnTo>
                      <a:pt x="0" y="416"/>
                    </a:lnTo>
                  </a:path>
                </a:pathLst>
              </a:custGeom>
              <a:solidFill>
                <a:srgbClr val="8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25" name="Freeform 1029"/>
              <p:cNvSpPr>
                <a:spLocks/>
              </p:cNvSpPr>
              <p:nvPr/>
            </p:nvSpPr>
            <p:spPr bwMode="auto">
              <a:xfrm>
                <a:off x="240" y="3500"/>
                <a:ext cx="4817" cy="772"/>
              </a:xfrm>
              <a:custGeom>
                <a:avLst/>
                <a:gdLst>
                  <a:gd name="T0" fmla="*/ 0 w 4817"/>
                  <a:gd name="T1" fmla="*/ 771 h 772"/>
                  <a:gd name="T2" fmla="*/ 4816 w 4817"/>
                  <a:gd name="T3" fmla="*/ 771 h 772"/>
                  <a:gd name="T4" fmla="*/ 4279 w 4817"/>
                  <a:gd name="T5" fmla="*/ 0 h 772"/>
                  <a:gd name="T6" fmla="*/ 527 w 4817"/>
                  <a:gd name="T7" fmla="*/ 0 h 772"/>
                  <a:gd name="T8" fmla="*/ 0 w 4817"/>
                  <a:gd name="T9" fmla="*/ 771 h 7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17"/>
                  <a:gd name="T16" fmla="*/ 0 h 772"/>
                  <a:gd name="T17" fmla="*/ 4817 w 4817"/>
                  <a:gd name="T18" fmla="*/ 772 h 7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17" h="772">
                    <a:moveTo>
                      <a:pt x="0" y="771"/>
                    </a:moveTo>
                    <a:lnTo>
                      <a:pt x="4816" y="771"/>
                    </a:lnTo>
                    <a:lnTo>
                      <a:pt x="4279" y="0"/>
                    </a:lnTo>
                    <a:lnTo>
                      <a:pt x="527" y="0"/>
                    </a:lnTo>
                    <a:lnTo>
                      <a:pt x="0" y="771"/>
                    </a:lnTo>
                  </a:path>
                </a:pathLst>
              </a:custGeom>
              <a:solidFill>
                <a:srgbClr val="FF001F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4" name="Group 1034"/>
            <p:cNvGrpSpPr>
              <a:grpSpLocks/>
            </p:cNvGrpSpPr>
            <p:nvPr/>
          </p:nvGrpSpPr>
          <p:grpSpPr bwMode="auto">
            <a:xfrm>
              <a:off x="856" y="2353"/>
              <a:ext cx="3960" cy="1028"/>
              <a:chOff x="856" y="2353"/>
              <a:chExt cx="3960" cy="1028"/>
            </a:xfrm>
          </p:grpSpPr>
          <p:sp>
            <p:nvSpPr>
              <p:cNvPr id="17420" name="Freeform 1031"/>
              <p:cNvSpPr>
                <a:spLocks/>
              </p:cNvSpPr>
              <p:nvPr/>
            </p:nvSpPr>
            <p:spPr bwMode="auto">
              <a:xfrm>
                <a:off x="3898" y="2353"/>
                <a:ext cx="918" cy="1027"/>
              </a:xfrm>
              <a:custGeom>
                <a:avLst/>
                <a:gdLst>
                  <a:gd name="T0" fmla="*/ 0 w 918"/>
                  <a:gd name="T1" fmla="*/ 278 h 1027"/>
                  <a:gd name="T2" fmla="*/ 542 w 918"/>
                  <a:gd name="T3" fmla="*/ 1026 h 1027"/>
                  <a:gd name="T4" fmla="*/ 917 w 918"/>
                  <a:gd name="T5" fmla="*/ 643 h 1027"/>
                  <a:gd name="T6" fmla="*/ 263 w 918"/>
                  <a:gd name="T7" fmla="*/ 0 h 1027"/>
                  <a:gd name="T8" fmla="*/ 0 w 918"/>
                  <a:gd name="T9" fmla="*/ 278 h 10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8"/>
                  <a:gd name="T16" fmla="*/ 0 h 1027"/>
                  <a:gd name="T17" fmla="*/ 918 w 918"/>
                  <a:gd name="T18" fmla="*/ 1027 h 10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8" h="1027">
                    <a:moveTo>
                      <a:pt x="0" y="278"/>
                    </a:moveTo>
                    <a:lnTo>
                      <a:pt x="542" y="1026"/>
                    </a:lnTo>
                    <a:lnTo>
                      <a:pt x="917" y="643"/>
                    </a:lnTo>
                    <a:lnTo>
                      <a:pt x="263" y="0"/>
                    </a:lnTo>
                    <a:lnTo>
                      <a:pt x="0" y="278"/>
                    </a:lnTo>
                  </a:path>
                </a:pathLst>
              </a:custGeom>
              <a:solidFill>
                <a:srgbClr val="BF5FFF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21" name="Freeform 1032"/>
              <p:cNvSpPr>
                <a:spLocks/>
              </p:cNvSpPr>
              <p:nvPr/>
            </p:nvSpPr>
            <p:spPr bwMode="auto">
              <a:xfrm>
                <a:off x="1390" y="2353"/>
                <a:ext cx="2770" cy="276"/>
              </a:xfrm>
              <a:custGeom>
                <a:avLst/>
                <a:gdLst>
                  <a:gd name="T0" fmla="*/ 0 w 2770"/>
                  <a:gd name="T1" fmla="*/ 275 h 276"/>
                  <a:gd name="T2" fmla="*/ 2506 w 2770"/>
                  <a:gd name="T3" fmla="*/ 275 h 276"/>
                  <a:gd name="T4" fmla="*/ 2769 w 2770"/>
                  <a:gd name="T5" fmla="*/ 0 h 276"/>
                  <a:gd name="T6" fmla="*/ 699 w 2770"/>
                  <a:gd name="T7" fmla="*/ 0 h 276"/>
                  <a:gd name="T8" fmla="*/ 0 w 2770"/>
                  <a:gd name="T9" fmla="*/ 275 h 2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0"/>
                  <a:gd name="T16" fmla="*/ 0 h 276"/>
                  <a:gd name="T17" fmla="*/ 2770 w 2770"/>
                  <a:gd name="T18" fmla="*/ 276 h 2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0" h="276">
                    <a:moveTo>
                      <a:pt x="0" y="275"/>
                    </a:moveTo>
                    <a:lnTo>
                      <a:pt x="2506" y="275"/>
                    </a:lnTo>
                    <a:lnTo>
                      <a:pt x="2769" y="0"/>
                    </a:lnTo>
                    <a:lnTo>
                      <a:pt x="699" y="0"/>
                    </a:lnTo>
                    <a:lnTo>
                      <a:pt x="0" y="275"/>
                    </a:lnTo>
                  </a:path>
                </a:pathLst>
              </a:custGeom>
              <a:solidFill>
                <a:srgbClr val="5F009F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22" name="Freeform 1033"/>
              <p:cNvSpPr>
                <a:spLocks/>
              </p:cNvSpPr>
              <p:nvPr/>
            </p:nvSpPr>
            <p:spPr bwMode="auto">
              <a:xfrm>
                <a:off x="856" y="2628"/>
                <a:ext cx="3582" cy="753"/>
              </a:xfrm>
              <a:custGeom>
                <a:avLst/>
                <a:gdLst>
                  <a:gd name="T0" fmla="*/ 0 w 3582"/>
                  <a:gd name="T1" fmla="*/ 752 h 753"/>
                  <a:gd name="T2" fmla="*/ 3581 w 3582"/>
                  <a:gd name="T3" fmla="*/ 752 h 753"/>
                  <a:gd name="T4" fmla="*/ 3040 w 3582"/>
                  <a:gd name="T5" fmla="*/ 0 h 753"/>
                  <a:gd name="T6" fmla="*/ 536 w 3582"/>
                  <a:gd name="T7" fmla="*/ 0 h 753"/>
                  <a:gd name="T8" fmla="*/ 0 w 3582"/>
                  <a:gd name="T9" fmla="*/ 752 h 7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82"/>
                  <a:gd name="T16" fmla="*/ 0 h 753"/>
                  <a:gd name="T17" fmla="*/ 3582 w 3582"/>
                  <a:gd name="T18" fmla="*/ 753 h 7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82" h="753">
                    <a:moveTo>
                      <a:pt x="0" y="752"/>
                    </a:moveTo>
                    <a:lnTo>
                      <a:pt x="3581" y="752"/>
                    </a:lnTo>
                    <a:lnTo>
                      <a:pt x="3040" y="0"/>
                    </a:lnTo>
                    <a:lnTo>
                      <a:pt x="536" y="0"/>
                    </a:lnTo>
                    <a:lnTo>
                      <a:pt x="0" y="752"/>
                    </a:lnTo>
                  </a:path>
                </a:pathLst>
              </a:custGeom>
              <a:solidFill>
                <a:srgbClr val="9F3FDF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" name="Group 1037"/>
            <p:cNvGrpSpPr>
              <a:grpSpLocks/>
            </p:cNvGrpSpPr>
            <p:nvPr/>
          </p:nvGrpSpPr>
          <p:grpSpPr bwMode="auto">
            <a:xfrm>
              <a:off x="1500" y="1055"/>
              <a:ext cx="2545" cy="1453"/>
              <a:chOff x="1500" y="1055"/>
              <a:chExt cx="2545" cy="1453"/>
            </a:xfrm>
          </p:grpSpPr>
          <p:sp>
            <p:nvSpPr>
              <p:cNvPr id="17418" name="Freeform 1035"/>
              <p:cNvSpPr>
                <a:spLocks/>
              </p:cNvSpPr>
              <p:nvPr/>
            </p:nvSpPr>
            <p:spPr bwMode="auto">
              <a:xfrm>
                <a:off x="2641" y="1055"/>
                <a:ext cx="1404" cy="1453"/>
              </a:xfrm>
              <a:custGeom>
                <a:avLst/>
                <a:gdLst>
                  <a:gd name="T0" fmla="*/ 1140 w 1404"/>
                  <a:gd name="T1" fmla="*/ 1452 h 1453"/>
                  <a:gd name="T2" fmla="*/ 1403 w 1404"/>
                  <a:gd name="T3" fmla="*/ 1227 h 1453"/>
                  <a:gd name="T4" fmla="*/ 0 w 1404"/>
                  <a:gd name="T5" fmla="*/ 0 h 1453"/>
                  <a:gd name="T6" fmla="*/ 1140 w 1404"/>
                  <a:gd name="T7" fmla="*/ 1452 h 14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4"/>
                  <a:gd name="T13" fmla="*/ 0 h 1453"/>
                  <a:gd name="T14" fmla="*/ 1404 w 1404"/>
                  <a:gd name="T15" fmla="*/ 1453 h 14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4" h="1453">
                    <a:moveTo>
                      <a:pt x="1140" y="1452"/>
                    </a:moveTo>
                    <a:lnTo>
                      <a:pt x="1403" y="1227"/>
                    </a:lnTo>
                    <a:lnTo>
                      <a:pt x="0" y="0"/>
                    </a:lnTo>
                    <a:lnTo>
                      <a:pt x="1140" y="1452"/>
                    </a:lnTo>
                  </a:path>
                </a:pathLst>
              </a:custGeom>
              <a:solidFill>
                <a:srgbClr val="FFBF1F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19" name="Freeform 1036"/>
              <p:cNvSpPr>
                <a:spLocks/>
              </p:cNvSpPr>
              <p:nvPr/>
            </p:nvSpPr>
            <p:spPr bwMode="auto">
              <a:xfrm>
                <a:off x="1500" y="1055"/>
                <a:ext cx="2285" cy="1453"/>
              </a:xfrm>
              <a:custGeom>
                <a:avLst/>
                <a:gdLst>
                  <a:gd name="T0" fmla="*/ 0 w 2285"/>
                  <a:gd name="T1" fmla="*/ 1452 h 1453"/>
                  <a:gd name="T2" fmla="*/ 2284 w 2285"/>
                  <a:gd name="T3" fmla="*/ 1452 h 1453"/>
                  <a:gd name="T4" fmla="*/ 1144 w 2285"/>
                  <a:gd name="T5" fmla="*/ 0 h 1453"/>
                  <a:gd name="T6" fmla="*/ 0 w 2285"/>
                  <a:gd name="T7" fmla="*/ 1452 h 14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85"/>
                  <a:gd name="T13" fmla="*/ 0 h 1453"/>
                  <a:gd name="T14" fmla="*/ 2285 w 2285"/>
                  <a:gd name="T15" fmla="*/ 1453 h 14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85" h="1453">
                    <a:moveTo>
                      <a:pt x="0" y="1452"/>
                    </a:moveTo>
                    <a:lnTo>
                      <a:pt x="2284" y="1452"/>
                    </a:lnTo>
                    <a:lnTo>
                      <a:pt x="1144" y="0"/>
                    </a:lnTo>
                    <a:lnTo>
                      <a:pt x="0" y="1452"/>
                    </a:lnTo>
                  </a:path>
                </a:pathLst>
              </a:custGeom>
              <a:solidFill>
                <a:srgbClr val="FF9F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415" name="Rectangle 1038"/>
            <p:cNvSpPr>
              <a:spLocks noChangeArrowheads="1"/>
            </p:cNvSpPr>
            <p:nvPr/>
          </p:nvSpPr>
          <p:spPr bwMode="auto">
            <a:xfrm>
              <a:off x="1974" y="1776"/>
              <a:ext cx="133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tr-TR" sz="2800" b="1">
                  <a:latin typeface="Times New Roman" pitchFamily="18" charset="0"/>
                </a:rPr>
                <a:t>TEMEL </a:t>
              </a:r>
            </a:p>
            <a:p>
              <a:pPr algn="ctr" eaLnBrk="0" hangingPunct="0"/>
              <a:r>
                <a:rPr lang="tr-TR" sz="2800" b="1">
                  <a:latin typeface="Times New Roman" pitchFamily="18" charset="0"/>
                </a:rPr>
                <a:t>SÜREÇLER</a:t>
              </a:r>
            </a:p>
          </p:txBody>
        </p:sp>
        <p:sp>
          <p:nvSpPr>
            <p:cNvPr id="17416" name="Rectangle 1039"/>
            <p:cNvSpPr>
              <a:spLocks noChangeArrowheads="1"/>
            </p:cNvSpPr>
            <p:nvPr/>
          </p:nvSpPr>
          <p:spPr bwMode="auto">
            <a:xfrm>
              <a:off x="1838" y="2842"/>
              <a:ext cx="18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tr-TR" sz="2800" b="1">
                  <a:latin typeface="Times New Roman" pitchFamily="18" charset="0"/>
                </a:rPr>
                <a:t>ALT SÜREÇLER</a:t>
              </a:r>
            </a:p>
          </p:txBody>
        </p:sp>
        <p:sp>
          <p:nvSpPr>
            <p:cNvPr id="17417" name="Rectangle 1040"/>
            <p:cNvSpPr>
              <a:spLocks noChangeArrowheads="1"/>
            </p:cNvSpPr>
            <p:nvPr/>
          </p:nvSpPr>
          <p:spPr bwMode="auto">
            <a:xfrm>
              <a:off x="1658" y="3728"/>
              <a:ext cx="21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tr-TR" sz="2800" b="1">
                  <a:latin typeface="Times New Roman" pitchFamily="18" charset="0"/>
                </a:rPr>
                <a:t>DETAY SÜREÇLER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76200"/>
            <a:ext cx="7927032" cy="5297016"/>
          </a:xfrm>
        </p:spPr>
        <p:txBody>
          <a:bodyPr/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TEMEL</a:t>
            </a:r>
            <a:r>
              <a:rPr lang="tr-TR" sz="3600" b="1" dirty="0" smtClean="0"/>
              <a:t> </a:t>
            </a:r>
            <a:r>
              <a:rPr lang="tr-TR" sz="3600" b="1" dirty="0" smtClean="0">
                <a:solidFill>
                  <a:srgbClr val="FF0000"/>
                </a:solidFill>
              </a:rPr>
              <a:t>SÜREÇLER:</a:t>
            </a:r>
            <a:r>
              <a:rPr lang="tr-TR" sz="3600" dirty="0" smtClean="0"/>
              <a:t>Kurumun iş sonuçları üzerinde doğrudan etkisi olan ve stratejik öneme sahip üst seviye süreçlerdir.</a:t>
            </a:r>
            <a:br>
              <a:rPr lang="tr-TR" sz="3600" dirty="0" smtClean="0"/>
            </a:br>
            <a:r>
              <a:rPr lang="tr-TR" sz="3600" dirty="0" smtClean="0"/>
              <a:t>İş sonuçları, </a:t>
            </a:r>
            <a:r>
              <a:rPr lang="tr-TR" sz="3600" dirty="0" smtClean="0"/>
              <a:t>paydaş tatmini</a:t>
            </a:r>
            <a:r>
              <a:rPr lang="tr-TR" sz="3600" dirty="0" smtClean="0"/>
              <a:t>, çalışanların tatmini, toplum üzerine etki yönünden kritik niteliğe sahip üst seviye süreçlerdir</a:t>
            </a:r>
            <a:r>
              <a:rPr lang="tr-TR" sz="1600" dirty="0" smtClean="0"/>
              <a:t>.</a:t>
            </a:r>
            <a:br>
              <a:rPr lang="tr-TR" sz="1600" dirty="0" smtClean="0"/>
            </a:br>
            <a:endParaRPr lang="tr-TR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76200"/>
            <a:ext cx="7566992" cy="6449144"/>
          </a:xfrm>
        </p:spPr>
        <p:txBody>
          <a:bodyPr/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ALT SÜREÇLER: </a:t>
            </a:r>
            <a:r>
              <a:rPr lang="tr-TR" sz="2800" dirty="0" smtClean="0"/>
              <a:t>Temel süreçleri oluşturan ve birbiri ile etkileşimleri olan süreçlerdir. Genellikle dış </a:t>
            </a:r>
            <a:r>
              <a:rPr lang="tr-TR" sz="2800" dirty="0" smtClean="0"/>
              <a:t>paydaşlarla </a:t>
            </a:r>
            <a:r>
              <a:rPr lang="tr-TR" sz="2800" dirty="0" smtClean="0"/>
              <a:t>başlayıp </a:t>
            </a:r>
            <a:r>
              <a:rPr lang="tr-TR" sz="2800" dirty="0" smtClean="0"/>
              <a:t>biten,karşılıklı </a:t>
            </a:r>
            <a:r>
              <a:rPr lang="tr-TR" sz="2800" dirty="0" smtClean="0"/>
              <a:t>etkileşimli bireysel süreçlerdir</a:t>
            </a:r>
            <a:r>
              <a:rPr lang="tr-TR" sz="2800" dirty="0" smtClean="0"/>
              <a:t>.</a:t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b="1" dirty="0" smtClean="0">
                <a:solidFill>
                  <a:srgbClr val="FF0000"/>
                </a:solidFill>
              </a:rPr>
              <a:t>DETAY SÜREÇLER: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/>
              <a:t>Alt süreçleri oluşturan ve birbirleri ile etkileşimleri olan süreçlerdir. Kurum içindeki veya   daha fazla </a:t>
            </a:r>
            <a:r>
              <a:rPr lang="tr-TR" sz="2800" dirty="0" smtClean="0"/>
              <a:t>görevi </a:t>
            </a:r>
            <a:r>
              <a:rPr lang="tr-TR" sz="2800" dirty="0" smtClean="0"/>
              <a:t>kapsayan  önemli çıktılara sahip alt süreçler.</a:t>
            </a:r>
            <a:br>
              <a:rPr lang="tr-TR" sz="2800" dirty="0" smtClean="0"/>
            </a:br>
            <a:endParaRPr lang="tr-T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ains">
  <a:themeElements>
    <a:clrScheme name="chai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i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ai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i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in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in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i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i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i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chains</Template>
  <TotalTime>676</TotalTime>
  <Words>801</Words>
  <Application>Microsoft Office PowerPoint</Application>
  <PresentationFormat>Ekran Gösterisi (4:3)</PresentationFormat>
  <Paragraphs>104</Paragraphs>
  <Slides>27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chains</vt:lpstr>
      <vt:lpstr>Slayt 1</vt:lpstr>
      <vt:lpstr>Neden Süreç Yönetimi?</vt:lpstr>
      <vt:lpstr>Neden Süreç Yönetimi?</vt:lpstr>
      <vt:lpstr>Süreç Nedir?</vt:lpstr>
      <vt:lpstr>Süreç Nedir?</vt:lpstr>
      <vt:lpstr>Süreç Nedir?</vt:lpstr>
      <vt:lpstr>Süreçler Hiyerarşisi</vt:lpstr>
      <vt:lpstr>TEMEL SÜREÇLER:Kurumun iş sonuçları üzerinde doğrudan etkisi olan ve stratejik öneme sahip üst seviye süreçlerdir. İş sonuçları, paydaş tatmini, çalışanların tatmini, toplum üzerine etki yönünden kritik niteliğe sahip üst seviye süreçlerdir. </vt:lpstr>
      <vt:lpstr>ALT SÜREÇLER: Temel süreçleri oluşturan ve birbiri ile etkileşimleri olan süreçlerdir. Genellikle dış paydaşlarla başlayıp biten,karşılıklı etkileşimli bireysel süreçlerdir.  DETAY SÜREÇLER: Alt süreçleri oluşturan ve birbirleri ile etkileşimleri olan süreçlerdir. Kurum içindeki veya   daha fazla görevi kapsayan  önemli çıktılara sahip alt süreçler. </vt:lpstr>
      <vt:lpstr>Süreçlerin Temel Özellikleri </vt:lpstr>
      <vt:lpstr>Tanımlanabilirlik</vt:lpstr>
      <vt:lpstr>Yinelenebilirlik</vt:lpstr>
      <vt:lpstr>Tutarlılık</vt:lpstr>
      <vt:lpstr>Ölçülebilirlik</vt:lpstr>
      <vt:lpstr>Kontrol Edilebilirlik</vt:lpstr>
      <vt:lpstr>Katma Değer Yaratma</vt:lpstr>
      <vt:lpstr>Sürecin Oluşturulması</vt:lpstr>
      <vt:lpstr>Süreçlerin Sınıflandırılması</vt:lpstr>
      <vt:lpstr>Süreçlerin Sınıflandırılması</vt:lpstr>
      <vt:lpstr>Süreçlerin Sınıflandırılması</vt:lpstr>
      <vt:lpstr>Süreç Yönetimi Nedir?</vt:lpstr>
      <vt:lpstr>Süreç Yönetimi-Süreçlerle Yönetim</vt:lpstr>
      <vt:lpstr>Süreç Yönetimi - PUKÖ Çevrimi</vt:lpstr>
      <vt:lpstr>EKYS-Süreç Yönetimi</vt:lpstr>
      <vt:lpstr>EKYS-Süreç Yönetimi</vt:lpstr>
      <vt:lpstr>EKYS-Süreç Yönetimi</vt:lpstr>
      <vt:lpstr>EKYS-Süreç Yönetimi</vt:lpstr>
    </vt:vector>
  </TitlesOfParts>
  <Company>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Süreç Yönetimi</dc:title>
  <dc:creator>Mert Topoyan</dc:creator>
  <cp:lastModifiedBy>Administrator</cp:lastModifiedBy>
  <cp:revision>240</cp:revision>
  <dcterms:created xsi:type="dcterms:W3CDTF">2003-11-03T19:23:34Z</dcterms:created>
  <dcterms:modified xsi:type="dcterms:W3CDTF">2015-07-31T07:00:52Z</dcterms:modified>
</cp:coreProperties>
</file>