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84" r:id="rId2"/>
    <p:sldId id="285" r:id="rId3"/>
    <p:sldId id="286" r:id="rId4"/>
    <p:sldId id="289" r:id="rId5"/>
    <p:sldId id="287" r:id="rId6"/>
    <p:sldId id="290" r:id="rId7"/>
    <p:sldId id="288" r:id="rId8"/>
    <p:sldId id="291" r:id="rId9"/>
    <p:sldId id="292"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518E"/>
    <a:srgbClr val="0067B4"/>
    <a:srgbClr val="00467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0" d="100"/>
          <a:sy n="50" d="100"/>
        </p:scale>
        <p:origin x="-1086" y="-48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7F25D5-282A-4AEF-950F-595F0C93006E}" type="datetimeFigureOut">
              <a:rPr lang="tr-TR" smtClean="0"/>
              <a:pPr/>
              <a:t>05.08.2015</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73682C-2699-47CF-A7FB-8F3DB91A6919}" type="slidenum">
              <a:rPr lang="tr-TR" smtClean="0"/>
              <a:pPr/>
              <a:t>‹#›</a:t>
            </a:fld>
            <a:endParaRPr lang="tr-TR"/>
          </a:p>
        </p:txBody>
      </p:sp>
    </p:spTree>
    <p:extLst>
      <p:ext uri="{BB962C8B-B14F-4D97-AF65-F5344CB8AC3E}">
        <p14:creationId xmlns:p14="http://schemas.microsoft.com/office/powerpoint/2010/main" xmlns="" val="3970616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0754637B-AEDE-4143-A21F-A74F38C09CC3}" type="datetimeFigureOut">
              <a:rPr lang="tr-TR" smtClean="0"/>
              <a:pPr/>
              <a:t>05.08.2015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E8D9DEE-313C-42A1-AA6F-94945F370647}"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754637B-AEDE-4143-A21F-A74F38C09CC3}" type="datetimeFigureOut">
              <a:rPr lang="tr-TR" smtClean="0"/>
              <a:pPr/>
              <a:t>05.08.2015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E8D9DEE-313C-42A1-AA6F-94945F370647}"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754637B-AEDE-4143-A21F-A74F38C09CC3}" type="datetimeFigureOut">
              <a:rPr lang="tr-TR" smtClean="0"/>
              <a:pPr/>
              <a:t>05.08.2015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E8D9DEE-313C-42A1-AA6F-94945F370647}"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754637B-AEDE-4143-A21F-A74F38C09CC3}" type="datetimeFigureOut">
              <a:rPr lang="tr-TR" smtClean="0"/>
              <a:pPr/>
              <a:t>05.08.2015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E8D9DEE-313C-42A1-AA6F-94945F370647}"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0754637B-AEDE-4143-A21F-A74F38C09CC3}" type="datetimeFigureOut">
              <a:rPr lang="tr-TR" smtClean="0"/>
              <a:pPr/>
              <a:t>05.08.2015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E8D9DEE-313C-42A1-AA6F-94945F370647}"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0754637B-AEDE-4143-A21F-A74F38C09CC3}" type="datetimeFigureOut">
              <a:rPr lang="tr-TR" smtClean="0"/>
              <a:pPr/>
              <a:t>05.08.2015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E8D9DEE-313C-42A1-AA6F-94945F370647}"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0754637B-AEDE-4143-A21F-A74F38C09CC3}" type="datetimeFigureOut">
              <a:rPr lang="tr-TR" smtClean="0"/>
              <a:pPr/>
              <a:t>05.08.2015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8E8D9DEE-313C-42A1-AA6F-94945F370647}"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0754637B-AEDE-4143-A21F-A74F38C09CC3}" type="datetimeFigureOut">
              <a:rPr lang="tr-TR" smtClean="0"/>
              <a:pPr/>
              <a:t>05.08.2015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8E8D9DEE-313C-42A1-AA6F-94945F370647}"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754637B-AEDE-4143-A21F-A74F38C09CC3}" type="datetimeFigureOut">
              <a:rPr lang="tr-TR" smtClean="0"/>
              <a:pPr/>
              <a:t>05.08.2015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8E8D9DEE-313C-42A1-AA6F-94945F370647}"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754637B-AEDE-4143-A21F-A74F38C09CC3}" type="datetimeFigureOut">
              <a:rPr lang="tr-TR" smtClean="0"/>
              <a:pPr/>
              <a:t>05.08.2015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E8D9DEE-313C-42A1-AA6F-94945F370647}"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754637B-AEDE-4143-A21F-A74F38C09CC3}" type="datetimeFigureOut">
              <a:rPr lang="tr-TR" smtClean="0"/>
              <a:pPr/>
              <a:t>05.08.2015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E8D9DEE-313C-42A1-AA6F-94945F370647}"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54637B-AEDE-4143-A21F-A74F38C09CC3}" type="datetimeFigureOut">
              <a:rPr lang="tr-TR" smtClean="0"/>
              <a:pPr/>
              <a:t>05.08.2015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8D9DEE-313C-42A1-AA6F-94945F370647}"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a:p>
        </p:txBody>
      </p:sp>
      <p:sp>
        <p:nvSpPr>
          <p:cNvPr id="3" name="2 Alt Başlık"/>
          <p:cNvSpPr>
            <a:spLocks noGrp="1"/>
          </p:cNvSpPr>
          <p:nvPr>
            <p:ph type="subTitle" idx="1"/>
          </p:nvPr>
        </p:nvSpPr>
        <p:spPr/>
        <p:txBody>
          <a:bodyPr/>
          <a:lstStyle/>
          <a:p>
            <a:endParaRPr lang="tr-TR"/>
          </a:p>
        </p:txBody>
      </p:sp>
      <p:pic>
        <p:nvPicPr>
          <p:cNvPr id="4" name="3 Resim" descr="adsız2.bmp"/>
          <p:cNvPicPr>
            <a:picLocks noChangeAspect="1"/>
          </p:cNvPicPr>
          <p:nvPr/>
        </p:nvPicPr>
        <p:blipFill>
          <a:blip r:embed="rId2"/>
          <a:stretch>
            <a:fillRect/>
          </a:stretch>
        </p:blipFill>
        <p:spPr>
          <a:xfrm>
            <a:off x="4464" y="0"/>
            <a:ext cx="9139536" cy="6858000"/>
          </a:xfrm>
          <a:prstGeom prst="rect">
            <a:avLst/>
          </a:prstGeom>
        </p:spPr>
      </p:pic>
      <p:pic>
        <p:nvPicPr>
          <p:cNvPr id="9" name="8 Resim" descr="logo_Meb.png"/>
          <p:cNvPicPr>
            <a:picLocks noChangeAspect="1"/>
          </p:cNvPicPr>
          <p:nvPr/>
        </p:nvPicPr>
        <p:blipFill>
          <a:blip r:embed="rId3"/>
          <a:stretch>
            <a:fillRect/>
          </a:stretch>
        </p:blipFill>
        <p:spPr>
          <a:xfrm>
            <a:off x="152400" y="0"/>
            <a:ext cx="914400" cy="914400"/>
          </a:xfrm>
          <a:prstGeom prst="rect">
            <a:avLst/>
          </a:prstGeom>
          <a:noFill/>
          <a:ln>
            <a:noFill/>
          </a:ln>
        </p:spPr>
      </p:pic>
      <p:sp>
        <p:nvSpPr>
          <p:cNvPr id="10" name="9 Metin kutusu"/>
          <p:cNvSpPr txBox="1"/>
          <p:nvPr/>
        </p:nvSpPr>
        <p:spPr>
          <a:xfrm>
            <a:off x="1122599" y="0"/>
            <a:ext cx="3353354" cy="1015663"/>
          </a:xfrm>
          <a:prstGeom prst="rect">
            <a:avLst/>
          </a:prstGeom>
          <a:noFill/>
        </p:spPr>
        <p:txBody>
          <a:bodyPr wrap="none" rtlCol="0">
            <a:spAutoFit/>
          </a:bodyPr>
          <a:lstStyle/>
          <a:p>
            <a:r>
              <a:rPr lang="tr-TR" sz="2000" b="1" dirty="0" smtClean="0">
                <a:solidFill>
                  <a:schemeClr val="bg1"/>
                </a:solidFill>
              </a:rPr>
              <a:t>T.C</a:t>
            </a:r>
          </a:p>
          <a:p>
            <a:r>
              <a:rPr lang="tr-TR" sz="2000" b="1" dirty="0" smtClean="0">
                <a:solidFill>
                  <a:schemeClr val="bg1"/>
                </a:solidFill>
              </a:rPr>
              <a:t>ADANA VALİLİĞİ</a:t>
            </a:r>
          </a:p>
          <a:p>
            <a:r>
              <a:rPr lang="tr-TR" sz="2000" b="1" dirty="0" smtClean="0">
                <a:solidFill>
                  <a:schemeClr val="bg1"/>
                </a:solidFill>
              </a:rPr>
              <a:t>İL MİLLİ EĞİTİM MÜDÜRLÜĞÜ</a:t>
            </a:r>
            <a:endParaRPr lang="tr-TR" sz="2000" b="1" dirty="0">
              <a:solidFill>
                <a:schemeClr val="bg1"/>
              </a:solidFill>
            </a:endParaRPr>
          </a:p>
        </p:txBody>
      </p:sp>
      <p:pic>
        <p:nvPicPr>
          <p:cNvPr id="14" name="13 Resim" descr="adsız3.bmp"/>
          <p:cNvPicPr>
            <a:picLocks noChangeAspect="1"/>
          </p:cNvPicPr>
          <p:nvPr/>
        </p:nvPicPr>
        <p:blipFill>
          <a:blip r:embed="rId4"/>
          <a:stretch>
            <a:fillRect/>
          </a:stretch>
        </p:blipFill>
        <p:spPr>
          <a:xfrm>
            <a:off x="-76200" y="5867400"/>
            <a:ext cx="9230976" cy="990600"/>
          </a:xfrm>
          <a:prstGeom prst="rect">
            <a:avLst/>
          </a:prstGeom>
          <a:noFill/>
          <a:ln>
            <a:noFill/>
          </a:ln>
          <a:scene3d>
            <a:camera prst="orthographicFront">
              <a:rot lat="0" lon="10500000" rev="0"/>
            </a:camera>
            <a:lightRig rig="threePt" dir="t"/>
          </a:scene3d>
        </p:spPr>
      </p:pic>
      <p:sp>
        <p:nvSpPr>
          <p:cNvPr id="19" name="18 Yuvarlatılmış Dikdörtgen"/>
          <p:cNvSpPr/>
          <p:nvPr/>
        </p:nvSpPr>
        <p:spPr>
          <a:xfrm>
            <a:off x="1122599" y="6019800"/>
            <a:ext cx="7869001" cy="762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7" name="16 Resim" descr="adana mem logo.png"/>
          <p:cNvPicPr>
            <a:picLocks/>
          </p:cNvPicPr>
          <p:nvPr/>
        </p:nvPicPr>
        <p:blipFill>
          <a:blip r:embed="rId5" cstate="print"/>
          <a:stretch>
            <a:fillRect/>
          </a:stretch>
        </p:blipFill>
        <p:spPr>
          <a:xfrm>
            <a:off x="4419600" y="6115050"/>
            <a:ext cx="990600" cy="666750"/>
          </a:xfrm>
          <a:prstGeom prst="rect">
            <a:avLst/>
          </a:prstGeom>
        </p:spPr>
      </p:pic>
      <p:pic>
        <p:nvPicPr>
          <p:cNvPr id="20" name="8 Resim" descr="logo_Meb.png"/>
          <p:cNvPicPr>
            <a:picLocks noChangeAspect="1"/>
          </p:cNvPicPr>
          <p:nvPr/>
        </p:nvPicPr>
        <p:blipFill>
          <a:blip r:embed="rId3"/>
          <a:stretch>
            <a:fillRect/>
          </a:stretch>
        </p:blipFill>
        <p:spPr>
          <a:xfrm>
            <a:off x="7772400" y="6000750"/>
            <a:ext cx="781050" cy="781050"/>
          </a:xfrm>
          <a:prstGeom prst="rect">
            <a:avLst/>
          </a:prstGeom>
          <a:noFill/>
          <a:ln>
            <a:noFill/>
          </a:ln>
        </p:spPr>
      </p:pic>
      <p:pic>
        <p:nvPicPr>
          <p:cNvPr id="5" name="Picture 2" descr="C:\Users\Burçin\Desktop\1031px-MEBlogo.jp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1385876" y="6055716"/>
            <a:ext cx="920038" cy="726084"/>
          </a:xfrm>
          <a:prstGeom prst="rect">
            <a:avLst/>
          </a:prstGeom>
          <a:noFill/>
          <a:extLst>
            <a:ext uri="{909E8E84-426E-40DD-AFC4-6F175D3DCCD1}">
              <a14:hiddenFill xmlns:a14="http://schemas.microsoft.com/office/drawing/2010/main" xmlns="">
                <a:solidFill>
                  <a:srgbClr val="FFFFFF"/>
                </a:solidFill>
              </a14:hiddenFill>
            </a:ext>
          </a:extLst>
        </p:spPr>
      </p:pic>
      <p:sp>
        <p:nvSpPr>
          <p:cNvPr id="6" name="Metin kutusu 5"/>
          <p:cNvSpPr txBox="1"/>
          <p:nvPr/>
        </p:nvSpPr>
        <p:spPr>
          <a:xfrm>
            <a:off x="772391" y="1219200"/>
            <a:ext cx="7827818" cy="553998"/>
          </a:xfrm>
          <a:prstGeom prst="rect">
            <a:avLst/>
          </a:prstGeom>
          <a:noFill/>
        </p:spPr>
        <p:txBody>
          <a:bodyPr wrap="square" rtlCol="0">
            <a:spAutoFit/>
          </a:bodyPr>
          <a:lstStyle/>
          <a:p>
            <a:pPr algn="ctr"/>
            <a:r>
              <a:rPr lang="tr-TR" sz="3000" b="1" dirty="0" smtClean="0">
                <a:solidFill>
                  <a:srgbClr val="0067B4"/>
                </a:solidFill>
              </a:rPr>
              <a:t>TÜBİTAK PROJELERİ </a:t>
            </a:r>
            <a:endParaRPr lang="en-US" sz="3000" b="1" dirty="0">
              <a:solidFill>
                <a:srgbClr val="0067B4"/>
              </a:solidFill>
            </a:endParaRPr>
          </a:p>
        </p:txBody>
      </p:sp>
      <p:sp>
        <p:nvSpPr>
          <p:cNvPr id="13" name="Metin kutusu 12"/>
          <p:cNvSpPr txBox="1"/>
          <p:nvPr/>
        </p:nvSpPr>
        <p:spPr>
          <a:xfrm>
            <a:off x="705714" y="1905000"/>
            <a:ext cx="7827818" cy="3354765"/>
          </a:xfrm>
          <a:prstGeom prst="rect">
            <a:avLst/>
          </a:prstGeom>
          <a:noFill/>
        </p:spPr>
        <p:txBody>
          <a:bodyPr wrap="square" rtlCol="0">
            <a:spAutoFit/>
          </a:bodyPr>
          <a:lstStyle/>
          <a:p>
            <a:pPr marL="800100" lvl="1" indent="-342900">
              <a:buFont typeface="Arial" pitchFamily="34" charset="0"/>
              <a:buChar char="•"/>
            </a:pPr>
            <a:r>
              <a:rPr lang="en-US" sz="2400" b="1" dirty="0"/>
              <a:t>ORTAÖĞRETİM ÖĞRENCİLERİ ARAŞTIRMA PROJELERİ </a:t>
            </a:r>
            <a:r>
              <a:rPr lang="en-US" sz="2400" b="1" dirty="0" smtClean="0"/>
              <a:t>YARIŞMASI</a:t>
            </a:r>
            <a:endParaRPr lang="tr-TR" sz="2400" b="1" dirty="0"/>
          </a:p>
          <a:p>
            <a:pPr marL="800100" lvl="1" indent="-342900">
              <a:buFont typeface="Arial" pitchFamily="34" charset="0"/>
              <a:buChar char="•"/>
            </a:pPr>
            <a:r>
              <a:rPr lang="en-US" sz="2400" b="1" dirty="0" smtClean="0"/>
              <a:t>4006 TÜB</a:t>
            </a:r>
            <a:r>
              <a:rPr lang="tr-TR" sz="2400" b="1" dirty="0" smtClean="0"/>
              <a:t>İ</a:t>
            </a:r>
            <a:r>
              <a:rPr lang="en-US" sz="2400" b="1" dirty="0" smtClean="0"/>
              <a:t>TAK B</a:t>
            </a:r>
            <a:r>
              <a:rPr lang="tr-TR" sz="2400" b="1" dirty="0" smtClean="0"/>
              <a:t>İ</a:t>
            </a:r>
            <a:r>
              <a:rPr lang="en-US" sz="2400" b="1" dirty="0" smtClean="0"/>
              <a:t>L</a:t>
            </a:r>
            <a:r>
              <a:rPr lang="tr-TR" sz="2400" b="1" dirty="0" smtClean="0"/>
              <a:t>İ</a:t>
            </a:r>
            <a:r>
              <a:rPr lang="en-US" sz="2400" b="1" dirty="0" smtClean="0"/>
              <a:t>M </a:t>
            </a:r>
            <a:r>
              <a:rPr lang="en-US" sz="2400" b="1" dirty="0"/>
              <a:t>FUARLARI DESTEKLEME </a:t>
            </a:r>
            <a:r>
              <a:rPr lang="en-US" sz="2400" b="1" dirty="0" smtClean="0"/>
              <a:t>PROGRAMI</a:t>
            </a:r>
            <a:endParaRPr lang="tr-TR" sz="2400" b="1" dirty="0" smtClean="0"/>
          </a:p>
          <a:p>
            <a:pPr marL="800100" lvl="1" indent="-342900">
              <a:buFont typeface="Arial" pitchFamily="34" charset="0"/>
              <a:buChar char="•"/>
            </a:pPr>
            <a:r>
              <a:rPr lang="tr-TR" sz="2400" b="1" dirty="0" smtClean="0"/>
              <a:t>4005 </a:t>
            </a:r>
            <a:r>
              <a:rPr lang="en-US" sz="2400" b="1" dirty="0" smtClean="0"/>
              <a:t>B</a:t>
            </a:r>
            <a:r>
              <a:rPr lang="tr-TR" sz="2400" b="1" dirty="0" smtClean="0"/>
              <a:t>İ</a:t>
            </a:r>
            <a:r>
              <a:rPr lang="en-US" sz="2400" b="1" dirty="0" smtClean="0"/>
              <a:t>L</a:t>
            </a:r>
            <a:r>
              <a:rPr lang="tr-TR" sz="2400" b="1" dirty="0" smtClean="0"/>
              <a:t>İ</a:t>
            </a:r>
            <a:r>
              <a:rPr lang="en-US" sz="2400" b="1" dirty="0" smtClean="0"/>
              <a:t>M </a:t>
            </a:r>
            <a:r>
              <a:rPr lang="en-US" sz="2400" b="1" dirty="0" err="1"/>
              <a:t>ve</a:t>
            </a:r>
            <a:r>
              <a:rPr lang="en-US" sz="2400" b="1" dirty="0"/>
              <a:t> TOPLUM </a:t>
            </a:r>
            <a:r>
              <a:rPr lang="tr-TR" sz="2400" b="1" dirty="0" smtClean="0"/>
              <a:t>YENİLİKÇİ EĞİTİM UYGULAMALARI </a:t>
            </a:r>
            <a:r>
              <a:rPr lang="en-US" sz="2400" b="1" dirty="0" smtClean="0"/>
              <a:t>PROGRAMI</a:t>
            </a:r>
            <a:endParaRPr lang="tr-TR" sz="2400" b="1" dirty="0" smtClean="0"/>
          </a:p>
          <a:p>
            <a:pPr marL="800100" lvl="1" indent="-342900">
              <a:buFont typeface="Arial" pitchFamily="34" charset="0"/>
              <a:buChar char="•"/>
            </a:pPr>
            <a:r>
              <a:rPr lang="tr-TR" sz="2400" b="1" dirty="0" smtClean="0"/>
              <a:t>4004 DOĞA EĞİTİMİ VE BİLİM OKULLARI PROGRAMI</a:t>
            </a:r>
            <a:endParaRPr lang="tr-TR" sz="2200" b="1" dirty="0"/>
          </a:p>
          <a:p>
            <a:pPr algn="ctr"/>
            <a:endParaRPr lang="tr-TR" sz="2200" b="1" dirty="0" smtClean="0">
              <a:solidFill>
                <a:srgbClr val="0067B4"/>
              </a:solidFill>
            </a:endParaRPr>
          </a:p>
          <a:p>
            <a:pPr algn="ctr"/>
            <a:r>
              <a:rPr lang="tr-TR" sz="2200" b="1" dirty="0" smtClean="0">
                <a:solidFill>
                  <a:srgbClr val="0067B4"/>
                </a:solidFill>
              </a:rPr>
              <a:t> </a:t>
            </a:r>
            <a:endParaRPr lang="en-US" sz="2200" b="1" dirty="0">
              <a:solidFill>
                <a:srgbClr val="0067B4"/>
              </a:solidFill>
            </a:endParaRPr>
          </a:p>
        </p:txBody>
      </p:sp>
    </p:spTree>
    <p:extLst>
      <p:ext uri="{BB962C8B-B14F-4D97-AF65-F5344CB8AC3E}">
        <p14:creationId xmlns:p14="http://schemas.microsoft.com/office/powerpoint/2010/main" xmlns="" val="35130416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a:p>
        </p:txBody>
      </p:sp>
      <p:sp>
        <p:nvSpPr>
          <p:cNvPr id="3" name="2 Alt Başlık"/>
          <p:cNvSpPr>
            <a:spLocks noGrp="1"/>
          </p:cNvSpPr>
          <p:nvPr>
            <p:ph type="subTitle" idx="1"/>
          </p:nvPr>
        </p:nvSpPr>
        <p:spPr/>
        <p:txBody>
          <a:bodyPr/>
          <a:lstStyle/>
          <a:p>
            <a:endParaRPr lang="tr-TR"/>
          </a:p>
        </p:txBody>
      </p:sp>
      <p:pic>
        <p:nvPicPr>
          <p:cNvPr id="4" name="3 Resim" descr="adsız2.bmp"/>
          <p:cNvPicPr>
            <a:picLocks noChangeAspect="1"/>
          </p:cNvPicPr>
          <p:nvPr/>
        </p:nvPicPr>
        <p:blipFill>
          <a:blip r:embed="rId2"/>
          <a:stretch>
            <a:fillRect/>
          </a:stretch>
        </p:blipFill>
        <p:spPr>
          <a:xfrm>
            <a:off x="-76200" y="0"/>
            <a:ext cx="9139536" cy="6858000"/>
          </a:xfrm>
          <a:prstGeom prst="rect">
            <a:avLst/>
          </a:prstGeom>
        </p:spPr>
      </p:pic>
      <p:pic>
        <p:nvPicPr>
          <p:cNvPr id="9" name="8 Resim" descr="logo_Meb.png"/>
          <p:cNvPicPr>
            <a:picLocks noChangeAspect="1"/>
          </p:cNvPicPr>
          <p:nvPr/>
        </p:nvPicPr>
        <p:blipFill>
          <a:blip r:embed="rId3"/>
          <a:stretch>
            <a:fillRect/>
          </a:stretch>
        </p:blipFill>
        <p:spPr>
          <a:xfrm>
            <a:off x="152400" y="0"/>
            <a:ext cx="914400" cy="914400"/>
          </a:xfrm>
          <a:prstGeom prst="rect">
            <a:avLst/>
          </a:prstGeom>
          <a:noFill/>
          <a:ln>
            <a:noFill/>
          </a:ln>
        </p:spPr>
      </p:pic>
      <p:sp>
        <p:nvSpPr>
          <p:cNvPr id="10" name="9 Metin kutusu"/>
          <p:cNvSpPr txBox="1"/>
          <p:nvPr/>
        </p:nvSpPr>
        <p:spPr>
          <a:xfrm>
            <a:off x="1122599" y="0"/>
            <a:ext cx="2720617" cy="830997"/>
          </a:xfrm>
          <a:prstGeom prst="rect">
            <a:avLst/>
          </a:prstGeom>
          <a:noFill/>
        </p:spPr>
        <p:txBody>
          <a:bodyPr wrap="none" rtlCol="0">
            <a:spAutoFit/>
          </a:bodyPr>
          <a:lstStyle/>
          <a:p>
            <a:r>
              <a:rPr lang="tr-TR" sz="1600" b="1" dirty="0" smtClean="0">
                <a:solidFill>
                  <a:schemeClr val="bg1"/>
                </a:solidFill>
              </a:rPr>
              <a:t>T.C</a:t>
            </a:r>
          </a:p>
          <a:p>
            <a:r>
              <a:rPr lang="tr-TR" sz="1600" b="1" dirty="0" smtClean="0">
                <a:solidFill>
                  <a:schemeClr val="bg1"/>
                </a:solidFill>
              </a:rPr>
              <a:t>ADANA VALİLİĞİ</a:t>
            </a:r>
          </a:p>
          <a:p>
            <a:r>
              <a:rPr lang="tr-TR" sz="1600" b="1" dirty="0" smtClean="0">
                <a:solidFill>
                  <a:schemeClr val="bg1"/>
                </a:solidFill>
              </a:rPr>
              <a:t>İL MİLLİ EĞİTİM MÜDÜRLÜĞÜ</a:t>
            </a:r>
            <a:endParaRPr lang="tr-TR" sz="1600" b="1" dirty="0">
              <a:solidFill>
                <a:schemeClr val="bg1"/>
              </a:solidFill>
            </a:endParaRPr>
          </a:p>
        </p:txBody>
      </p:sp>
      <p:pic>
        <p:nvPicPr>
          <p:cNvPr id="14" name="13 Resim" descr="adsız3.bmp"/>
          <p:cNvPicPr>
            <a:picLocks noChangeAspect="1"/>
          </p:cNvPicPr>
          <p:nvPr/>
        </p:nvPicPr>
        <p:blipFill>
          <a:blip r:embed="rId4"/>
          <a:stretch>
            <a:fillRect/>
          </a:stretch>
        </p:blipFill>
        <p:spPr>
          <a:xfrm>
            <a:off x="-76200" y="5867400"/>
            <a:ext cx="9230976" cy="990600"/>
          </a:xfrm>
          <a:prstGeom prst="rect">
            <a:avLst/>
          </a:prstGeom>
          <a:noFill/>
          <a:ln>
            <a:noFill/>
          </a:ln>
          <a:scene3d>
            <a:camera prst="orthographicFront">
              <a:rot lat="0" lon="10500000" rev="0"/>
            </a:camera>
            <a:lightRig rig="threePt" dir="t"/>
          </a:scene3d>
        </p:spPr>
      </p:pic>
      <p:sp>
        <p:nvSpPr>
          <p:cNvPr id="19" name="18 Yuvarlatılmış Dikdörtgen"/>
          <p:cNvSpPr/>
          <p:nvPr/>
        </p:nvSpPr>
        <p:spPr>
          <a:xfrm>
            <a:off x="1122599" y="6019800"/>
            <a:ext cx="7869001" cy="762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7" name="16 Resim" descr="adana mem logo.png"/>
          <p:cNvPicPr>
            <a:picLocks/>
          </p:cNvPicPr>
          <p:nvPr/>
        </p:nvPicPr>
        <p:blipFill>
          <a:blip r:embed="rId5" cstate="print"/>
          <a:stretch>
            <a:fillRect/>
          </a:stretch>
        </p:blipFill>
        <p:spPr>
          <a:xfrm>
            <a:off x="4419600" y="6115050"/>
            <a:ext cx="990600" cy="666750"/>
          </a:xfrm>
          <a:prstGeom prst="rect">
            <a:avLst/>
          </a:prstGeom>
        </p:spPr>
      </p:pic>
      <p:pic>
        <p:nvPicPr>
          <p:cNvPr id="20" name="8 Resim" descr="logo_Meb.png"/>
          <p:cNvPicPr>
            <a:picLocks noChangeAspect="1"/>
          </p:cNvPicPr>
          <p:nvPr/>
        </p:nvPicPr>
        <p:blipFill>
          <a:blip r:embed="rId3"/>
          <a:stretch>
            <a:fillRect/>
          </a:stretch>
        </p:blipFill>
        <p:spPr>
          <a:xfrm>
            <a:off x="7772400" y="6000750"/>
            <a:ext cx="781050" cy="781050"/>
          </a:xfrm>
          <a:prstGeom prst="rect">
            <a:avLst/>
          </a:prstGeom>
          <a:noFill/>
          <a:ln>
            <a:noFill/>
          </a:ln>
        </p:spPr>
      </p:pic>
      <p:pic>
        <p:nvPicPr>
          <p:cNvPr id="5" name="Picture 2" descr="C:\Users\Burçin\Desktop\1031px-MEBlogo.jp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1385876" y="6055716"/>
            <a:ext cx="920038" cy="726084"/>
          </a:xfrm>
          <a:prstGeom prst="rect">
            <a:avLst/>
          </a:prstGeom>
          <a:noFill/>
          <a:extLst>
            <a:ext uri="{909E8E84-426E-40DD-AFC4-6F175D3DCCD1}">
              <a14:hiddenFill xmlns:a14="http://schemas.microsoft.com/office/drawing/2010/main" xmlns="">
                <a:solidFill>
                  <a:srgbClr val="FFFFFF"/>
                </a:solidFill>
              </a14:hiddenFill>
            </a:ext>
          </a:extLst>
        </p:spPr>
      </p:pic>
      <p:sp>
        <p:nvSpPr>
          <p:cNvPr id="7" name="Metin kutusu 6"/>
          <p:cNvSpPr txBox="1"/>
          <p:nvPr/>
        </p:nvSpPr>
        <p:spPr>
          <a:xfrm>
            <a:off x="2057400" y="1905000"/>
            <a:ext cx="184731" cy="369332"/>
          </a:xfrm>
          <a:prstGeom prst="rect">
            <a:avLst/>
          </a:prstGeom>
          <a:noFill/>
        </p:spPr>
        <p:txBody>
          <a:bodyPr wrap="none" rtlCol="0">
            <a:spAutoFit/>
          </a:bodyPr>
          <a:lstStyle/>
          <a:p>
            <a:endParaRPr lang="en-US" dirty="0"/>
          </a:p>
        </p:txBody>
      </p:sp>
      <p:sp>
        <p:nvSpPr>
          <p:cNvPr id="8" name="Metin kutusu 7"/>
          <p:cNvSpPr txBox="1"/>
          <p:nvPr/>
        </p:nvSpPr>
        <p:spPr>
          <a:xfrm>
            <a:off x="152400" y="1066800"/>
            <a:ext cx="8610600" cy="6832640"/>
          </a:xfrm>
          <a:prstGeom prst="rect">
            <a:avLst/>
          </a:prstGeom>
          <a:noFill/>
        </p:spPr>
        <p:txBody>
          <a:bodyPr wrap="square" rtlCol="0">
            <a:spAutoFit/>
          </a:bodyPr>
          <a:lstStyle/>
          <a:p>
            <a:pPr marL="0" lvl="1"/>
            <a:r>
              <a:rPr lang="en-US" sz="2400" b="1" dirty="0">
                <a:solidFill>
                  <a:srgbClr val="0067B4"/>
                </a:solidFill>
              </a:rPr>
              <a:t>ORTAÖĞRETİM ÖĞRENCİLERİ ARAŞTIRMA PROJELERİ YARIŞMASI</a:t>
            </a:r>
            <a:endParaRPr lang="tr-TR" sz="2400" b="1" dirty="0">
              <a:solidFill>
                <a:srgbClr val="0067B4"/>
              </a:solidFill>
            </a:endParaRPr>
          </a:p>
          <a:p>
            <a:endParaRPr lang="tr-TR" dirty="0" smtClean="0"/>
          </a:p>
          <a:p>
            <a:r>
              <a:rPr lang="en-US" sz="2800" dirty="0" err="1" smtClean="0"/>
              <a:t>Ortaöğretime</a:t>
            </a:r>
            <a:r>
              <a:rPr lang="en-US" sz="2800" dirty="0" smtClean="0"/>
              <a:t> </a:t>
            </a:r>
            <a:r>
              <a:rPr lang="en-US" sz="2800" dirty="0" err="1"/>
              <a:t>devam</a:t>
            </a:r>
            <a:r>
              <a:rPr lang="en-US" sz="2800" dirty="0"/>
              <a:t> </a:t>
            </a:r>
            <a:r>
              <a:rPr lang="en-US" sz="2800" dirty="0" err="1"/>
              <a:t>etmekte</a:t>
            </a:r>
            <a:r>
              <a:rPr lang="en-US" sz="2800" dirty="0"/>
              <a:t> </a:t>
            </a:r>
            <a:r>
              <a:rPr lang="en-US" sz="2800" dirty="0" err="1"/>
              <a:t>olan</a:t>
            </a:r>
            <a:r>
              <a:rPr lang="en-US" sz="2800" dirty="0"/>
              <a:t> </a:t>
            </a:r>
            <a:r>
              <a:rPr lang="en-US" sz="2800" dirty="0" err="1"/>
              <a:t>öğrencileri</a:t>
            </a:r>
            <a:r>
              <a:rPr lang="en-US" sz="2800" dirty="0"/>
              <a:t> </a:t>
            </a:r>
            <a:r>
              <a:rPr lang="en-US" sz="2800" dirty="0" err="1"/>
              <a:t>temel</a:t>
            </a:r>
            <a:r>
              <a:rPr lang="en-US" sz="2800" dirty="0"/>
              <a:t> </a:t>
            </a:r>
            <a:r>
              <a:rPr lang="en-US" sz="2800" dirty="0" err="1"/>
              <a:t>ve</a:t>
            </a:r>
            <a:r>
              <a:rPr lang="en-US" sz="2800" dirty="0"/>
              <a:t> </a:t>
            </a:r>
            <a:r>
              <a:rPr lang="en-US" sz="2800" dirty="0" err="1"/>
              <a:t>sosyal</a:t>
            </a:r>
            <a:r>
              <a:rPr lang="en-US" sz="2800" dirty="0"/>
              <a:t> </a:t>
            </a:r>
            <a:r>
              <a:rPr lang="en-US" sz="2800" dirty="0" err="1"/>
              <a:t>bilim</a:t>
            </a:r>
            <a:r>
              <a:rPr lang="en-US" sz="2800" dirty="0"/>
              <a:t> </a:t>
            </a:r>
            <a:r>
              <a:rPr lang="en-US" sz="2800" dirty="0" err="1"/>
              <a:t>alanlarında</a:t>
            </a:r>
            <a:r>
              <a:rPr lang="en-US" sz="2800" dirty="0"/>
              <a:t> </a:t>
            </a:r>
            <a:r>
              <a:rPr lang="en-US" sz="2800" dirty="0" err="1"/>
              <a:t>çalışmalar</a:t>
            </a:r>
            <a:r>
              <a:rPr lang="en-US" sz="2800" dirty="0"/>
              <a:t> </a:t>
            </a:r>
            <a:r>
              <a:rPr lang="en-US" sz="2800" dirty="0" err="1"/>
              <a:t>yapmaya</a:t>
            </a:r>
            <a:r>
              <a:rPr lang="en-US" sz="2800" dirty="0"/>
              <a:t> </a:t>
            </a:r>
            <a:r>
              <a:rPr lang="en-US" sz="2800" dirty="0" err="1"/>
              <a:t>teşvik</a:t>
            </a:r>
            <a:r>
              <a:rPr lang="en-US" sz="2800" dirty="0"/>
              <a:t> </a:t>
            </a:r>
            <a:r>
              <a:rPr lang="en-US" sz="2800" dirty="0" err="1"/>
              <a:t>etmek</a:t>
            </a:r>
            <a:r>
              <a:rPr lang="en-US" sz="2800" dirty="0"/>
              <a:t>, </a:t>
            </a:r>
            <a:r>
              <a:rPr lang="en-US" sz="2800" dirty="0" err="1"/>
              <a:t>çalışmalarını</a:t>
            </a:r>
            <a:r>
              <a:rPr lang="en-US" sz="2800" dirty="0"/>
              <a:t> </a:t>
            </a:r>
            <a:r>
              <a:rPr lang="en-US" sz="2800" dirty="0" err="1"/>
              <a:t>yönlendirmek</a:t>
            </a:r>
            <a:r>
              <a:rPr lang="en-US" sz="2800" dirty="0"/>
              <a:t> </a:t>
            </a:r>
            <a:r>
              <a:rPr lang="en-US" sz="2800" dirty="0" err="1"/>
              <a:t>ve</a:t>
            </a:r>
            <a:r>
              <a:rPr lang="en-US" sz="2800" dirty="0"/>
              <a:t> </a:t>
            </a:r>
            <a:r>
              <a:rPr lang="en-US" sz="2800" dirty="0" err="1"/>
              <a:t>bilimsel</a:t>
            </a:r>
            <a:r>
              <a:rPr lang="en-US" sz="2800" dirty="0"/>
              <a:t> </a:t>
            </a:r>
            <a:r>
              <a:rPr lang="en-US" sz="2800" dirty="0" err="1"/>
              <a:t>gelişmelerine</a:t>
            </a:r>
            <a:r>
              <a:rPr lang="en-US" sz="2800" dirty="0"/>
              <a:t> </a:t>
            </a:r>
            <a:r>
              <a:rPr lang="en-US" sz="2800" dirty="0" err="1"/>
              <a:t>katkıda</a:t>
            </a:r>
            <a:r>
              <a:rPr lang="en-US" sz="2800" dirty="0"/>
              <a:t> </a:t>
            </a:r>
            <a:r>
              <a:rPr lang="en-US" sz="2800" dirty="0" err="1"/>
              <a:t>bulunmak</a:t>
            </a:r>
            <a:r>
              <a:rPr lang="en-US" sz="2800" dirty="0"/>
              <a:t> </a:t>
            </a:r>
            <a:r>
              <a:rPr lang="en-US" sz="2800" dirty="0" err="1"/>
              <a:t>amacıyla</a:t>
            </a:r>
            <a:r>
              <a:rPr lang="en-US" sz="2800" dirty="0"/>
              <a:t> TÜBİTAK-</a:t>
            </a:r>
            <a:r>
              <a:rPr lang="en-US" sz="2800" dirty="0" err="1"/>
              <a:t>Bilim</a:t>
            </a:r>
            <a:r>
              <a:rPr lang="en-US" sz="2800" dirty="0"/>
              <a:t> </a:t>
            </a:r>
            <a:r>
              <a:rPr lang="en-US" sz="2800" dirty="0" err="1"/>
              <a:t>İnsanı</a:t>
            </a:r>
            <a:r>
              <a:rPr lang="en-US" sz="2800" dirty="0"/>
              <a:t> </a:t>
            </a:r>
            <a:r>
              <a:rPr lang="en-US" sz="2800" dirty="0" err="1"/>
              <a:t>Destekleme</a:t>
            </a:r>
            <a:r>
              <a:rPr lang="en-US" sz="2800" dirty="0"/>
              <a:t> </a:t>
            </a:r>
            <a:r>
              <a:rPr lang="en-US" sz="2800" dirty="0" err="1"/>
              <a:t>Daire</a:t>
            </a:r>
            <a:r>
              <a:rPr lang="en-US" sz="2800" dirty="0"/>
              <a:t> </a:t>
            </a:r>
            <a:r>
              <a:rPr lang="en-US" sz="2800" dirty="0" err="1"/>
              <a:t>Başkanlığınca</a:t>
            </a:r>
            <a:r>
              <a:rPr lang="en-US" sz="2800" dirty="0"/>
              <a:t> </a:t>
            </a:r>
            <a:endParaRPr lang="tr-TR" sz="2800" dirty="0" smtClean="0"/>
          </a:p>
          <a:p>
            <a:r>
              <a:rPr lang="en-US" sz="2800" dirty="0" err="1" smtClean="0">
                <a:solidFill>
                  <a:srgbClr val="FF0000"/>
                </a:solidFill>
              </a:rPr>
              <a:t>Bilgisayar</a:t>
            </a:r>
            <a:r>
              <a:rPr lang="en-US" sz="2800" dirty="0">
                <a:solidFill>
                  <a:srgbClr val="FF0000"/>
                </a:solidFill>
              </a:rPr>
              <a:t>, </a:t>
            </a:r>
            <a:r>
              <a:rPr lang="en-US" sz="2800" dirty="0" err="1">
                <a:solidFill>
                  <a:srgbClr val="FF0000"/>
                </a:solidFill>
              </a:rPr>
              <a:t>Biyoloji</a:t>
            </a:r>
            <a:r>
              <a:rPr lang="en-US" sz="2800" dirty="0">
                <a:solidFill>
                  <a:srgbClr val="FF0000"/>
                </a:solidFill>
              </a:rPr>
              <a:t>, </a:t>
            </a:r>
            <a:r>
              <a:rPr lang="en-US" sz="2800" dirty="0" err="1">
                <a:solidFill>
                  <a:srgbClr val="FF0000"/>
                </a:solidFill>
              </a:rPr>
              <a:t>Fizik</a:t>
            </a:r>
            <a:r>
              <a:rPr lang="en-US" sz="2800" dirty="0">
                <a:solidFill>
                  <a:srgbClr val="FF0000"/>
                </a:solidFill>
              </a:rPr>
              <a:t>, </a:t>
            </a:r>
            <a:r>
              <a:rPr lang="en-US" sz="2800" dirty="0" err="1">
                <a:solidFill>
                  <a:srgbClr val="FF0000"/>
                </a:solidFill>
              </a:rPr>
              <a:t>Kimya</a:t>
            </a:r>
            <a:r>
              <a:rPr lang="en-US" sz="2800" dirty="0">
                <a:solidFill>
                  <a:srgbClr val="FF0000"/>
                </a:solidFill>
              </a:rPr>
              <a:t>, </a:t>
            </a:r>
            <a:r>
              <a:rPr lang="en-US" sz="2800" dirty="0" err="1">
                <a:solidFill>
                  <a:srgbClr val="FF0000"/>
                </a:solidFill>
              </a:rPr>
              <a:t>Matematik</a:t>
            </a:r>
            <a:r>
              <a:rPr lang="en-US" sz="2800" dirty="0">
                <a:solidFill>
                  <a:srgbClr val="FF0000"/>
                </a:solidFill>
              </a:rPr>
              <a:t>, </a:t>
            </a:r>
            <a:r>
              <a:rPr lang="en-US" sz="2800" dirty="0" err="1">
                <a:solidFill>
                  <a:srgbClr val="FF0000"/>
                </a:solidFill>
              </a:rPr>
              <a:t>Coğrafya</a:t>
            </a:r>
            <a:r>
              <a:rPr lang="en-US" sz="2800" dirty="0">
                <a:solidFill>
                  <a:srgbClr val="FF0000"/>
                </a:solidFill>
              </a:rPr>
              <a:t>, </a:t>
            </a:r>
            <a:r>
              <a:rPr lang="en-US" sz="2800" dirty="0" err="1">
                <a:solidFill>
                  <a:srgbClr val="FF0000"/>
                </a:solidFill>
              </a:rPr>
              <a:t>Psikoloji</a:t>
            </a:r>
            <a:r>
              <a:rPr lang="en-US" sz="2800" dirty="0">
                <a:solidFill>
                  <a:srgbClr val="FF0000"/>
                </a:solidFill>
              </a:rPr>
              <a:t>, </a:t>
            </a:r>
            <a:r>
              <a:rPr lang="en-US" sz="2800" dirty="0" err="1">
                <a:solidFill>
                  <a:srgbClr val="FF0000"/>
                </a:solidFill>
              </a:rPr>
              <a:t>Sosyoloji</a:t>
            </a:r>
            <a:r>
              <a:rPr lang="en-US" sz="2800" dirty="0">
                <a:solidFill>
                  <a:srgbClr val="FF0000"/>
                </a:solidFill>
              </a:rPr>
              <a:t> </a:t>
            </a:r>
            <a:r>
              <a:rPr lang="en-US" sz="2800" dirty="0" err="1">
                <a:solidFill>
                  <a:srgbClr val="FF0000"/>
                </a:solidFill>
              </a:rPr>
              <a:t>ve</a:t>
            </a:r>
            <a:r>
              <a:rPr lang="en-US" sz="2800" dirty="0">
                <a:solidFill>
                  <a:srgbClr val="FF0000"/>
                </a:solidFill>
              </a:rPr>
              <a:t> </a:t>
            </a:r>
            <a:r>
              <a:rPr lang="en-US" sz="2800" dirty="0" err="1">
                <a:solidFill>
                  <a:srgbClr val="FF0000"/>
                </a:solidFill>
              </a:rPr>
              <a:t>Tarih</a:t>
            </a:r>
            <a:r>
              <a:rPr lang="en-US" sz="2800" dirty="0">
                <a:solidFill>
                  <a:srgbClr val="FF0000"/>
                </a:solidFill>
              </a:rPr>
              <a:t> </a:t>
            </a:r>
            <a:r>
              <a:rPr lang="en-US" sz="2800" dirty="0" err="1"/>
              <a:t>dallarında</a:t>
            </a:r>
            <a:r>
              <a:rPr lang="en-US" sz="2800" dirty="0">
                <a:solidFill>
                  <a:srgbClr val="FF0000"/>
                </a:solidFill>
              </a:rPr>
              <a:t> </a:t>
            </a:r>
            <a:r>
              <a:rPr lang="en-US" sz="2800" dirty="0"/>
              <a:t>ORTAÖĞRETİM ÖĞRENCİLERİ ARAŞTIRMA PROJELERİ YARIŞMASI </a:t>
            </a:r>
            <a:r>
              <a:rPr lang="en-US" sz="2800" dirty="0" err="1"/>
              <a:t>düzenlenmektedir</a:t>
            </a:r>
            <a:r>
              <a:rPr lang="en-US" sz="2800" dirty="0" smtClean="0"/>
              <a:t>.</a:t>
            </a:r>
            <a:endParaRPr lang="tr-TR" sz="2800" dirty="0" smtClean="0"/>
          </a:p>
          <a:p>
            <a:endParaRPr lang="tr-TR" dirty="0"/>
          </a:p>
          <a:p>
            <a:endParaRPr lang="tr-TR" dirty="0" smtClean="0"/>
          </a:p>
          <a:p>
            <a:endParaRPr lang="tr-TR" dirty="0"/>
          </a:p>
          <a:p>
            <a:endParaRPr lang="tr-TR" dirty="0" smtClean="0"/>
          </a:p>
          <a:p>
            <a:endParaRPr lang="tr-TR" dirty="0"/>
          </a:p>
          <a:p>
            <a:endParaRPr lang="tr-TR" dirty="0" smtClean="0"/>
          </a:p>
          <a:p>
            <a:endParaRPr lang="tr-TR" dirty="0"/>
          </a:p>
          <a:p>
            <a:endParaRPr lang="tr-TR" dirty="0" smtClean="0"/>
          </a:p>
        </p:txBody>
      </p:sp>
    </p:spTree>
    <p:extLst>
      <p:ext uri="{BB962C8B-B14F-4D97-AF65-F5344CB8AC3E}">
        <p14:creationId xmlns:p14="http://schemas.microsoft.com/office/powerpoint/2010/main" xmlns="" val="35130416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a:p>
        </p:txBody>
      </p:sp>
      <p:sp>
        <p:nvSpPr>
          <p:cNvPr id="3" name="2 Alt Başlık"/>
          <p:cNvSpPr>
            <a:spLocks noGrp="1"/>
          </p:cNvSpPr>
          <p:nvPr>
            <p:ph type="subTitle" idx="1"/>
          </p:nvPr>
        </p:nvSpPr>
        <p:spPr/>
        <p:txBody>
          <a:bodyPr/>
          <a:lstStyle/>
          <a:p>
            <a:endParaRPr lang="tr-TR"/>
          </a:p>
        </p:txBody>
      </p:sp>
      <p:pic>
        <p:nvPicPr>
          <p:cNvPr id="4" name="3 Resim" descr="adsız2.bmp"/>
          <p:cNvPicPr>
            <a:picLocks noChangeAspect="1"/>
          </p:cNvPicPr>
          <p:nvPr/>
        </p:nvPicPr>
        <p:blipFill>
          <a:blip r:embed="rId2"/>
          <a:stretch>
            <a:fillRect/>
          </a:stretch>
        </p:blipFill>
        <p:spPr>
          <a:xfrm>
            <a:off x="4464" y="0"/>
            <a:ext cx="9139536" cy="6858000"/>
          </a:xfrm>
          <a:prstGeom prst="rect">
            <a:avLst/>
          </a:prstGeom>
        </p:spPr>
      </p:pic>
      <p:pic>
        <p:nvPicPr>
          <p:cNvPr id="9" name="8 Resim" descr="logo_Meb.png"/>
          <p:cNvPicPr>
            <a:picLocks noChangeAspect="1"/>
          </p:cNvPicPr>
          <p:nvPr/>
        </p:nvPicPr>
        <p:blipFill>
          <a:blip r:embed="rId3"/>
          <a:stretch>
            <a:fillRect/>
          </a:stretch>
        </p:blipFill>
        <p:spPr>
          <a:xfrm>
            <a:off x="152400" y="0"/>
            <a:ext cx="914400" cy="914400"/>
          </a:xfrm>
          <a:prstGeom prst="rect">
            <a:avLst/>
          </a:prstGeom>
          <a:noFill/>
          <a:ln>
            <a:noFill/>
          </a:ln>
        </p:spPr>
      </p:pic>
      <p:sp>
        <p:nvSpPr>
          <p:cNvPr id="10" name="9 Metin kutusu"/>
          <p:cNvSpPr txBox="1"/>
          <p:nvPr/>
        </p:nvSpPr>
        <p:spPr>
          <a:xfrm>
            <a:off x="1122599" y="0"/>
            <a:ext cx="2720617" cy="830997"/>
          </a:xfrm>
          <a:prstGeom prst="rect">
            <a:avLst/>
          </a:prstGeom>
          <a:noFill/>
        </p:spPr>
        <p:txBody>
          <a:bodyPr wrap="none" rtlCol="0">
            <a:spAutoFit/>
          </a:bodyPr>
          <a:lstStyle/>
          <a:p>
            <a:r>
              <a:rPr lang="tr-TR" sz="1600" b="1" dirty="0" smtClean="0">
                <a:solidFill>
                  <a:schemeClr val="bg1"/>
                </a:solidFill>
              </a:rPr>
              <a:t>T.C</a:t>
            </a:r>
          </a:p>
          <a:p>
            <a:r>
              <a:rPr lang="tr-TR" sz="1600" b="1" dirty="0" smtClean="0">
                <a:solidFill>
                  <a:schemeClr val="bg1"/>
                </a:solidFill>
              </a:rPr>
              <a:t>ADANA VALİLİĞİ</a:t>
            </a:r>
          </a:p>
          <a:p>
            <a:r>
              <a:rPr lang="tr-TR" sz="1600" b="1" dirty="0" smtClean="0">
                <a:solidFill>
                  <a:schemeClr val="bg1"/>
                </a:solidFill>
              </a:rPr>
              <a:t>İL MİLLİ EĞİTİM MÜDÜRLÜĞÜ</a:t>
            </a:r>
            <a:endParaRPr lang="tr-TR" sz="1600" b="1" dirty="0">
              <a:solidFill>
                <a:schemeClr val="bg1"/>
              </a:solidFill>
            </a:endParaRPr>
          </a:p>
        </p:txBody>
      </p:sp>
      <p:pic>
        <p:nvPicPr>
          <p:cNvPr id="14" name="13 Resim" descr="adsız3.bmp"/>
          <p:cNvPicPr>
            <a:picLocks noChangeAspect="1"/>
          </p:cNvPicPr>
          <p:nvPr/>
        </p:nvPicPr>
        <p:blipFill>
          <a:blip r:embed="rId4"/>
          <a:stretch>
            <a:fillRect/>
          </a:stretch>
        </p:blipFill>
        <p:spPr>
          <a:xfrm>
            <a:off x="-76200" y="5867400"/>
            <a:ext cx="9230976" cy="990600"/>
          </a:xfrm>
          <a:prstGeom prst="rect">
            <a:avLst/>
          </a:prstGeom>
          <a:noFill/>
          <a:ln>
            <a:noFill/>
          </a:ln>
          <a:scene3d>
            <a:camera prst="orthographicFront">
              <a:rot lat="0" lon="10500000" rev="0"/>
            </a:camera>
            <a:lightRig rig="threePt" dir="t"/>
          </a:scene3d>
        </p:spPr>
      </p:pic>
      <p:sp>
        <p:nvSpPr>
          <p:cNvPr id="19" name="18 Yuvarlatılmış Dikdörtgen"/>
          <p:cNvSpPr/>
          <p:nvPr/>
        </p:nvSpPr>
        <p:spPr>
          <a:xfrm>
            <a:off x="1122599" y="6019800"/>
            <a:ext cx="7869001" cy="762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7" name="16 Resim" descr="adana mem logo.png"/>
          <p:cNvPicPr>
            <a:picLocks/>
          </p:cNvPicPr>
          <p:nvPr/>
        </p:nvPicPr>
        <p:blipFill>
          <a:blip r:embed="rId5" cstate="print"/>
          <a:stretch>
            <a:fillRect/>
          </a:stretch>
        </p:blipFill>
        <p:spPr>
          <a:xfrm>
            <a:off x="4419600" y="6115050"/>
            <a:ext cx="990600" cy="666750"/>
          </a:xfrm>
          <a:prstGeom prst="rect">
            <a:avLst/>
          </a:prstGeom>
        </p:spPr>
      </p:pic>
      <p:pic>
        <p:nvPicPr>
          <p:cNvPr id="20" name="8 Resim" descr="logo_Meb.png"/>
          <p:cNvPicPr>
            <a:picLocks noChangeAspect="1"/>
          </p:cNvPicPr>
          <p:nvPr/>
        </p:nvPicPr>
        <p:blipFill>
          <a:blip r:embed="rId3"/>
          <a:stretch>
            <a:fillRect/>
          </a:stretch>
        </p:blipFill>
        <p:spPr>
          <a:xfrm>
            <a:off x="7772400" y="6000750"/>
            <a:ext cx="781050" cy="781050"/>
          </a:xfrm>
          <a:prstGeom prst="rect">
            <a:avLst/>
          </a:prstGeom>
          <a:noFill/>
          <a:ln>
            <a:noFill/>
          </a:ln>
        </p:spPr>
      </p:pic>
      <p:pic>
        <p:nvPicPr>
          <p:cNvPr id="5" name="Picture 2" descr="C:\Users\Burçin\Desktop\1031px-MEBlogo.jp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1385876" y="6055716"/>
            <a:ext cx="920038" cy="726084"/>
          </a:xfrm>
          <a:prstGeom prst="rect">
            <a:avLst/>
          </a:prstGeom>
          <a:noFill/>
          <a:extLst>
            <a:ext uri="{909E8E84-426E-40DD-AFC4-6F175D3DCCD1}">
              <a14:hiddenFill xmlns:a14="http://schemas.microsoft.com/office/drawing/2010/main" xmlns="">
                <a:solidFill>
                  <a:srgbClr val="FFFFFF"/>
                </a:solidFill>
              </a14:hiddenFill>
            </a:ext>
          </a:extLst>
        </p:spPr>
      </p:pic>
      <p:sp>
        <p:nvSpPr>
          <p:cNvPr id="6" name="Metin kutusu 5"/>
          <p:cNvSpPr txBox="1"/>
          <p:nvPr/>
        </p:nvSpPr>
        <p:spPr>
          <a:xfrm>
            <a:off x="152400" y="1295400"/>
            <a:ext cx="8839200" cy="3600986"/>
          </a:xfrm>
          <a:prstGeom prst="rect">
            <a:avLst/>
          </a:prstGeom>
          <a:noFill/>
        </p:spPr>
        <p:txBody>
          <a:bodyPr wrap="square" rtlCol="0">
            <a:spAutoFit/>
          </a:bodyPr>
          <a:lstStyle/>
          <a:p>
            <a:pPr marL="0" lvl="1"/>
            <a:r>
              <a:rPr lang="en-US" sz="2400" b="1" dirty="0">
                <a:solidFill>
                  <a:srgbClr val="0067B4"/>
                </a:solidFill>
              </a:rPr>
              <a:t>ORTAÖĞRETİM ÖĞRENCİLERİ ARAŞTIRMA PROJELERİ YARIŞMASI</a:t>
            </a:r>
            <a:endParaRPr lang="tr-TR" sz="2400" b="1" dirty="0">
              <a:solidFill>
                <a:srgbClr val="0067B4"/>
              </a:solidFill>
            </a:endParaRPr>
          </a:p>
          <a:p>
            <a:endParaRPr lang="tr-TR" dirty="0"/>
          </a:p>
          <a:p>
            <a:r>
              <a:rPr lang="tr-TR" dirty="0" smtClean="0">
                <a:solidFill>
                  <a:srgbClr val="FF0000"/>
                </a:solidFill>
              </a:rPr>
              <a:t>BAŞVURU İŞLEMİ</a:t>
            </a:r>
          </a:p>
          <a:p>
            <a:endParaRPr lang="en-US" dirty="0">
              <a:solidFill>
                <a:srgbClr val="FF0000"/>
              </a:solidFill>
            </a:endParaRPr>
          </a:p>
          <a:p>
            <a:pPr marL="285750" indent="-285750">
              <a:buFont typeface="Arial" pitchFamily="34" charset="0"/>
              <a:buChar char="•"/>
            </a:pPr>
            <a:r>
              <a:rPr lang="tr-TR" dirty="0"/>
              <a:t> </a:t>
            </a:r>
            <a:r>
              <a:rPr lang="tr-TR" sz="2200" dirty="0"/>
              <a:t>Proje başvuruları https://e-bideb.tubitak.gov.tr adresinden öğrenci tarafından online olarak yapılacaktır. </a:t>
            </a:r>
            <a:endParaRPr lang="en-US" sz="2200" dirty="0"/>
          </a:p>
          <a:p>
            <a:pPr marL="285750" indent="-285750">
              <a:buFont typeface="Arial" pitchFamily="34" charset="0"/>
              <a:buChar char="•"/>
            </a:pPr>
            <a:r>
              <a:rPr lang="tr-TR" sz="2200" dirty="0"/>
              <a:t>İki öğrenci tarafından hazırlanan projelerde bir öğrenci sisteme giriş yapacak ve diğer öğrenci ile danışman bilgilerini de sisteme girecektir. </a:t>
            </a:r>
            <a:endParaRPr lang="en-US" sz="2200" dirty="0"/>
          </a:p>
          <a:p>
            <a:pPr marL="285750" indent="-285750">
              <a:buFont typeface="Arial" pitchFamily="34" charset="0"/>
              <a:buChar char="•"/>
            </a:pPr>
            <a:r>
              <a:rPr lang="tr-TR" sz="2200" dirty="0"/>
              <a:t>Online başvuruda Proje Planı, Proje Özeti (özet 250 kelimeyi geçmemelidir) ve Proje Raporu PDF formatında sisteme yüklenecektir. </a:t>
            </a:r>
            <a:endParaRPr lang="en-US" sz="2200" dirty="0"/>
          </a:p>
          <a:p>
            <a:endParaRPr lang="en-US" dirty="0"/>
          </a:p>
        </p:txBody>
      </p:sp>
    </p:spTree>
    <p:extLst>
      <p:ext uri="{BB962C8B-B14F-4D97-AF65-F5344CB8AC3E}">
        <p14:creationId xmlns:p14="http://schemas.microsoft.com/office/powerpoint/2010/main" xmlns="" val="35130416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a:p>
        </p:txBody>
      </p:sp>
      <p:sp>
        <p:nvSpPr>
          <p:cNvPr id="3" name="2 Alt Başlık"/>
          <p:cNvSpPr>
            <a:spLocks noGrp="1"/>
          </p:cNvSpPr>
          <p:nvPr>
            <p:ph type="subTitle" idx="1"/>
          </p:nvPr>
        </p:nvSpPr>
        <p:spPr/>
        <p:txBody>
          <a:bodyPr/>
          <a:lstStyle/>
          <a:p>
            <a:endParaRPr lang="tr-TR"/>
          </a:p>
        </p:txBody>
      </p:sp>
      <p:pic>
        <p:nvPicPr>
          <p:cNvPr id="4" name="3 Resim" descr="adsız2.bmp"/>
          <p:cNvPicPr>
            <a:picLocks noChangeAspect="1"/>
          </p:cNvPicPr>
          <p:nvPr/>
        </p:nvPicPr>
        <p:blipFill>
          <a:blip r:embed="rId2"/>
          <a:stretch>
            <a:fillRect/>
          </a:stretch>
        </p:blipFill>
        <p:spPr>
          <a:xfrm>
            <a:off x="4464" y="0"/>
            <a:ext cx="9139536" cy="6858000"/>
          </a:xfrm>
          <a:prstGeom prst="rect">
            <a:avLst/>
          </a:prstGeom>
        </p:spPr>
      </p:pic>
      <p:pic>
        <p:nvPicPr>
          <p:cNvPr id="9" name="8 Resim" descr="logo_Meb.png"/>
          <p:cNvPicPr>
            <a:picLocks noChangeAspect="1"/>
          </p:cNvPicPr>
          <p:nvPr/>
        </p:nvPicPr>
        <p:blipFill>
          <a:blip r:embed="rId3"/>
          <a:stretch>
            <a:fillRect/>
          </a:stretch>
        </p:blipFill>
        <p:spPr>
          <a:xfrm>
            <a:off x="152400" y="0"/>
            <a:ext cx="914400" cy="914400"/>
          </a:xfrm>
          <a:prstGeom prst="rect">
            <a:avLst/>
          </a:prstGeom>
          <a:noFill/>
          <a:ln>
            <a:noFill/>
          </a:ln>
        </p:spPr>
      </p:pic>
      <p:sp>
        <p:nvSpPr>
          <p:cNvPr id="10" name="9 Metin kutusu"/>
          <p:cNvSpPr txBox="1"/>
          <p:nvPr/>
        </p:nvSpPr>
        <p:spPr>
          <a:xfrm>
            <a:off x="1122599" y="0"/>
            <a:ext cx="2720617" cy="830997"/>
          </a:xfrm>
          <a:prstGeom prst="rect">
            <a:avLst/>
          </a:prstGeom>
          <a:noFill/>
        </p:spPr>
        <p:txBody>
          <a:bodyPr wrap="none" rtlCol="0">
            <a:spAutoFit/>
          </a:bodyPr>
          <a:lstStyle/>
          <a:p>
            <a:r>
              <a:rPr lang="tr-TR" sz="1600" b="1" dirty="0" smtClean="0">
                <a:solidFill>
                  <a:schemeClr val="bg1"/>
                </a:solidFill>
              </a:rPr>
              <a:t>T.C</a:t>
            </a:r>
          </a:p>
          <a:p>
            <a:r>
              <a:rPr lang="tr-TR" sz="1600" b="1" dirty="0" smtClean="0">
                <a:solidFill>
                  <a:schemeClr val="bg1"/>
                </a:solidFill>
              </a:rPr>
              <a:t>ADANA VALİLİĞİ</a:t>
            </a:r>
          </a:p>
          <a:p>
            <a:r>
              <a:rPr lang="tr-TR" sz="1600" b="1" dirty="0" smtClean="0">
                <a:solidFill>
                  <a:schemeClr val="bg1"/>
                </a:solidFill>
              </a:rPr>
              <a:t>İL MİLLİ EĞİTİM MÜDÜRLÜĞÜ</a:t>
            </a:r>
            <a:endParaRPr lang="tr-TR" sz="1600" b="1" dirty="0">
              <a:solidFill>
                <a:schemeClr val="bg1"/>
              </a:solidFill>
            </a:endParaRPr>
          </a:p>
        </p:txBody>
      </p:sp>
      <p:pic>
        <p:nvPicPr>
          <p:cNvPr id="14" name="13 Resim" descr="adsız3.bmp"/>
          <p:cNvPicPr>
            <a:picLocks noChangeAspect="1"/>
          </p:cNvPicPr>
          <p:nvPr/>
        </p:nvPicPr>
        <p:blipFill>
          <a:blip r:embed="rId4"/>
          <a:stretch>
            <a:fillRect/>
          </a:stretch>
        </p:blipFill>
        <p:spPr>
          <a:xfrm>
            <a:off x="-76200" y="5867400"/>
            <a:ext cx="9230976" cy="990600"/>
          </a:xfrm>
          <a:prstGeom prst="rect">
            <a:avLst/>
          </a:prstGeom>
          <a:noFill/>
          <a:ln>
            <a:noFill/>
          </a:ln>
          <a:scene3d>
            <a:camera prst="orthographicFront">
              <a:rot lat="0" lon="10500000" rev="0"/>
            </a:camera>
            <a:lightRig rig="threePt" dir="t"/>
          </a:scene3d>
        </p:spPr>
      </p:pic>
      <p:sp>
        <p:nvSpPr>
          <p:cNvPr id="19" name="18 Yuvarlatılmış Dikdörtgen"/>
          <p:cNvSpPr/>
          <p:nvPr/>
        </p:nvSpPr>
        <p:spPr>
          <a:xfrm>
            <a:off x="1122599" y="6019800"/>
            <a:ext cx="7869001" cy="762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7" name="16 Resim" descr="adana mem logo.png"/>
          <p:cNvPicPr>
            <a:picLocks/>
          </p:cNvPicPr>
          <p:nvPr/>
        </p:nvPicPr>
        <p:blipFill>
          <a:blip r:embed="rId5" cstate="print"/>
          <a:stretch>
            <a:fillRect/>
          </a:stretch>
        </p:blipFill>
        <p:spPr>
          <a:xfrm>
            <a:off x="4419600" y="6115050"/>
            <a:ext cx="990600" cy="666750"/>
          </a:xfrm>
          <a:prstGeom prst="rect">
            <a:avLst/>
          </a:prstGeom>
        </p:spPr>
      </p:pic>
      <p:pic>
        <p:nvPicPr>
          <p:cNvPr id="20" name="8 Resim" descr="logo_Meb.png"/>
          <p:cNvPicPr>
            <a:picLocks noChangeAspect="1"/>
          </p:cNvPicPr>
          <p:nvPr/>
        </p:nvPicPr>
        <p:blipFill>
          <a:blip r:embed="rId3"/>
          <a:stretch>
            <a:fillRect/>
          </a:stretch>
        </p:blipFill>
        <p:spPr>
          <a:xfrm>
            <a:off x="7772400" y="6000750"/>
            <a:ext cx="781050" cy="781050"/>
          </a:xfrm>
          <a:prstGeom prst="rect">
            <a:avLst/>
          </a:prstGeom>
          <a:noFill/>
          <a:ln>
            <a:noFill/>
          </a:ln>
        </p:spPr>
      </p:pic>
      <p:pic>
        <p:nvPicPr>
          <p:cNvPr id="5" name="Picture 2" descr="C:\Users\Burçin\Desktop\1031px-MEBlogo.jp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1385876" y="6055716"/>
            <a:ext cx="920038" cy="726084"/>
          </a:xfrm>
          <a:prstGeom prst="rect">
            <a:avLst/>
          </a:prstGeom>
          <a:noFill/>
          <a:extLst>
            <a:ext uri="{909E8E84-426E-40DD-AFC4-6F175D3DCCD1}">
              <a14:hiddenFill xmlns:a14="http://schemas.microsoft.com/office/drawing/2010/main" xmlns="">
                <a:solidFill>
                  <a:srgbClr val="FFFFFF"/>
                </a:solidFill>
              </a14:hiddenFill>
            </a:ext>
          </a:extLst>
        </p:spPr>
      </p:pic>
      <p:sp>
        <p:nvSpPr>
          <p:cNvPr id="6" name="Metin kutusu 5"/>
          <p:cNvSpPr txBox="1"/>
          <p:nvPr/>
        </p:nvSpPr>
        <p:spPr>
          <a:xfrm>
            <a:off x="152400" y="1295400"/>
            <a:ext cx="8839200" cy="3600986"/>
          </a:xfrm>
          <a:prstGeom prst="rect">
            <a:avLst/>
          </a:prstGeom>
          <a:noFill/>
        </p:spPr>
        <p:txBody>
          <a:bodyPr wrap="square" rtlCol="0">
            <a:spAutoFit/>
          </a:bodyPr>
          <a:lstStyle/>
          <a:p>
            <a:pPr marL="800100" lvl="1" indent="-342900">
              <a:buFont typeface="Arial" pitchFamily="34" charset="0"/>
              <a:buChar char="•"/>
            </a:pPr>
            <a:r>
              <a:rPr lang="en-US" sz="2400" b="1" dirty="0">
                <a:solidFill>
                  <a:srgbClr val="0067B4"/>
                </a:solidFill>
              </a:rPr>
              <a:t>4006 TÜB</a:t>
            </a:r>
            <a:r>
              <a:rPr lang="tr-TR" sz="2400" b="1" dirty="0">
                <a:solidFill>
                  <a:srgbClr val="0067B4"/>
                </a:solidFill>
              </a:rPr>
              <a:t>İ</a:t>
            </a:r>
            <a:r>
              <a:rPr lang="en-US" sz="2400" b="1" dirty="0">
                <a:solidFill>
                  <a:srgbClr val="0067B4"/>
                </a:solidFill>
              </a:rPr>
              <a:t>TAK B</a:t>
            </a:r>
            <a:r>
              <a:rPr lang="tr-TR" sz="2400" b="1" dirty="0">
                <a:solidFill>
                  <a:srgbClr val="0067B4"/>
                </a:solidFill>
              </a:rPr>
              <a:t>İ</a:t>
            </a:r>
            <a:r>
              <a:rPr lang="en-US" sz="2400" b="1" dirty="0">
                <a:solidFill>
                  <a:srgbClr val="0067B4"/>
                </a:solidFill>
              </a:rPr>
              <a:t>L</a:t>
            </a:r>
            <a:r>
              <a:rPr lang="tr-TR" sz="2400" b="1" dirty="0">
                <a:solidFill>
                  <a:srgbClr val="0067B4"/>
                </a:solidFill>
              </a:rPr>
              <a:t>İ</a:t>
            </a:r>
            <a:r>
              <a:rPr lang="en-US" sz="2400" b="1" dirty="0">
                <a:solidFill>
                  <a:srgbClr val="0067B4"/>
                </a:solidFill>
              </a:rPr>
              <a:t>M FUARLARI DESTEKLEME PROGRAMI</a:t>
            </a:r>
            <a:endParaRPr lang="tr-TR" sz="2400" b="1" dirty="0">
              <a:solidFill>
                <a:srgbClr val="0067B4"/>
              </a:solidFill>
            </a:endParaRPr>
          </a:p>
          <a:p>
            <a:endParaRPr lang="tr-TR" dirty="0" smtClean="0"/>
          </a:p>
          <a:p>
            <a:r>
              <a:rPr lang="tr-TR" sz="2800" dirty="0" smtClean="0"/>
              <a:t>Bu </a:t>
            </a:r>
            <a:r>
              <a:rPr lang="tr-TR" sz="2800" dirty="0"/>
              <a:t>çağrı, 5-12. sınıfta okumakta olan öğrencilerin öğretim programı çerçevesinde ve kendi ilgi alanları doğrultusunda belirledikleri konular üzerine araştırma yaparak, araştırmalarının sonuçlarını sergileyebilecekleri, öğrenciler ve izleyicilere eğlenerek öğrenebilecekleri bir ortam sunan Bilim Fuarlarına destek verilmesini amaçlamaktadır</a:t>
            </a:r>
            <a:r>
              <a:rPr lang="tr-TR" sz="2800" dirty="0" smtClean="0"/>
              <a:t>.</a:t>
            </a:r>
          </a:p>
          <a:p>
            <a:endParaRPr lang="en-US" dirty="0"/>
          </a:p>
        </p:txBody>
      </p:sp>
    </p:spTree>
    <p:extLst>
      <p:ext uri="{BB962C8B-B14F-4D97-AF65-F5344CB8AC3E}">
        <p14:creationId xmlns:p14="http://schemas.microsoft.com/office/powerpoint/2010/main" xmlns="" val="5243716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a:p>
        </p:txBody>
      </p:sp>
      <p:sp>
        <p:nvSpPr>
          <p:cNvPr id="3" name="2 Alt Başlık"/>
          <p:cNvSpPr>
            <a:spLocks noGrp="1"/>
          </p:cNvSpPr>
          <p:nvPr>
            <p:ph type="subTitle" idx="1"/>
          </p:nvPr>
        </p:nvSpPr>
        <p:spPr/>
        <p:txBody>
          <a:bodyPr/>
          <a:lstStyle/>
          <a:p>
            <a:endParaRPr lang="tr-TR"/>
          </a:p>
        </p:txBody>
      </p:sp>
      <p:pic>
        <p:nvPicPr>
          <p:cNvPr id="4" name="3 Resim" descr="adsız2.bmp"/>
          <p:cNvPicPr>
            <a:picLocks noChangeAspect="1"/>
          </p:cNvPicPr>
          <p:nvPr/>
        </p:nvPicPr>
        <p:blipFill>
          <a:blip r:embed="rId2"/>
          <a:stretch>
            <a:fillRect/>
          </a:stretch>
        </p:blipFill>
        <p:spPr>
          <a:xfrm>
            <a:off x="4464" y="0"/>
            <a:ext cx="9139536" cy="6858000"/>
          </a:xfrm>
          <a:prstGeom prst="rect">
            <a:avLst/>
          </a:prstGeom>
        </p:spPr>
      </p:pic>
      <p:pic>
        <p:nvPicPr>
          <p:cNvPr id="9" name="8 Resim" descr="logo_Meb.png"/>
          <p:cNvPicPr>
            <a:picLocks noChangeAspect="1"/>
          </p:cNvPicPr>
          <p:nvPr/>
        </p:nvPicPr>
        <p:blipFill>
          <a:blip r:embed="rId3"/>
          <a:stretch>
            <a:fillRect/>
          </a:stretch>
        </p:blipFill>
        <p:spPr>
          <a:xfrm>
            <a:off x="152400" y="0"/>
            <a:ext cx="914400" cy="914400"/>
          </a:xfrm>
          <a:prstGeom prst="rect">
            <a:avLst/>
          </a:prstGeom>
          <a:noFill/>
          <a:ln>
            <a:noFill/>
          </a:ln>
        </p:spPr>
      </p:pic>
      <p:sp>
        <p:nvSpPr>
          <p:cNvPr id="10" name="9 Metin kutusu"/>
          <p:cNvSpPr txBox="1"/>
          <p:nvPr/>
        </p:nvSpPr>
        <p:spPr>
          <a:xfrm>
            <a:off x="1122599" y="0"/>
            <a:ext cx="2720617" cy="830997"/>
          </a:xfrm>
          <a:prstGeom prst="rect">
            <a:avLst/>
          </a:prstGeom>
          <a:noFill/>
        </p:spPr>
        <p:txBody>
          <a:bodyPr wrap="none" rtlCol="0">
            <a:spAutoFit/>
          </a:bodyPr>
          <a:lstStyle/>
          <a:p>
            <a:r>
              <a:rPr lang="tr-TR" sz="1600" b="1" dirty="0" smtClean="0">
                <a:solidFill>
                  <a:schemeClr val="bg1"/>
                </a:solidFill>
              </a:rPr>
              <a:t>T.C</a:t>
            </a:r>
          </a:p>
          <a:p>
            <a:r>
              <a:rPr lang="tr-TR" sz="1600" b="1" dirty="0" smtClean="0">
                <a:solidFill>
                  <a:schemeClr val="bg1"/>
                </a:solidFill>
              </a:rPr>
              <a:t>ADANA VALİLİĞİ</a:t>
            </a:r>
          </a:p>
          <a:p>
            <a:r>
              <a:rPr lang="tr-TR" sz="1600" b="1" dirty="0" smtClean="0">
                <a:solidFill>
                  <a:schemeClr val="bg1"/>
                </a:solidFill>
              </a:rPr>
              <a:t>İL MİLLİ EĞİTİM MÜDÜRLÜĞÜ</a:t>
            </a:r>
            <a:endParaRPr lang="tr-TR" sz="1600" b="1" dirty="0">
              <a:solidFill>
                <a:schemeClr val="bg1"/>
              </a:solidFill>
            </a:endParaRPr>
          </a:p>
        </p:txBody>
      </p:sp>
      <p:pic>
        <p:nvPicPr>
          <p:cNvPr id="14" name="13 Resim" descr="adsız3.bmp"/>
          <p:cNvPicPr>
            <a:picLocks noChangeAspect="1"/>
          </p:cNvPicPr>
          <p:nvPr/>
        </p:nvPicPr>
        <p:blipFill>
          <a:blip r:embed="rId4"/>
          <a:stretch>
            <a:fillRect/>
          </a:stretch>
        </p:blipFill>
        <p:spPr>
          <a:xfrm>
            <a:off x="-76200" y="5867400"/>
            <a:ext cx="9230976" cy="990600"/>
          </a:xfrm>
          <a:prstGeom prst="rect">
            <a:avLst/>
          </a:prstGeom>
          <a:noFill/>
          <a:ln>
            <a:noFill/>
          </a:ln>
          <a:scene3d>
            <a:camera prst="orthographicFront">
              <a:rot lat="0" lon="10500000" rev="0"/>
            </a:camera>
            <a:lightRig rig="threePt" dir="t"/>
          </a:scene3d>
        </p:spPr>
      </p:pic>
      <p:sp>
        <p:nvSpPr>
          <p:cNvPr id="19" name="18 Yuvarlatılmış Dikdörtgen"/>
          <p:cNvSpPr/>
          <p:nvPr/>
        </p:nvSpPr>
        <p:spPr>
          <a:xfrm>
            <a:off x="1122599" y="6019800"/>
            <a:ext cx="7869001" cy="762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7" name="16 Resim" descr="adana mem logo.png"/>
          <p:cNvPicPr>
            <a:picLocks/>
          </p:cNvPicPr>
          <p:nvPr/>
        </p:nvPicPr>
        <p:blipFill>
          <a:blip r:embed="rId5" cstate="print"/>
          <a:stretch>
            <a:fillRect/>
          </a:stretch>
        </p:blipFill>
        <p:spPr>
          <a:xfrm>
            <a:off x="4419600" y="6115050"/>
            <a:ext cx="990600" cy="666750"/>
          </a:xfrm>
          <a:prstGeom prst="rect">
            <a:avLst/>
          </a:prstGeom>
        </p:spPr>
      </p:pic>
      <p:pic>
        <p:nvPicPr>
          <p:cNvPr id="20" name="8 Resim" descr="logo_Meb.png"/>
          <p:cNvPicPr>
            <a:picLocks noChangeAspect="1"/>
          </p:cNvPicPr>
          <p:nvPr/>
        </p:nvPicPr>
        <p:blipFill>
          <a:blip r:embed="rId3"/>
          <a:stretch>
            <a:fillRect/>
          </a:stretch>
        </p:blipFill>
        <p:spPr>
          <a:xfrm>
            <a:off x="7772400" y="6000750"/>
            <a:ext cx="781050" cy="781050"/>
          </a:xfrm>
          <a:prstGeom prst="rect">
            <a:avLst/>
          </a:prstGeom>
          <a:noFill/>
          <a:ln>
            <a:noFill/>
          </a:ln>
        </p:spPr>
      </p:pic>
      <p:pic>
        <p:nvPicPr>
          <p:cNvPr id="5" name="Picture 2" descr="C:\Users\Burçin\Desktop\1031px-MEBlogo.jp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1385876" y="6055716"/>
            <a:ext cx="920038" cy="726084"/>
          </a:xfrm>
          <a:prstGeom prst="rect">
            <a:avLst/>
          </a:prstGeom>
          <a:noFill/>
          <a:extLst>
            <a:ext uri="{909E8E84-426E-40DD-AFC4-6F175D3DCCD1}">
              <a14:hiddenFill xmlns:a14="http://schemas.microsoft.com/office/drawing/2010/main" xmlns="">
                <a:solidFill>
                  <a:srgbClr val="FFFFFF"/>
                </a:solidFill>
              </a14:hiddenFill>
            </a:ext>
          </a:extLst>
        </p:spPr>
      </p:pic>
      <p:sp>
        <p:nvSpPr>
          <p:cNvPr id="6" name="Metin kutusu 5"/>
          <p:cNvSpPr txBox="1"/>
          <p:nvPr/>
        </p:nvSpPr>
        <p:spPr>
          <a:xfrm>
            <a:off x="457200" y="1600200"/>
            <a:ext cx="8096250" cy="3754874"/>
          </a:xfrm>
          <a:prstGeom prst="rect">
            <a:avLst/>
          </a:prstGeom>
          <a:noFill/>
        </p:spPr>
        <p:txBody>
          <a:bodyPr wrap="square" rtlCol="0">
            <a:spAutoFit/>
          </a:bodyPr>
          <a:lstStyle/>
          <a:p>
            <a:pPr marL="0" lvl="1"/>
            <a:r>
              <a:rPr lang="en-US" sz="2400" b="1" dirty="0">
                <a:solidFill>
                  <a:srgbClr val="0067B4"/>
                </a:solidFill>
              </a:rPr>
              <a:t>4006 TÜB</a:t>
            </a:r>
            <a:r>
              <a:rPr lang="tr-TR" sz="2400" b="1" dirty="0">
                <a:solidFill>
                  <a:srgbClr val="0067B4"/>
                </a:solidFill>
              </a:rPr>
              <a:t>İ</a:t>
            </a:r>
            <a:r>
              <a:rPr lang="en-US" sz="2400" b="1" dirty="0">
                <a:solidFill>
                  <a:srgbClr val="0067B4"/>
                </a:solidFill>
              </a:rPr>
              <a:t>TAK B</a:t>
            </a:r>
            <a:r>
              <a:rPr lang="tr-TR" sz="2400" b="1" dirty="0">
                <a:solidFill>
                  <a:srgbClr val="0067B4"/>
                </a:solidFill>
              </a:rPr>
              <a:t>İ</a:t>
            </a:r>
            <a:r>
              <a:rPr lang="en-US" sz="2400" b="1" dirty="0">
                <a:solidFill>
                  <a:srgbClr val="0067B4"/>
                </a:solidFill>
              </a:rPr>
              <a:t>L</a:t>
            </a:r>
            <a:r>
              <a:rPr lang="tr-TR" sz="2400" b="1" dirty="0">
                <a:solidFill>
                  <a:srgbClr val="0067B4"/>
                </a:solidFill>
              </a:rPr>
              <a:t>İ</a:t>
            </a:r>
            <a:r>
              <a:rPr lang="en-US" sz="2400" b="1" dirty="0">
                <a:solidFill>
                  <a:srgbClr val="0067B4"/>
                </a:solidFill>
              </a:rPr>
              <a:t>M FUARLARI DESTEKLEME PROGRAMI</a:t>
            </a:r>
            <a:endParaRPr lang="tr-TR" sz="2400" b="1" dirty="0">
              <a:solidFill>
                <a:srgbClr val="0067B4"/>
              </a:solidFill>
            </a:endParaRPr>
          </a:p>
          <a:p>
            <a:endParaRPr lang="tr-TR" dirty="0" smtClean="0"/>
          </a:p>
          <a:p>
            <a:r>
              <a:rPr lang="tr-TR" sz="2400" dirty="0" smtClean="0">
                <a:solidFill>
                  <a:srgbClr val="FF0000"/>
                </a:solidFill>
              </a:rPr>
              <a:t>BAŞVURU </a:t>
            </a:r>
            <a:r>
              <a:rPr lang="tr-TR" sz="2400" dirty="0">
                <a:solidFill>
                  <a:srgbClr val="FF0000"/>
                </a:solidFill>
              </a:rPr>
              <a:t>İŞLEMİ</a:t>
            </a:r>
          </a:p>
          <a:p>
            <a:r>
              <a:rPr lang="tr-TR" sz="2200" dirty="0"/>
              <a:t>Başvurular kurumsal olarak yapılmakta ve proje yürütücüsü personel tarafından gerçekleştirilmektedir. </a:t>
            </a:r>
          </a:p>
          <a:p>
            <a:r>
              <a:rPr lang="tr-TR" sz="2200" dirty="0"/>
              <a:t> Okul müdürünün görevlendireceği bir öğretmen olması gereken proje yürütücüsü tarafından başvuru yapılmaktadır</a:t>
            </a:r>
            <a:r>
              <a:rPr lang="tr-TR" sz="2200" dirty="0" smtClean="0"/>
              <a:t>.</a:t>
            </a:r>
          </a:p>
          <a:p>
            <a:r>
              <a:rPr lang="tr-TR" sz="2200" dirty="0" smtClean="0"/>
              <a:t>Program kapsamında başvuru yaparak bilim fuarı yapmaya hak kazanan okullarımıza TÜBİTAK tarafından 2015 yılı için 5000 </a:t>
            </a:r>
            <a:r>
              <a:rPr lang="tr-TR" sz="2200" dirty="0" err="1" smtClean="0"/>
              <a:t>tl</a:t>
            </a:r>
            <a:r>
              <a:rPr lang="tr-TR" sz="2200" dirty="0" smtClean="0"/>
              <a:t> destekleme  ödemesi yapıldı.</a:t>
            </a:r>
            <a:endParaRPr lang="en-US" sz="2200" dirty="0"/>
          </a:p>
          <a:p>
            <a:endParaRPr lang="en-US" dirty="0"/>
          </a:p>
        </p:txBody>
      </p:sp>
    </p:spTree>
    <p:extLst>
      <p:ext uri="{BB962C8B-B14F-4D97-AF65-F5344CB8AC3E}">
        <p14:creationId xmlns:p14="http://schemas.microsoft.com/office/powerpoint/2010/main" xmlns="" val="35130416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a:p>
        </p:txBody>
      </p:sp>
      <p:sp>
        <p:nvSpPr>
          <p:cNvPr id="3" name="2 Alt Başlık"/>
          <p:cNvSpPr>
            <a:spLocks noGrp="1"/>
          </p:cNvSpPr>
          <p:nvPr>
            <p:ph type="subTitle" idx="1"/>
          </p:nvPr>
        </p:nvSpPr>
        <p:spPr/>
        <p:txBody>
          <a:bodyPr/>
          <a:lstStyle/>
          <a:p>
            <a:endParaRPr lang="tr-TR"/>
          </a:p>
        </p:txBody>
      </p:sp>
      <p:pic>
        <p:nvPicPr>
          <p:cNvPr id="4" name="3 Resim" descr="adsız2.bmp"/>
          <p:cNvPicPr>
            <a:picLocks noChangeAspect="1"/>
          </p:cNvPicPr>
          <p:nvPr/>
        </p:nvPicPr>
        <p:blipFill>
          <a:blip r:embed="rId2"/>
          <a:stretch>
            <a:fillRect/>
          </a:stretch>
        </p:blipFill>
        <p:spPr>
          <a:xfrm>
            <a:off x="4464" y="0"/>
            <a:ext cx="9139536" cy="6858000"/>
          </a:xfrm>
          <a:prstGeom prst="rect">
            <a:avLst/>
          </a:prstGeom>
        </p:spPr>
      </p:pic>
      <p:pic>
        <p:nvPicPr>
          <p:cNvPr id="9" name="8 Resim" descr="logo_Meb.png"/>
          <p:cNvPicPr>
            <a:picLocks noChangeAspect="1"/>
          </p:cNvPicPr>
          <p:nvPr/>
        </p:nvPicPr>
        <p:blipFill>
          <a:blip r:embed="rId3"/>
          <a:stretch>
            <a:fillRect/>
          </a:stretch>
        </p:blipFill>
        <p:spPr>
          <a:xfrm>
            <a:off x="152400" y="0"/>
            <a:ext cx="914400" cy="914400"/>
          </a:xfrm>
          <a:prstGeom prst="rect">
            <a:avLst/>
          </a:prstGeom>
          <a:noFill/>
          <a:ln>
            <a:noFill/>
          </a:ln>
        </p:spPr>
      </p:pic>
      <p:sp>
        <p:nvSpPr>
          <p:cNvPr id="10" name="9 Metin kutusu"/>
          <p:cNvSpPr txBox="1"/>
          <p:nvPr/>
        </p:nvSpPr>
        <p:spPr>
          <a:xfrm>
            <a:off x="1122599" y="0"/>
            <a:ext cx="2720617" cy="830997"/>
          </a:xfrm>
          <a:prstGeom prst="rect">
            <a:avLst/>
          </a:prstGeom>
          <a:noFill/>
        </p:spPr>
        <p:txBody>
          <a:bodyPr wrap="none" rtlCol="0">
            <a:spAutoFit/>
          </a:bodyPr>
          <a:lstStyle/>
          <a:p>
            <a:r>
              <a:rPr lang="tr-TR" sz="1600" b="1" dirty="0" smtClean="0">
                <a:solidFill>
                  <a:schemeClr val="bg1"/>
                </a:solidFill>
              </a:rPr>
              <a:t>T.C</a:t>
            </a:r>
          </a:p>
          <a:p>
            <a:r>
              <a:rPr lang="tr-TR" sz="1600" b="1" dirty="0" smtClean="0">
                <a:solidFill>
                  <a:schemeClr val="bg1"/>
                </a:solidFill>
              </a:rPr>
              <a:t>ADANA VALİLİĞİ</a:t>
            </a:r>
          </a:p>
          <a:p>
            <a:r>
              <a:rPr lang="tr-TR" sz="1600" b="1" dirty="0" smtClean="0">
                <a:solidFill>
                  <a:schemeClr val="bg1"/>
                </a:solidFill>
              </a:rPr>
              <a:t>İL MİLLİ EĞİTİM MÜDÜRLÜĞÜ</a:t>
            </a:r>
            <a:endParaRPr lang="tr-TR" sz="1600" b="1" dirty="0">
              <a:solidFill>
                <a:schemeClr val="bg1"/>
              </a:solidFill>
            </a:endParaRPr>
          </a:p>
        </p:txBody>
      </p:sp>
      <p:pic>
        <p:nvPicPr>
          <p:cNvPr id="14" name="13 Resim" descr="adsız3.bmp"/>
          <p:cNvPicPr>
            <a:picLocks noChangeAspect="1"/>
          </p:cNvPicPr>
          <p:nvPr/>
        </p:nvPicPr>
        <p:blipFill>
          <a:blip r:embed="rId4"/>
          <a:stretch>
            <a:fillRect/>
          </a:stretch>
        </p:blipFill>
        <p:spPr>
          <a:xfrm>
            <a:off x="-76200" y="5867400"/>
            <a:ext cx="9230976" cy="990600"/>
          </a:xfrm>
          <a:prstGeom prst="rect">
            <a:avLst/>
          </a:prstGeom>
          <a:noFill/>
          <a:ln>
            <a:noFill/>
          </a:ln>
          <a:scene3d>
            <a:camera prst="orthographicFront">
              <a:rot lat="0" lon="10500000" rev="0"/>
            </a:camera>
            <a:lightRig rig="threePt" dir="t"/>
          </a:scene3d>
        </p:spPr>
      </p:pic>
      <p:sp>
        <p:nvSpPr>
          <p:cNvPr id="19" name="18 Yuvarlatılmış Dikdörtgen"/>
          <p:cNvSpPr/>
          <p:nvPr/>
        </p:nvSpPr>
        <p:spPr>
          <a:xfrm>
            <a:off x="1122599" y="6019800"/>
            <a:ext cx="7869001" cy="762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7" name="16 Resim" descr="adana mem logo.png"/>
          <p:cNvPicPr>
            <a:picLocks/>
          </p:cNvPicPr>
          <p:nvPr/>
        </p:nvPicPr>
        <p:blipFill>
          <a:blip r:embed="rId5" cstate="print"/>
          <a:stretch>
            <a:fillRect/>
          </a:stretch>
        </p:blipFill>
        <p:spPr>
          <a:xfrm>
            <a:off x="4419600" y="6115050"/>
            <a:ext cx="990600" cy="666750"/>
          </a:xfrm>
          <a:prstGeom prst="rect">
            <a:avLst/>
          </a:prstGeom>
        </p:spPr>
      </p:pic>
      <p:pic>
        <p:nvPicPr>
          <p:cNvPr id="20" name="8 Resim" descr="logo_Meb.png"/>
          <p:cNvPicPr>
            <a:picLocks noChangeAspect="1"/>
          </p:cNvPicPr>
          <p:nvPr/>
        </p:nvPicPr>
        <p:blipFill>
          <a:blip r:embed="rId3"/>
          <a:stretch>
            <a:fillRect/>
          </a:stretch>
        </p:blipFill>
        <p:spPr>
          <a:xfrm>
            <a:off x="7772400" y="6000750"/>
            <a:ext cx="781050" cy="781050"/>
          </a:xfrm>
          <a:prstGeom prst="rect">
            <a:avLst/>
          </a:prstGeom>
          <a:noFill/>
          <a:ln>
            <a:noFill/>
          </a:ln>
        </p:spPr>
      </p:pic>
      <p:pic>
        <p:nvPicPr>
          <p:cNvPr id="5" name="Picture 2" descr="C:\Users\Burçin\Desktop\1031px-MEBlogo.jp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1385876" y="6055716"/>
            <a:ext cx="920038" cy="726084"/>
          </a:xfrm>
          <a:prstGeom prst="rect">
            <a:avLst/>
          </a:prstGeom>
          <a:noFill/>
          <a:extLst>
            <a:ext uri="{909E8E84-426E-40DD-AFC4-6F175D3DCCD1}">
              <a14:hiddenFill xmlns:a14="http://schemas.microsoft.com/office/drawing/2010/main" xmlns="">
                <a:solidFill>
                  <a:srgbClr val="FFFFFF"/>
                </a:solidFill>
              </a14:hiddenFill>
            </a:ext>
          </a:extLst>
        </p:spPr>
      </p:pic>
      <p:sp>
        <p:nvSpPr>
          <p:cNvPr id="6" name="Metin kutusu 5"/>
          <p:cNvSpPr txBox="1"/>
          <p:nvPr/>
        </p:nvSpPr>
        <p:spPr>
          <a:xfrm>
            <a:off x="304800" y="1143000"/>
            <a:ext cx="8686800" cy="4308872"/>
          </a:xfrm>
          <a:prstGeom prst="rect">
            <a:avLst/>
          </a:prstGeom>
          <a:noFill/>
        </p:spPr>
        <p:txBody>
          <a:bodyPr wrap="square" rtlCol="0">
            <a:spAutoFit/>
          </a:bodyPr>
          <a:lstStyle/>
          <a:p>
            <a:pPr marL="800100" lvl="1" indent="-342900">
              <a:buFont typeface="Arial" pitchFamily="34" charset="0"/>
              <a:buChar char="•"/>
            </a:pPr>
            <a:r>
              <a:rPr lang="tr-TR" sz="3000" b="1" dirty="0">
                <a:solidFill>
                  <a:srgbClr val="00518E"/>
                </a:solidFill>
              </a:rPr>
              <a:t>4005 </a:t>
            </a:r>
            <a:r>
              <a:rPr lang="en-US" sz="3000" b="1" dirty="0">
                <a:solidFill>
                  <a:srgbClr val="00518E"/>
                </a:solidFill>
              </a:rPr>
              <a:t>B</a:t>
            </a:r>
            <a:r>
              <a:rPr lang="tr-TR" sz="3000" b="1" dirty="0">
                <a:solidFill>
                  <a:srgbClr val="00518E"/>
                </a:solidFill>
              </a:rPr>
              <a:t>İ</a:t>
            </a:r>
            <a:r>
              <a:rPr lang="en-US" sz="3000" b="1" dirty="0">
                <a:solidFill>
                  <a:srgbClr val="00518E"/>
                </a:solidFill>
              </a:rPr>
              <a:t>L</a:t>
            </a:r>
            <a:r>
              <a:rPr lang="tr-TR" sz="3000" b="1" dirty="0">
                <a:solidFill>
                  <a:srgbClr val="00518E"/>
                </a:solidFill>
              </a:rPr>
              <a:t>İ</a:t>
            </a:r>
            <a:r>
              <a:rPr lang="en-US" sz="3000" b="1" dirty="0">
                <a:solidFill>
                  <a:srgbClr val="00518E"/>
                </a:solidFill>
              </a:rPr>
              <a:t>M </a:t>
            </a:r>
            <a:r>
              <a:rPr lang="en-US" sz="3000" b="1" dirty="0" err="1">
                <a:solidFill>
                  <a:srgbClr val="00518E"/>
                </a:solidFill>
              </a:rPr>
              <a:t>ve</a:t>
            </a:r>
            <a:r>
              <a:rPr lang="en-US" sz="3000" b="1" dirty="0">
                <a:solidFill>
                  <a:srgbClr val="00518E"/>
                </a:solidFill>
              </a:rPr>
              <a:t> TOPLUM </a:t>
            </a:r>
            <a:r>
              <a:rPr lang="tr-TR" sz="3000" b="1" dirty="0">
                <a:solidFill>
                  <a:srgbClr val="00518E"/>
                </a:solidFill>
              </a:rPr>
              <a:t>YENİLİKÇİ EĞİTİM UYGULAMALARI </a:t>
            </a:r>
            <a:r>
              <a:rPr lang="en-US" sz="3000" b="1" dirty="0">
                <a:solidFill>
                  <a:srgbClr val="00518E"/>
                </a:solidFill>
              </a:rPr>
              <a:t>PROGRAMI</a:t>
            </a:r>
            <a:endParaRPr lang="tr-TR" sz="3000" b="1" dirty="0">
              <a:solidFill>
                <a:srgbClr val="00518E"/>
              </a:solidFill>
            </a:endParaRPr>
          </a:p>
          <a:p>
            <a:endParaRPr lang="tr-TR" dirty="0" smtClean="0"/>
          </a:p>
          <a:p>
            <a:r>
              <a:rPr lang="en-US" sz="2800" dirty="0"/>
              <a:t>4005 </a:t>
            </a:r>
            <a:r>
              <a:rPr lang="en-US" sz="2800" dirty="0" err="1"/>
              <a:t>kodlu</a:t>
            </a:r>
            <a:r>
              <a:rPr lang="en-US" sz="2800" dirty="0"/>
              <a:t> </a:t>
            </a:r>
            <a:r>
              <a:rPr lang="en-US" sz="2800" dirty="0" err="1"/>
              <a:t>çağrı</a:t>
            </a:r>
            <a:r>
              <a:rPr lang="en-US" sz="2800" dirty="0"/>
              <a:t> </a:t>
            </a:r>
            <a:r>
              <a:rPr lang="en-US" sz="2800" dirty="0" err="1"/>
              <a:t>programı</a:t>
            </a:r>
            <a:r>
              <a:rPr lang="en-US" sz="2800" dirty="0"/>
              <a:t> </a:t>
            </a:r>
            <a:r>
              <a:rPr lang="en-US" sz="2800" dirty="0" err="1"/>
              <a:t>öğretmenlere</a:t>
            </a:r>
            <a:r>
              <a:rPr lang="en-US" sz="2800" dirty="0"/>
              <a:t>/</a:t>
            </a:r>
            <a:r>
              <a:rPr lang="en-US" sz="2800" dirty="0" err="1"/>
              <a:t>akademisyenlere</a:t>
            </a:r>
            <a:r>
              <a:rPr lang="en-US" sz="2800" dirty="0"/>
              <a:t>; </a:t>
            </a:r>
            <a:r>
              <a:rPr lang="en-US" sz="2800" dirty="0" err="1"/>
              <a:t>öğrencilerde</a:t>
            </a:r>
            <a:r>
              <a:rPr lang="en-US" sz="2800" dirty="0"/>
              <a:t> </a:t>
            </a:r>
            <a:r>
              <a:rPr lang="en-US" sz="2800" dirty="0" err="1"/>
              <a:t>ve</a:t>
            </a:r>
            <a:r>
              <a:rPr lang="en-US" sz="2800" dirty="0"/>
              <a:t> </a:t>
            </a:r>
            <a:r>
              <a:rPr lang="en-US" sz="2800" dirty="0" err="1"/>
              <a:t>toplumda</a:t>
            </a:r>
            <a:r>
              <a:rPr lang="en-US" sz="2800" dirty="0"/>
              <a:t> </a:t>
            </a:r>
            <a:r>
              <a:rPr lang="en-US" sz="2800" dirty="0" err="1"/>
              <a:t>bilime</a:t>
            </a:r>
            <a:r>
              <a:rPr lang="en-US" sz="2800" dirty="0"/>
              <a:t> </a:t>
            </a:r>
            <a:r>
              <a:rPr lang="en-US" sz="2800" dirty="0" err="1"/>
              <a:t>ve</a:t>
            </a:r>
            <a:r>
              <a:rPr lang="en-US" sz="2800" dirty="0"/>
              <a:t> </a:t>
            </a:r>
            <a:r>
              <a:rPr lang="en-US" sz="2800" dirty="0" err="1"/>
              <a:t>bilimsel</a:t>
            </a:r>
            <a:r>
              <a:rPr lang="en-US" sz="2800" dirty="0"/>
              <a:t> </a:t>
            </a:r>
            <a:r>
              <a:rPr lang="en-US" sz="2800" dirty="0" err="1"/>
              <a:t>konulara</a:t>
            </a:r>
            <a:r>
              <a:rPr lang="en-US" sz="2800" dirty="0"/>
              <a:t> </a:t>
            </a:r>
            <a:r>
              <a:rPr lang="en-US" sz="2800" dirty="0" err="1"/>
              <a:t>ilişkin</a:t>
            </a:r>
            <a:r>
              <a:rPr lang="en-US" sz="2800" dirty="0"/>
              <a:t> </a:t>
            </a:r>
            <a:r>
              <a:rPr lang="en-US" sz="2800" dirty="0" err="1"/>
              <a:t>olumlu</a:t>
            </a:r>
            <a:r>
              <a:rPr lang="en-US" sz="2800" dirty="0"/>
              <a:t> </a:t>
            </a:r>
            <a:r>
              <a:rPr lang="en-US" sz="2800" dirty="0" err="1"/>
              <a:t>tutum</a:t>
            </a:r>
            <a:r>
              <a:rPr lang="en-US" sz="2800" dirty="0"/>
              <a:t> </a:t>
            </a:r>
            <a:r>
              <a:rPr lang="en-US" sz="2800" dirty="0" err="1"/>
              <a:t>geliştirilmesi</a:t>
            </a:r>
            <a:r>
              <a:rPr lang="en-US" sz="2800" dirty="0"/>
              <a:t> </a:t>
            </a:r>
            <a:r>
              <a:rPr lang="en-US" sz="2800" dirty="0" err="1"/>
              <a:t>amacıyla</a:t>
            </a:r>
            <a:r>
              <a:rPr lang="en-US" sz="2800" dirty="0"/>
              <a:t>, </a:t>
            </a:r>
            <a:r>
              <a:rPr lang="en-US" sz="2800" dirty="0" err="1"/>
              <a:t>kendi</a:t>
            </a:r>
            <a:r>
              <a:rPr lang="en-US" sz="2800" dirty="0"/>
              <a:t> </a:t>
            </a:r>
            <a:r>
              <a:rPr lang="en-US" sz="2800" dirty="0" err="1"/>
              <a:t>branşlarına</a:t>
            </a:r>
            <a:r>
              <a:rPr lang="en-US" sz="2800" dirty="0"/>
              <a:t> </a:t>
            </a:r>
            <a:r>
              <a:rPr lang="en-US" sz="2800" dirty="0" err="1"/>
              <a:t>ve</a:t>
            </a:r>
            <a:r>
              <a:rPr lang="en-US" sz="2800" dirty="0"/>
              <a:t> </a:t>
            </a:r>
            <a:r>
              <a:rPr lang="en-US" sz="2800" dirty="0" err="1"/>
              <a:t>genel</a:t>
            </a:r>
            <a:r>
              <a:rPr lang="en-US" sz="2800" dirty="0"/>
              <a:t> </a:t>
            </a:r>
            <a:r>
              <a:rPr lang="en-US" sz="2800" dirty="0" err="1"/>
              <a:t>olarak</a:t>
            </a:r>
            <a:r>
              <a:rPr lang="en-US" sz="2800" dirty="0"/>
              <a:t> </a:t>
            </a:r>
            <a:r>
              <a:rPr lang="en-US" sz="2800" dirty="0" err="1"/>
              <a:t>öğretmenlik</a:t>
            </a:r>
            <a:r>
              <a:rPr lang="en-US" sz="2800" dirty="0"/>
              <a:t> </a:t>
            </a:r>
            <a:r>
              <a:rPr lang="en-US" sz="2800" dirty="0" err="1"/>
              <a:t>mesleğine</a:t>
            </a:r>
            <a:r>
              <a:rPr lang="en-US" sz="2800" dirty="0"/>
              <a:t> </a:t>
            </a:r>
            <a:r>
              <a:rPr lang="en-US" sz="2800" dirty="0" err="1"/>
              <a:t>özgü</a:t>
            </a:r>
            <a:r>
              <a:rPr lang="en-US" sz="2800" dirty="0"/>
              <a:t> </a:t>
            </a:r>
            <a:r>
              <a:rPr lang="en-US" sz="2800" dirty="0" err="1"/>
              <a:t>yenilikçi</a:t>
            </a:r>
            <a:r>
              <a:rPr lang="en-US" sz="2800" dirty="0"/>
              <a:t> </a:t>
            </a:r>
            <a:r>
              <a:rPr lang="en-US" sz="2800" dirty="0" err="1"/>
              <a:t>yaklaşım</a:t>
            </a:r>
            <a:r>
              <a:rPr lang="en-US" sz="2800" dirty="0"/>
              <a:t>, </a:t>
            </a:r>
            <a:r>
              <a:rPr lang="en-US" sz="2800" dirty="0" err="1"/>
              <a:t>strateji</a:t>
            </a:r>
            <a:r>
              <a:rPr lang="en-US" sz="2800" dirty="0"/>
              <a:t>, </a:t>
            </a:r>
            <a:r>
              <a:rPr lang="en-US" sz="2800" dirty="0" err="1"/>
              <a:t>yöntem</a:t>
            </a:r>
            <a:r>
              <a:rPr lang="en-US" sz="2800" dirty="0"/>
              <a:t> </a:t>
            </a:r>
            <a:r>
              <a:rPr lang="en-US" sz="2800" dirty="0" err="1"/>
              <a:t>ve</a:t>
            </a:r>
            <a:r>
              <a:rPr lang="en-US" sz="2800" dirty="0"/>
              <a:t> </a:t>
            </a:r>
            <a:r>
              <a:rPr lang="en-US" sz="2800" dirty="0" err="1"/>
              <a:t>tekniklerin</a:t>
            </a:r>
            <a:r>
              <a:rPr lang="en-US" sz="2800" dirty="0"/>
              <a:t> </a:t>
            </a:r>
            <a:r>
              <a:rPr lang="en-US" sz="2800" dirty="0" err="1"/>
              <a:t>etkileşimli</a:t>
            </a:r>
            <a:r>
              <a:rPr lang="en-US" sz="2800" dirty="0"/>
              <a:t> </a:t>
            </a:r>
            <a:r>
              <a:rPr lang="en-US" sz="2800" dirty="0" err="1"/>
              <a:t>olarak</a:t>
            </a:r>
            <a:r>
              <a:rPr lang="en-US" sz="2800" dirty="0"/>
              <a:t> </a:t>
            </a:r>
            <a:r>
              <a:rPr lang="en-US" sz="2800" dirty="0" err="1"/>
              <a:t>kazandırılmasını</a:t>
            </a:r>
            <a:r>
              <a:rPr lang="en-US" sz="2800" dirty="0"/>
              <a:t> </a:t>
            </a:r>
            <a:r>
              <a:rPr lang="en-US" sz="2800" dirty="0" err="1"/>
              <a:t>amaçlar</a:t>
            </a:r>
            <a:r>
              <a:rPr lang="en-US" sz="2800" dirty="0"/>
              <a:t>. </a:t>
            </a:r>
            <a:endParaRPr lang="tr-TR" sz="2800" dirty="0" smtClean="0"/>
          </a:p>
          <a:p>
            <a:endParaRPr lang="en-US" sz="2800" dirty="0"/>
          </a:p>
        </p:txBody>
      </p:sp>
    </p:spTree>
    <p:extLst>
      <p:ext uri="{BB962C8B-B14F-4D97-AF65-F5344CB8AC3E}">
        <p14:creationId xmlns:p14="http://schemas.microsoft.com/office/powerpoint/2010/main" xmlns="" val="30275707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a:p>
        </p:txBody>
      </p:sp>
      <p:sp>
        <p:nvSpPr>
          <p:cNvPr id="3" name="2 Alt Başlık"/>
          <p:cNvSpPr>
            <a:spLocks noGrp="1"/>
          </p:cNvSpPr>
          <p:nvPr>
            <p:ph type="subTitle" idx="1"/>
          </p:nvPr>
        </p:nvSpPr>
        <p:spPr/>
        <p:txBody>
          <a:bodyPr/>
          <a:lstStyle/>
          <a:p>
            <a:endParaRPr lang="tr-TR"/>
          </a:p>
        </p:txBody>
      </p:sp>
      <p:pic>
        <p:nvPicPr>
          <p:cNvPr id="4" name="3 Resim" descr="adsız2.bmp"/>
          <p:cNvPicPr>
            <a:picLocks noChangeAspect="1"/>
          </p:cNvPicPr>
          <p:nvPr/>
        </p:nvPicPr>
        <p:blipFill>
          <a:blip r:embed="rId2"/>
          <a:stretch>
            <a:fillRect/>
          </a:stretch>
        </p:blipFill>
        <p:spPr>
          <a:xfrm>
            <a:off x="4464" y="0"/>
            <a:ext cx="9139536" cy="6858000"/>
          </a:xfrm>
          <a:prstGeom prst="rect">
            <a:avLst/>
          </a:prstGeom>
        </p:spPr>
      </p:pic>
      <p:pic>
        <p:nvPicPr>
          <p:cNvPr id="9" name="8 Resim" descr="logo_Meb.png"/>
          <p:cNvPicPr>
            <a:picLocks noChangeAspect="1"/>
          </p:cNvPicPr>
          <p:nvPr/>
        </p:nvPicPr>
        <p:blipFill>
          <a:blip r:embed="rId3"/>
          <a:stretch>
            <a:fillRect/>
          </a:stretch>
        </p:blipFill>
        <p:spPr>
          <a:xfrm>
            <a:off x="152400" y="0"/>
            <a:ext cx="914400" cy="914400"/>
          </a:xfrm>
          <a:prstGeom prst="rect">
            <a:avLst/>
          </a:prstGeom>
          <a:noFill/>
          <a:ln>
            <a:noFill/>
          </a:ln>
        </p:spPr>
      </p:pic>
      <p:sp>
        <p:nvSpPr>
          <p:cNvPr id="10" name="9 Metin kutusu"/>
          <p:cNvSpPr txBox="1"/>
          <p:nvPr/>
        </p:nvSpPr>
        <p:spPr>
          <a:xfrm>
            <a:off x="1122599" y="0"/>
            <a:ext cx="2720617" cy="830997"/>
          </a:xfrm>
          <a:prstGeom prst="rect">
            <a:avLst/>
          </a:prstGeom>
          <a:noFill/>
        </p:spPr>
        <p:txBody>
          <a:bodyPr wrap="none" rtlCol="0">
            <a:spAutoFit/>
          </a:bodyPr>
          <a:lstStyle/>
          <a:p>
            <a:r>
              <a:rPr lang="tr-TR" sz="1600" b="1" dirty="0" smtClean="0">
                <a:solidFill>
                  <a:schemeClr val="bg1"/>
                </a:solidFill>
              </a:rPr>
              <a:t>T.C</a:t>
            </a:r>
          </a:p>
          <a:p>
            <a:r>
              <a:rPr lang="tr-TR" sz="1600" b="1" dirty="0" smtClean="0">
                <a:solidFill>
                  <a:schemeClr val="bg1"/>
                </a:solidFill>
              </a:rPr>
              <a:t>ADANA VALİLİĞİ</a:t>
            </a:r>
          </a:p>
          <a:p>
            <a:r>
              <a:rPr lang="tr-TR" sz="1600" b="1" dirty="0" smtClean="0">
                <a:solidFill>
                  <a:schemeClr val="bg1"/>
                </a:solidFill>
              </a:rPr>
              <a:t>İL MİLLİ EĞİTİM MÜDÜRLÜĞÜ</a:t>
            </a:r>
            <a:endParaRPr lang="tr-TR" sz="1600" b="1" dirty="0">
              <a:solidFill>
                <a:schemeClr val="bg1"/>
              </a:solidFill>
            </a:endParaRPr>
          </a:p>
        </p:txBody>
      </p:sp>
      <p:pic>
        <p:nvPicPr>
          <p:cNvPr id="14" name="13 Resim" descr="adsız3.bmp"/>
          <p:cNvPicPr>
            <a:picLocks noChangeAspect="1"/>
          </p:cNvPicPr>
          <p:nvPr/>
        </p:nvPicPr>
        <p:blipFill>
          <a:blip r:embed="rId4"/>
          <a:stretch>
            <a:fillRect/>
          </a:stretch>
        </p:blipFill>
        <p:spPr>
          <a:xfrm>
            <a:off x="-76200" y="5867400"/>
            <a:ext cx="9230976" cy="990600"/>
          </a:xfrm>
          <a:prstGeom prst="rect">
            <a:avLst/>
          </a:prstGeom>
          <a:noFill/>
          <a:ln>
            <a:noFill/>
          </a:ln>
          <a:scene3d>
            <a:camera prst="orthographicFront">
              <a:rot lat="0" lon="10500000" rev="0"/>
            </a:camera>
            <a:lightRig rig="threePt" dir="t"/>
          </a:scene3d>
        </p:spPr>
      </p:pic>
      <p:sp>
        <p:nvSpPr>
          <p:cNvPr id="19" name="18 Yuvarlatılmış Dikdörtgen"/>
          <p:cNvSpPr/>
          <p:nvPr/>
        </p:nvSpPr>
        <p:spPr>
          <a:xfrm>
            <a:off x="1122599" y="6019800"/>
            <a:ext cx="7869001" cy="762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7" name="16 Resim" descr="adana mem logo.png"/>
          <p:cNvPicPr>
            <a:picLocks/>
          </p:cNvPicPr>
          <p:nvPr/>
        </p:nvPicPr>
        <p:blipFill>
          <a:blip r:embed="rId5" cstate="print"/>
          <a:stretch>
            <a:fillRect/>
          </a:stretch>
        </p:blipFill>
        <p:spPr>
          <a:xfrm>
            <a:off x="4419600" y="6115050"/>
            <a:ext cx="990600" cy="666750"/>
          </a:xfrm>
          <a:prstGeom prst="rect">
            <a:avLst/>
          </a:prstGeom>
        </p:spPr>
      </p:pic>
      <p:pic>
        <p:nvPicPr>
          <p:cNvPr id="20" name="8 Resim" descr="logo_Meb.png"/>
          <p:cNvPicPr>
            <a:picLocks noChangeAspect="1"/>
          </p:cNvPicPr>
          <p:nvPr/>
        </p:nvPicPr>
        <p:blipFill>
          <a:blip r:embed="rId3"/>
          <a:stretch>
            <a:fillRect/>
          </a:stretch>
        </p:blipFill>
        <p:spPr>
          <a:xfrm>
            <a:off x="7772400" y="6000750"/>
            <a:ext cx="781050" cy="781050"/>
          </a:xfrm>
          <a:prstGeom prst="rect">
            <a:avLst/>
          </a:prstGeom>
          <a:noFill/>
          <a:ln>
            <a:noFill/>
          </a:ln>
        </p:spPr>
      </p:pic>
      <p:pic>
        <p:nvPicPr>
          <p:cNvPr id="5" name="Picture 2" descr="C:\Users\Burçin\Desktop\1031px-MEBlogo.jp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1385876" y="6055716"/>
            <a:ext cx="920038" cy="726084"/>
          </a:xfrm>
          <a:prstGeom prst="rect">
            <a:avLst/>
          </a:prstGeom>
          <a:noFill/>
          <a:extLst>
            <a:ext uri="{909E8E84-426E-40DD-AFC4-6F175D3DCCD1}">
              <a14:hiddenFill xmlns:a14="http://schemas.microsoft.com/office/drawing/2010/main" xmlns="">
                <a:solidFill>
                  <a:srgbClr val="FFFFFF"/>
                </a:solidFill>
              </a14:hiddenFill>
            </a:ext>
          </a:extLst>
        </p:spPr>
      </p:pic>
      <p:sp>
        <p:nvSpPr>
          <p:cNvPr id="6" name="Metin kutusu 5"/>
          <p:cNvSpPr txBox="1"/>
          <p:nvPr/>
        </p:nvSpPr>
        <p:spPr>
          <a:xfrm>
            <a:off x="152400" y="1371600"/>
            <a:ext cx="8839200" cy="3693319"/>
          </a:xfrm>
          <a:prstGeom prst="rect">
            <a:avLst/>
          </a:prstGeom>
          <a:noFill/>
        </p:spPr>
        <p:txBody>
          <a:bodyPr wrap="square" rtlCol="0">
            <a:spAutoFit/>
          </a:bodyPr>
          <a:lstStyle/>
          <a:p>
            <a:pPr marL="800100" lvl="1" indent="-342900">
              <a:buFont typeface="Arial" pitchFamily="34" charset="0"/>
              <a:buChar char="•"/>
            </a:pPr>
            <a:r>
              <a:rPr lang="tr-TR" sz="2400" b="1" dirty="0">
                <a:solidFill>
                  <a:srgbClr val="00518E"/>
                </a:solidFill>
              </a:rPr>
              <a:t>4005 </a:t>
            </a:r>
            <a:r>
              <a:rPr lang="en-US" sz="2400" b="1" dirty="0">
                <a:solidFill>
                  <a:srgbClr val="00518E"/>
                </a:solidFill>
              </a:rPr>
              <a:t>B</a:t>
            </a:r>
            <a:r>
              <a:rPr lang="tr-TR" sz="2400" b="1" dirty="0">
                <a:solidFill>
                  <a:srgbClr val="00518E"/>
                </a:solidFill>
              </a:rPr>
              <a:t>İ</a:t>
            </a:r>
            <a:r>
              <a:rPr lang="en-US" sz="2400" b="1" dirty="0">
                <a:solidFill>
                  <a:srgbClr val="00518E"/>
                </a:solidFill>
              </a:rPr>
              <a:t>L</a:t>
            </a:r>
            <a:r>
              <a:rPr lang="tr-TR" sz="2400" b="1" dirty="0">
                <a:solidFill>
                  <a:srgbClr val="00518E"/>
                </a:solidFill>
              </a:rPr>
              <a:t>İ</a:t>
            </a:r>
            <a:r>
              <a:rPr lang="en-US" sz="2400" b="1" dirty="0">
                <a:solidFill>
                  <a:srgbClr val="00518E"/>
                </a:solidFill>
              </a:rPr>
              <a:t>M </a:t>
            </a:r>
            <a:r>
              <a:rPr lang="en-US" sz="2400" b="1" dirty="0" err="1">
                <a:solidFill>
                  <a:srgbClr val="00518E"/>
                </a:solidFill>
              </a:rPr>
              <a:t>ve</a:t>
            </a:r>
            <a:r>
              <a:rPr lang="en-US" sz="2400" b="1" dirty="0">
                <a:solidFill>
                  <a:srgbClr val="00518E"/>
                </a:solidFill>
              </a:rPr>
              <a:t> TOPLUM </a:t>
            </a:r>
            <a:r>
              <a:rPr lang="tr-TR" sz="2400" b="1" dirty="0">
                <a:solidFill>
                  <a:srgbClr val="00518E"/>
                </a:solidFill>
              </a:rPr>
              <a:t>YENİLİKÇİ EĞİTİM UYGULAMALARI </a:t>
            </a:r>
            <a:r>
              <a:rPr lang="en-US" sz="2400" b="1" dirty="0">
                <a:solidFill>
                  <a:srgbClr val="00518E"/>
                </a:solidFill>
              </a:rPr>
              <a:t>PROGRAMI</a:t>
            </a:r>
            <a:endParaRPr lang="tr-TR" sz="2400" b="1" dirty="0">
              <a:solidFill>
                <a:srgbClr val="00518E"/>
              </a:solidFill>
            </a:endParaRPr>
          </a:p>
          <a:p>
            <a:endParaRPr lang="tr-TR" dirty="0"/>
          </a:p>
          <a:p>
            <a:r>
              <a:rPr lang="tr-TR" sz="2400" dirty="0">
                <a:solidFill>
                  <a:srgbClr val="FF0000"/>
                </a:solidFill>
              </a:rPr>
              <a:t>BAŞVURU İŞLEMİ</a:t>
            </a:r>
          </a:p>
          <a:p>
            <a:r>
              <a:rPr lang="en-US" sz="2400" dirty="0"/>
              <a:t>TÜBİTAK </a:t>
            </a:r>
            <a:r>
              <a:rPr lang="en-US" sz="2400" dirty="0" err="1"/>
              <a:t>Bilim</a:t>
            </a:r>
            <a:r>
              <a:rPr lang="en-US" sz="2400" dirty="0"/>
              <a:t> </a:t>
            </a:r>
            <a:r>
              <a:rPr lang="en-US" sz="2400" dirty="0" err="1"/>
              <a:t>ve</a:t>
            </a:r>
            <a:r>
              <a:rPr lang="en-US" sz="2400" dirty="0"/>
              <a:t> </a:t>
            </a:r>
            <a:r>
              <a:rPr lang="en-US" sz="2400" dirty="0" err="1"/>
              <a:t>Toplum</a:t>
            </a:r>
            <a:r>
              <a:rPr lang="en-US" sz="2400" dirty="0"/>
              <a:t> </a:t>
            </a:r>
            <a:r>
              <a:rPr lang="en-US" sz="2400" dirty="0" err="1"/>
              <a:t>Projeleri</a:t>
            </a:r>
            <a:r>
              <a:rPr lang="en-US" sz="2400" dirty="0"/>
              <a:t> </a:t>
            </a:r>
            <a:r>
              <a:rPr lang="en-US" sz="2400" dirty="0" err="1"/>
              <a:t>Destekleme</a:t>
            </a:r>
            <a:r>
              <a:rPr lang="en-US" sz="2400" dirty="0"/>
              <a:t> </a:t>
            </a:r>
            <a:r>
              <a:rPr lang="en-US" sz="2400" dirty="0" err="1"/>
              <a:t>Programı</a:t>
            </a:r>
            <a:r>
              <a:rPr lang="en-US" sz="2400" dirty="0"/>
              <a:t> </a:t>
            </a:r>
            <a:r>
              <a:rPr lang="en-US" sz="2400" dirty="0" err="1"/>
              <a:t>Proje</a:t>
            </a:r>
            <a:r>
              <a:rPr lang="en-US" sz="2400" dirty="0"/>
              <a:t> </a:t>
            </a:r>
            <a:r>
              <a:rPr lang="en-US" sz="2400" dirty="0" err="1"/>
              <a:t>Öneri</a:t>
            </a:r>
            <a:r>
              <a:rPr lang="en-US" sz="2400" dirty="0"/>
              <a:t> </a:t>
            </a:r>
            <a:r>
              <a:rPr lang="en-US" sz="2400" dirty="0" err="1"/>
              <a:t>Formu‟nda</a:t>
            </a:r>
            <a:r>
              <a:rPr lang="en-US" sz="2400" dirty="0"/>
              <a:t> </a:t>
            </a:r>
            <a:r>
              <a:rPr lang="en-US" sz="2400" dirty="0" err="1"/>
              <a:t>istenilen</a:t>
            </a:r>
            <a:r>
              <a:rPr lang="en-US" sz="2400" dirty="0"/>
              <a:t> </a:t>
            </a:r>
            <a:r>
              <a:rPr lang="en-US" sz="2400" dirty="0" err="1"/>
              <a:t>tüm</a:t>
            </a:r>
            <a:r>
              <a:rPr lang="en-US" sz="2400" dirty="0"/>
              <a:t> </a:t>
            </a:r>
            <a:r>
              <a:rPr lang="en-US" sz="2400" dirty="0" err="1"/>
              <a:t>bilgi</a:t>
            </a:r>
            <a:r>
              <a:rPr lang="en-US" sz="2400" dirty="0"/>
              <a:t> </a:t>
            </a:r>
            <a:r>
              <a:rPr lang="en-US" sz="2400" dirty="0" err="1"/>
              <a:t>ve</a:t>
            </a:r>
            <a:r>
              <a:rPr lang="en-US" sz="2400" dirty="0"/>
              <a:t> </a:t>
            </a:r>
            <a:r>
              <a:rPr lang="en-US" sz="2400" dirty="0" err="1"/>
              <a:t>belgeler</a:t>
            </a:r>
            <a:r>
              <a:rPr lang="en-US" sz="2400" dirty="0"/>
              <a:t> </a:t>
            </a:r>
            <a:r>
              <a:rPr lang="en-US" sz="2400" dirty="0" err="1"/>
              <a:t>eksiksiz</a:t>
            </a:r>
            <a:r>
              <a:rPr lang="en-US" sz="2400" dirty="0"/>
              <a:t> </a:t>
            </a:r>
            <a:r>
              <a:rPr lang="en-US" sz="2400" dirty="0" err="1"/>
              <a:t>olarak</a:t>
            </a:r>
            <a:r>
              <a:rPr lang="en-US" sz="2400" dirty="0"/>
              <a:t> </a:t>
            </a:r>
            <a:r>
              <a:rPr lang="en-US" sz="2400" dirty="0" err="1"/>
              <a:t>hazırlandıktan</a:t>
            </a:r>
            <a:r>
              <a:rPr lang="en-US" sz="2400" dirty="0"/>
              <a:t> </a:t>
            </a:r>
            <a:r>
              <a:rPr lang="en-US" sz="2400" dirty="0" err="1"/>
              <a:t>sonra</a:t>
            </a:r>
            <a:r>
              <a:rPr lang="en-US" sz="2400" dirty="0"/>
              <a:t> </a:t>
            </a:r>
            <a:r>
              <a:rPr lang="en-US" sz="2400" dirty="0" err="1"/>
              <a:t>kargo</a:t>
            </a:r>
            <a:r>
              <a:rPr lang="en-US" sz="2400" dirty="0"/>
              <a:t> </a:t>
            </a:r>
            <a:r>
              <a:rPr lang="en-US" sz="2400" dirty="0" err="1"/>
              <a:t>veya</a:t>
            </a:r>
            <a:r>
              <a:rPr lang="en-US" sz="2400" dirty="0"/>
              <a:t> </a:t>
            </a:r>
            <a:r>
              <a:rPr lang="en-US" sz="2400" dirty="0" err="1"/>
              <a:t>posta</a:t>
            </a:r>
            <a:r>
              <a:rPr lang="en-US" sz="2400" dirty="0"/>
              <a:t> </a:t>
            </a:r>
            <a:r>
              <a:rPr lang="en-US" sz="2400" dirty="0" err="1"/>
              <a:t>yolu</a:t>
            </a:r>
            <a:r>
              <a:rPr lang="en-US" sz="2400" dirty="0"/>
              <a:t> </a:t>
            </a:r>
            <a:r>
              <a:rPr lang="en-US" sz="2400" dirty="0" err="1"/>
              <a:t>ile</a:t>
            </a:r>
            <a:r>
              <a:rPr lang="en-US" sz="2400" dirty="0"/>
              <a:t> </a:t>
            </a:r>
            <a:r>
              <a:rPr lang="en-US" sz="2400" dirty="0" err="1"/>
              <a:t>yapılacak</a:t>
            </a:r>
            <a:r>
              <a:rPr lang="en-US" sz="2400" dirty="0"/>
              <a:t> </a:t>
            </a:r>
            <a:r>
              <a:rPr lang="en-US" sz="2400" dirty="0" err="1"/>
              <a:t>başvurular</a:t>
            </a:r>
            <a:r>
              <a:rPr lang="en-US" sz="2400" dirty="0"/>
              <a:t> TÜBİTAK </a:t>
            </a:r>
            <a:r>
              <a:rPr lang="en-US" sz="2400" dirty="0" err="1"/>
              <a:t>Bilim</a:t>
            </a:r>
            <a:r>
              <a:rPr lang="en-US" sz="2400" dirty="0"/>
              <a:t> </a:t>
            </a:r>
            <a:r>
              <a:rPr lang="en-US" sz="2400" dirty="0" err="1"/>
              <a:t>ve</a:t>
            </a:r>
            <a:r>
              <a:rPr lang="en-US" sz="2400" dirty="0"/>
              <a:t> </a:t>
            </a:r>
            <a:r>
              <a:rPr lang="en-US" sz="2400" dirty="0" err="1"/>
              <a:t>Toplum</a:t>
            </a:r>
            <a:r>
              <a:rPr lang="en-US" sz="2400" dirty="0"/>
              <a:t> </a:t>
            </a:r>
            <a:r>
              <a:rPr lang="en-US" sz="2400" dirty="0" err="1"/>
              <a:t>Programları</a:t>
            </a:r>
            <a:r>
              <a:rPr lang="en-US" sz="2400" dirty="0"/>
              <a:t> </a:t>
            </a:r>
            <a:r>
              <a:rPr lang="en-US" sz="2400" dirty="0" err="1"/>
              <a:t>Müdürlüğü‟ne</a:t>
            </a:r>
            <a:r>
              <a:rPr lang="en-US" sz="2400" dirty="0"/>
              <a:t>, </a:t>
            </a:r>
            <a:r>
              <a:rPr lang="en-US" sz="2400" dirty="0" err="1"/>
              <a:t>elden</a:t>
            </a:r>
            <a:r>
              <a:rPr lang="en-US" sz="2400" dirty="0"/>
              <a:t> </a:t>
            </a:r>
            <a:r>
              <a:rPr lang="en-US" sz="2400" dirty="0" err="1"/>
              <a:t>yapılacak</a:t>
            </a:r>
            <a:r>
              <a:rPr lang="en-US" sz="2400" dirty="0"/>
              <a:t> </a:t>
            </a:r>
            <a:r>
              <a:rPr lang="en-US" sz="2400" dirty="0" err="1"/>
              <a:t>başvurular</a:t>
            </a:r>
            <a:r>
              <a:rPr lang="en-US" sz="2400" dirty="0"/>
              <a:t> TÜBİTAK </a:t>
            </a:r>
            <a:r>
              <a:rPr lang="en-US" sz="2400" dirty="0" err="1"/>
              <a:t>Ek</a:t>
            </a:r>
            <a:r>
              <a:rPr lang="en-US" sz="2400" dirty="0"/>
              <a:t> </a:t>
            </a:r>
            <a:r>
              <a:rPr lang="en-US" sz="2400" dirty="0" err="1"/>
              <a:t>Hizmet</a:t>
            </a:r>
            <a:r>
              <a:rPr lang="en-US" sz="2400" dirty="0"/>
              <a:t> </a:t>
            </a:r>
            <a:r>
              <a:rPr lang="en-US" sz="2400" dirty="0" err="1"/>
              <a:t>Binası</a:t>
            </a:r>
            <a:r>
              <a:rPr lang="en-US" sz="2400" dirty="0"/>
              <a:t> </a:t>
            </a:r>
            <a:r>
              <a:rPr lang="en-US" sz="2400" dirty="0" err="1"/>
              <a:t>Genel</a:t>
            </a:r>
            <a:r>
              <a:rPr lang="en-US" sz="2400" dirty="0"/>
              <a:t> </a:t>
            </a:r>
            <a:r>
              <a:rPr lang="en-US" sz="2400" dirty="0" err="1"/>
              <a:t>Evrak</a:t>
            </a:r>
            <a:r>
              <a:rPr lang="en-US" sz="2400" dirty="0"/>
              <a:t> </a:t>
            </a:r>
            <a:r>
              <a:rPr lang="en-US" sz="2400" dirty="0" err="1"/>
              <a:t>ve</a:t>
            </a:r>
            <a:r>
              <a:rPr lang="en-US" sz="2400" dirty="0"/>
              <a:t> </a:t>
            </a:r>
            <a:r>
              <a:rPr lang="en-US" sz="2400" dirty="0" err="1"/>
              <a:t>Arşiv</a:t>
            </a:r>
            <a:r>
              <a:rPr lang="en-US" sz="2400" dirty="0"/>
              <a:t> </a:t>
            </a:r>
            <a:r>
              <a:rPr lang="en-US" sz="2400" dirty="0" err="1"/>
              <a:t>Müdürlüğü‟ne</a:t>
            </a:r>
            <a:r>
              <a:rPr lang="en-US" sz="2400" dirty="0"/>
              <a:t> </a:t>
            </a:r>
            <a:r>
              <a:rPr lang="en-US" sz="2400" dirty="0" err="1"/>
              <a:t>iletilmelidir</a:t>
            </a:r>
            <a:r>
              <a:rPr lang="en-US" sz="2400" dirty="0"/>
              <a:t>. </a:t>
            </a:r>
            <a:endParaRPr lang="en-US" dirty="0"/>
          </a:p>
        </p:txBody>
      </p:sp>
    </p:spTree>
    <p:extLst>
      <p:ext uri="{BB962C8B-B14F-4D97-AF65-F5344CB8AC3E}">
        <p14:creationId xmlns:p14="http://schemas.microsoft.com/office/powerpoint/2010/main" xmlns="" val="35130416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a:p>
        </p:txBody>
      </p:sp>
      <p:sp>
        <p:nvSpPr>
          <p:cNvPr id="3" name="2 Alt Başlık"/>
          <p:cNvSpPr>
            <a:spLocks noGrp="1"/>
          </p:cNvSpPr>
          <p:nvPr>
            <p:ph type="subTitle" idx="1"/>
          </p:nvPr>
        </p:nvSpPr>
        <p:spPr/>
        <p:txBody>
          <a:bodyPr/>
          <a:lstStyle/>
          <a:p>
            <a:endParaRPr lang="tr-TR"/>
          </a:p>
        </p:txBody>
      </p:sp>
      <p:pic>
        <p:nvPicPr>
          <p:cNvPr id="4" name="3 Resim" descr="adsız2.bmp"/>
          <p:cNvPicPr>
            <a:picLocks noChangeAspect="1"/>
          </p:cNvPicPr>
          <p:nvPr/>
        </p:nvPicPr>
        <p:blipFill>
          <a:blip r:embed="rId2"/>
          <a:stretch>
            <a:fillRect/>
          </a:stretch>
        </p:blipFill>
        <p:spPr>
          <a:xfrm>
            <a:off x="4464" y="0"/>
            <a:ext cx="9139536" cy="6858000"/>
          </a:xfrm>
          <a:prstGeom prst="rect">
            <a:avLst/>
          </a:prstGeom>
        </p:spPr>
      </p:pic>
      <p:pic>
        <p:nvPicPr>
          <p:cNvPr id="9" name="8 Resim" descr="logo_Meb.png"/>
          <p:cNvPicPr>
            <a:picLocks noChangeAspect="1"/>
          </p:cNvPicPr>
          <p:nvPr/>
        </p:nvPicPr>
        <p:blipFill>
          <a:blip r:embed="rId3"/>
          <a:stretch>
            <a:fillRect/>
          </a:stretch>
        </p:blipFill>
        <p:spPr>
          <a:xfrm>
            <a:off x="152400" y="0"/>
            <a:ext cx="914400" cy="914400"/>
          </a:xfrm>
          <a:prstGeom prst="rect">
            <a:avLst/>
          </a:prstGeom>
          <a:noFill/>
          <a:ln>
            <a:noFill/>
          </a:ln>
        </p:spPr>
      </p:pic>
      <p:sp>
        <p:nvSpPr>
          <p:cNvPr id="10" name="9 Metin kutusu"/>
          <p:cNvSpPr txBox="1"/>
          <p:nvPr/>
        </p:nvSpPr>
        <p:spPr>
          <a:xfrm>
            <a:off x="1122599" y="0"/>
            <a:ext cx="2720617" cy="830997"/>
          </a:xfrm>
          <a:prstGeom prst="rect">
            <a:avLst/>
          </a:prstGeom>
          <a:noFill/>
        </p:spPr>
        <p:txBody>
          <a:bodyPr wrap="none" rtlCol="0">
            <a:spAutoFit/>
          </a:bodyPr>
          <a:lstStyle/>
          <a:p>
            <a:r>
              <a:rPr lang="tr-TR" sz="1600" b="1" dirty="0" smtClean="0">
                <a:solidFill>
                  <a:schemeClr val="bg1"/>
                </a:solidFill>
              </a:rPr>
              <a:t>T.C</a:t>
            </a:r>
          </a:p>
          <a:p>
            <a:r>
              <a:rPr lang="tr-TR" sz="1600" b="1" dirty="0" smtClean="0">
                <a:solidFill>
                  <a:schemeClr val="bg1"/>
                </a:solidFill>
              </a:rPr>
              <a:t>ADANA VALİLİĞİ</a:t>
            </a:r>
          </a:p>
          <a:p>
            <a:r>
              <a:rPr lang="tr-TR" sz="1600" b="1" dirty="0" smtClean="0">
                <a:solidFill>
                  <a:schemeClr val="bg1"/>
                </a:solidFill>
              </a:rPr>
              <a:t>İL MİLLİ EĞİTİM MÜDÜRLÜĞÜ</a:t>
            </a:r>
            <a:endParaRPr lang="tr-TR" sz="1600" b="1" dirty="0">
              <a:solidFill>
                <a:schemeClr val="bg1"/>
              </a:solidFill>
            </a:endParaRPr>
          </a:p>
        </p:txBody>
      </p:sp>
      <p:pic>
        <p:nvPicPr>
          <p:cNvPr id="14" name="13 Resim" descr="adsız3.bmp"/>
          <p:cNvPicPr>
            <a:picLocks noChangeAspect="1"/>
          </p:cNvPicPr>
          <p:nvPr/>
        </p:nvPicPr>
        <p:blipFill>
          <a:blip r:embed="rId4"/>
          <a:stretch>
            <a:fillRect/>
          </a:stretch>
        </p:blipFill>
        <p:spPr>
          <a:xfrm>
            <a:off x="-76200" y="5867400"/>
            <a:ext cx="9230976" cy="990600"/>
          </a:xfrm>
          <a:prstGeom prst="rect">
            <a:avLst/>
          </a:prstGeom>
          <a:noFill/>
          <a:ln>
            <a:noFill/>
          </a:ln>
          <a:scene3d>
            <a:camera prst="orthographicFront">
              <a:rot lat="0" lon="10500000" rev="0"/>
            </a:camera>
            <a:lightRig rig="threePt" dir="t"/>
          </a:scene3d>
        </p:spPr>
      </p:pic>
      <p:sp>
        <p:nvSpPr>
          <p:cNvPr id="19" name="18 Yuvarlatılmış Dikdörtgen"/>
          <p:cNvSpPr/>
          <p:nvPr/>
        </p:nvSpPr>
        <p:spPr>
          <a:xfrm>
            <a:off x="1122599" y="6019800"/>
            <a:ext cx="7869001" cy="762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7" name="16 Resim" descr="adana mem logo.png"/>
          <p:cNvPicPr>
            <a:picLocks/>
          </p:cNvPicPr>
          <p:nvPr/>
        </p:nvPicPr>
        <p:blipFill>
          <a:blip r:embed="rId5" cstate="print"/>
          <a:stretch>
            <a:fillRect/>
          </a:stretch>
        </p:blipFill>
        <p:spPr>
          <a:xfrm>
            <a:off x="4419600" y="6115050"/>
            <a:ext cx="990600" cy="666750"/>
          </a:xfrm>
          <a:prstGeom prst="rect">
            <a:avLst/>
          </a:prstGeom>
        </p:spPr>
      </p:pic>
      <p:pic>
        <p:nvPicPr>
          <p:cNvPr id="20" name="8 Resim" descr="logo_Meb.png"/>
          <p:cNvPicPr>
            <a:picLocks noChangeAspect="1"/>
          </p:cNvPicPr>
          <p:nvPr/>
        </p:nvPicPr>
        <p:blipFill>
          <a:blip r:embed="rId3"/>
          <a:stretch>
            <a:fillRect/>
          </a:stretch>
        </p:blipFill>
        <p:spPr>
          <a:xfrm>
            <a:off x="7772400" y="6000750"/>
            <a:ext cx="781050" cy="781050"/>
          </a:xfrm>
          <a:prstGeom prst="rect">
            <a:avLst/>
          </a:prstGeom>
          <a:noFill/>
          <a:ln>
            <a:noFill/>
          </a:ln>
        </p:spPr>
      </p:pic>
      <p:pic>
        <p:nvPicPr>
          <p:cNvPr id="5" name="Picture 2" descr="C:\Users\Burçin\Desktop\1031px-MEBlogo.jp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1385876" y="6055716"/>
            <a:ext cx="920038" cy="726084"/>
          </a:xfrm>
          <a:prstGeom prst="rect">
            <a:avLst/>
          </a:prstGeom>
          <a:noFill/>
          <a:extLst>
            <a:ext uri="{909E8E84-426E-40DD-AFC4-6F175D3DCCD1}">
              <a14:hiddenFill xmlns:a14="http://schemas.microsoft.com/office/drawing/2010/main" xmlns="">
                <a:solidFill>
                  <a:srgbClr val="FFFFFF"/>
                </a:solidFill>
              </a14:hiddenFill>
            </a:ext>
          </a:extLst>
        </p:spPr>
      </p:pic>
      <p:sp>
        <p:nvSpPr>
          <p:cNvPr id="6" name="Metin kutusu 5"/>
          <p:cNvSpPr txBox="1"/>
          <p:nvPr/>
        </p:nvSpPr>
        <p:spPr>
          <a:xfrm>
            <a:off x="152400" y="1371600"/>
            <a:ext cx="8839200" cy="3939540"/>
          </a:xfrm>
          <a:prstGeom prst="rect">
            <a:avLst/>
          </a:prstGeom>
          <a:noFill/>
        </p:spPr>
        <p:txBody>
          <a:bodyPr wrap="square" rtlCol="0">
            <a:spAutoFit/>
          </a:bodyPr>
          <a:lstStyle/>
          <a:p>
            <a:pPr marL="800100" lvl="1" indent="-342900">
              <a:buFont typeface="Arial" pitchFamily="34" charset="0"/>
              <a:buChar char="•"/>
            </a:pPr>
            <a:r>
              <a:rPr lang="tr-TR" sz="3200" b="1" dirty="0">
                <a:solidFill>
                  <a:srgbClr val="00518E"/>
                </a:solidFill>
              </a:rPr>
              <a:t>4004 DOĞA EĞİTİMİ VE BİLİM OKULLARI PROGRAMI</a:t>
            </a:r>
          </a:p>
          <a:p>
            <a:endParaRPr lang="tr-TR" dirty="0"/>
          </a:p>
          <a:p>
            <a:r>
              <a:rPr lang="en-US" sz="2400" dirty="0"/>
              <a:t>4004 </a:t>
            </a:r>
            <a:r>
              <a:rPr lang="en-US" sz="2400" dirty="0" err="1"/>
              <a:t>Bilim</a:t>
            </a:r>
            <a:r>
              <a:rPr lang="en-US" sz="2400" dirty="0"/>
              <a:t> </a:t>
            </a:r>
            <a:r>
              <a:rPr lang="en-US" sz="2400" dirty="0" err="1"/>
              <a:t>ve</a:t>
            </a:r>
            <a:r>
              <a:rPr lang="en-US" sz="2400" dirty="0"/>
              <a:t> </a:t>
            </a:r>
            <a:r>
              <a:rPr lang="en-US" sz="2400" dirty="0" err="1"/>
              <a:t>Toplum</a:t>
            </a:r>
            <a:r>
              <a:rPr lang="en-US" sz="2400" dirty="0"/>
              <a:t> </a:t>
            </a:r>
            <a:r>
              <a:rPr lang="en-US" sz="2400" dirty="0" err="1"/>
              <a:t>Projeleri</a:t>
            </a:r>
            <a:r>
              <a:rPr lang="en-US" sz="2400" dirty="0"/>
              <a:t>, </a:t>
            </a:r>
            <a:r>
              <a:rPr lang="en-US" sz="2400" dirty="0" err="1"/>
              <a:t>bilginin</a:t>
            </a:r>
            <a:r>
              <a:rPr lang="en-US" sz="2400" dirty="0"/>
              <a:t> </a:t>
            </a:r>
            <a:r>
              <a:rPr lang="en-US" sz="2400" dirty="0" err="1"/>
              <a:t>toplum</a:t>
            </a:r>
            <a:r>
              <a:rPr lang="en-US" sz="2400" dirty="0"/>
              <a:t> </a:t>
            </a:r>
            <a:r>
              <a:rPr lang="en-US" sz="2400" dirty="0" err="1"/>
              <a:t>ile</a:t>
            </a:r>
            <a:r>
              <a:rPr lang="en-US" sz="2400" dirty="0"/>
              <a:t> </a:t>
            </a:r>
            <a:r>
              <a:rPr lang="en-US" sz="2400" dirty="0" err="1"/>
              <a:t>buluşturulmasını</a:t>
            </a:r>
            <a:r>
              <a:rPr lang="en-US" sz="2400" dirty="0"/>
              <a:t> </a:t>
            </a:r>
            <a:r>
              <a:rPr lang="en-US" sz="2400" dirty="0" err="1"/>
              <a:t>ve</a:t>
            </a:r>
            <a:r>
              <a:rPr lang="en-US" sz="2400" dirty="0"/>
              <a:t> </a:t>
            </a:r>
            <a:r>
              <a:rPr lang="en-US" sz="2400" dirty="0" err="1"/>
              <a:t>yaygınlaştırılmasını</a:t>
            </a:r>
            <a:r>
              <a:rPr lang="en-US" sz="2400" dirty="0"/>
              <a:t>, </a:t>
            </a:r>
            <a:r>
              <a:rPr lang="en-US" sz="2400" dirty="0" err="1"/>
              <a:t>bunu</a:t>
            </a:r>
            <a:r>
              <a:rPr lang="en-US" sz="2400" dirty="0"/>
              <a:t> </a:t>
            </a:r>
            <a:r>
              <a:rPr lang="en-US" sz="2400" dirty="0" err="1"/>
              <a:t>yaparken</a:t>
            </a:r>
            <a:r>
              <a:rPr lang="en-US" sz="2400" dirty="0"/>
              <a:t> de </a:t>
            </a:r>
            <a:r>
              <a:rPr lang="en-US" sz="2400" dirty="0" err="1"/>
              <a:t>bilginin</a:t>
            </a:r>
            <a:r>
              <a:rPr lang="en-US" sz="2400" dirty="0"/>
              <a:t> </a:t>
            </a:r>
            <a:r>
              <a:rPr lang="en-US" sz="2400" dirty="0" err="1"/>
              <a:t>mümkün</a:t>
            </a:r>
            <a:r>
              <a:rPr lang="en-US" sz="2400" dirty="0"/>
              <a:t> </a:t>
            </a:r>
            <a:r>
              <a:rPr lang="en-US" sz="2400" dirty="0" err="1"/>
              <a:t>olduğunca</a:t>
            </a:r>
            <a:r>
              <a:rPr lang="en-US" sz="2400" dirty="0"/>
              <a:t> </a:t>
            </a:r>
            <a:r>
              <a:rPr lang="en-US" sz="2400" dirty="0" err="1"/>
              <a:t>görselleştirilerek</a:t>
            </a:r>
            <a:r>
              <a:rPr lang="en-US" sz="2400" dirty="0"/>
              <a:t>, </a:t>
            </a:r>
            <a:r>
              <a:rPr lang="en-US" sz="2400" dirty="0" err="1"/>
              <a:t>etkileşimli</a:t>
            </a:r>
            <a:r>
              <a:rPr lang="en-US" sz="2400" dirty="0"/>
              <a:t> </a:t>
            </a:r>
            <a:r>
              <a:rPr lang="en-US" sz="2400" dirty="0" err="1"/>
              <a:t>uygulamalarla</a:t>
            </a:r>
            <a:r>
              <a:rPr lang="en-US" sz="2400" dirty="0"/>
              <a:t> </a:t>
            </a:r>
            <a:r>
              <a:rPr lang="en-US" sz="2400" dirty="0" err="1"/>
              <a:t>anlaşılır</a:t>
            </a:r>
            <a:r>
              <a:rPr lang="en-US" sz="2400" dirty="0"/>
              <a:t> </a:t>
            </a:r>
            <a:r>
              <a:rPr lang="en-US" sz="2400" dirty="0" err="1"/>
              <a:t>bir</a:t>
            </a:r>
            <a:r>
              <a:rPr lang="en-US" sz="2400" dirty="0"/>
              <a:t> </a:t>
            </a:r>
            <a:r>
              <a:rPr lang="en-US" sz="2400" dirty="0" err="1"/>
              <a:t>biçimde</a:t>
            </a:r>
            <a:r>
              <a:rPr lang="en-US" sz="2400" dirty="0"/>
              <a:t> </a:t>
            </a:r>
            <a:r>
              <a:rPr lang="en-US" sz="2400" dirty="0" err="1"/>
              <a:t>aktarılmasını</a:t>
            </a:r>
            <a:r>
              <a:rPr lang="en-US" sz="2400" dirty="0"/>
              <a:t> </a:t>
            </a:r>
            <a:r>
              <a:rPr lang="en-US" sz="2400" dirty="0" err="1"/>
              <a:t>amaçlar</a:t>
            </a:r>
            <a:r>
              <a:rPr lang="en-US" sz="2400" dirty="0"/>
              <a:t>. Bu </a:t>
            </a:r>
            <a:r>
              <a:rPr lang="en-US" sz="2400" dirty="0" err="1"/>
              <a:t>projelerde</a:t>
            </a:r>
            <a:r>
              <a:rPr lang="en-US" sz="2400" dirty="0"/>
              <a:t>; </a:t>
            </a:r>
            <a:r>
              <a:rPr lang="en-US" sz="2400" dirty="0" err="1"/>
              <a:t>katılımcılara</a:t>
            </a:r>
            <a:r>
              <a:rPr lang="en-US" sz="2400" dirty="0"/>
              <a:t> </a:t>
            </a:r>
            <a:r>
              <a:rPr lang="en-US" sz="2400" dirty="0" err="1"/>
              <a:t>olabildiğince</a:t>
            </a:r>
            <a:r>
              <a:rPr lang="en-US" sz="2400" dirty="0"/>
              <a:t> </a:t>
            </a:r>
            <a:r>
              <a:rPr lang="en-US" sz="2400" dirty="0" err="1"/>
              <a:t>fazla</a:t>
            </a:r>
            <a:r>
              <a:rPr lang="en-US" sz="2400" dirty="0"/>
              <a:t> </a:t>
            </a:r>
            <a:r>
              <a:rPr lang="en-US" sz="2400" dirty="0" err="1"/>
              <a:t>bilgi</a:t>
            </a:r>
            <a:r>
              <a:rPr lang="en-US" sz="2400" dirty="0"/>
              <a:t> </a:t>
            </a:r>
            <a:r>
              <a:rPr lang="en-US" sz="2400" dirty="0" err="1"/>
              <a:t>aktarılması</a:t>
            </a:r>
            <a:r>
              <a:rPr lang="en-US" sz="2400" dirty="0"/>
              <a:t> </a:t>
            </a:r>
            <a:r>
              <a:rPr lang="en-US" sz="2400" dirty="0" err="1"/>
              <a:t>değil</a:t>
            </a:r>
            <a:r>
              <a:rPr lang="en-US" sz="2400" dirty="0"/>
              <a:t>, </a:t>
            </a:r>
            <a:r>
              <a:rPr lang="en-US" sz="2400" dirty="0" err="1"/>
              <a:t>katılımcıların</a:t>
            </a:r>
            <a:r>
              <a:rPr lang="en-US" sz="2400" dirty="0"/>
              <a:t> </a:t>
            </a:r>
            <a:r>
              <a:rPr lang="en-US" sz="2400" dirty="0" err="1"/>
              <a:t>basit</a:t>
            </a:r>
            <a:r>
              <a:rPr lang="en-US" sz="2400" dirty="0"/>
              <a:t> </a:t>
            </a:r>
            <a:r>
              <a:rPr lang="en-US" sz="2400" dirty="0" err="1"/>
              <a:t>bilimsel</a:t>
            </a:r>
            <a:r>
              <a:rPr lang="en-US" sz="2400" dirty="0"/>
              <a:t> </a:t>
            </a:r>
            <a:r>
              <a:rPr lang="en-US" sz="2400" dirty="0" err="1"/>
              <a:t>olguları</a:t>
            </a:r>
            <a:r>
              <a:rPr lang="en-US" sz="2400" dirty="0"/>
              <a:t> </a:t>
            </a:r>
            <a:r>
              <a:rPr lang="en-US" sz="2400" dirty="0" err="1"/>
              <a:t>fark</a:t>
            </a:r>
            <a:r>
              <a:rPr lang="en-US" sz="2400" dirty="0"/>
              <a:t> </a:t>
            </a:r>
            <a:r>
              <a:rPr lang="en-US" sz="2400" dirty="0" err="1"/>
              <a:t>etmeleri</a:t>
            </a:r>
            <a:r>
              <a:rPr lang="en-US" sz="2400" dirty="0"/>
              <a:t> </a:t>
            </a:r>
            <a:r>
              <a:rPr lang="en-US" sz="2400" dirty="0" err="1"/>
              <a:t>sağlanarak</a:t>
            </a:r>
            <a:r>
              <a:rPr lang="en-US" sz="2400" dirty="0"/>
              <a:t>, </a:t>
            </a:r>
            <a:r>
              <a:rPr lang="en-US" sz="2400" dirty="0" err="1"/>
              <a:t>merak</a:t>
            </a:r>
            <a:r>
              <a:rPr lang="en-US" sz="2400" dirty="0"/>
              <a:t> </a:t>
            </a:r>
            <a:r>
              <a:rPr lang="en-US" sz="2400" dirty="0" err="1"/>
              <a:t>duygularının</a:t>
            </a:r>
            <a:r>
              <a:rPr lang="en-US" sz="2400" dirty="0"/>
              <a:t>, </a:t>
            </a:r>
            <a:r>
              <a:rPr lang="en-US" sz="2400" dirty="0" err="1"/>
              <a:t>araştırma</a:t>
            </a:r>
            <a:r>
              <a:rPr lang="en-US" sz="2400" dirty="0"/>
              <a:t>, </a:t>
            </a:r>
            <a:r>
              <a:rPr lang="en-US" sz="2400" dirty="0" err="1"/>
              <a:t>sorgulama</a:t>
            </a:r>
            <a:r>
              <a:rPr lang="en-US" sz="2400" dirty="0"/>
              <a:t> </a:t>
            </a:r>
            <a:r>
              <a:rPr lang="en-US" sz="2400" dirty="0" err="1"/>
              <a:t>ve</a:t>
            </a:r>
            <a:r>
              <a:rPr lang="en-US" sz="2400" dirty="0"/>
              <a:t> </a:t>
            </a:r>
            <a:r>
              <a:rPr lang="en-US" sz="2400" dirty="0" err="1"/>
              <a:t>öğrenme</a:t>
            </a:r>
            <a:r>
              <a:rPr lang="en-US" sz="2400" dirty="0"/>
              <a:t> </a:t>
            </a:r>
            <a:r>
              <a:rPr lang="en-US" sz="2400" dirty="0" err="1"/>
              <a:t>isteklerinin</a:t>
            </a:r>
            <a:r>
              <a:rPr lang="en-US" sz="2400" dirty="0"/>
              <a:t> </a:t>
            </a:r>
            <a:r>
              <a:rPr lang="en-US" sz="2400" dirty="0" err="1"/>
              <a:t>tetiklenmesi</a:t>
            </a:r>
            <a:r>
              <a:rPr lang="en-US" sz="2400" dirty="0"/>
              <a:t> </a:t>
            </a:r>
            <a:r>
              <a:rPr lang="en-US" sz="2400" dirty="0" err="1"/>
              <a:t>amaçlanır</a:t>
            </a:r>
            <a:r>
              <a:rPr lang="en-US" sz="2400" dirty="0"/>
              <a:t>.</a:t>
            </a:r>
            <a:endParaRPr lang="en-US" dirty="0"/>
          </a:p>
        </p:txBody>
      </p:sp>
    </p:spTree>
    <p:extLst>
      <p:ext uri="{BB962C8B-B14F-4D97-AF65-F5344CB8AC3E}">
        <p14:creationId xmlns:p14="http://schemas.microsoft.com/office/powerpoint/2010/main" xmlns="" val="3990266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a:p>
        </p:txBody>
      </p:sp>
      <p:sp>
        <p:nvSpPr>
          <p:cNvPr id="3" name="2 Alt Başlık"/>
          <p:cNvSpPr>
            <a:spLocks noGrp="1"/>
          </p:cNvSpPr>
          <p:nvPr>
            <p:ph type="subTitle" idx="1"/>
          </p:nvPr>
        </p:nvSpPr>
        <p:spPr/>
        <p:txBody>
          <a:bodyPr/>
          <a:lstStyle/>
          <a:p>
            <a:endParaRPr lang="tr-TR"/>
          </a:p>
        </p:txBody>
      </p:sp>
      <p:pic>
        <p:nvPicPr>
          <p:cNvPr id="4" name="3 Resim" descr="adsız2.bmp"/>
          <p:cNvPicPr>
            <a:picLocks noChangeAspect="1"/>
          </p:cNvPicPr>
          <p:nvPr/>
        </p:nvPicPr>
        <p:blipFill>
          <a:blip r:embed="rId2"/>
          <a:stretch>
            <a:fillRect/>
          </a:stretch>
        </p:blipFill>
        <p:spPr>
          <a:xfrm>
            <a:off x="4464" y="0"/>
            <a:ext cx="9139536" cy="6858000"/>
          </a:xfrm>
          <a:prstGeom prst="rect">
            <a:avLst/>
          </a:prstGeom>
        </p:spPr>
      </p:pic>
      <p:pic>
        <p:nvPicPr>
          <p:cNvPr id="9" name="8 Resim" descr="logo_Meb.png"/>
          <p:cNvPicPr>
            <a:picLocks noChangeAspect="1"/>
          </p:cNvPicPr>
          <p:nvPr/>
        </p:nvPicPr>
        <p:blipFill>
          <a:blip r:embed="rId3"/>
          <a:stretch>
            <a:fillRect/>
          </a:stretch>
        </p:blipFill>
        <p:spPr>
          <a:xfrm>
            <a:off x="152400" y="0"/>
            <a:ext cx="914400" cy="914400"/>
          </a:xfrm>
          <a:prstGeom prst="rect">
            <a:avLst/>
          </a:prstGeom>
          <a:noFill/>
          <a:ln>
            <a:noFill/>
          </a:ln>
        </p:spPr>
      </p:pic>
      <p:sp>
        <p:nvSpPr>
          <p:cNvPr id="10" name="9 Metin kutusu"/>
          <p:cNvSpPr txBox="1"/>
          <p:nvPr/>
        </p:nvSpPr>
        <p:spPr>
          <a:xfrm>
            <a:off x="1122599" y="0"/>
            <a:ext cx="2720617" cy="830997"/>
          </a:xfrm>
          <a:prstGeom prst="rect">
            <a:avLst/>
          </a:prstGeom>
          <a:noFill/>
        </p:spPr>
        <p:txBody>
          <a:bodyPr wrap="none" rtlCol="0">
            <a:spAutoFit/>
          </a:bodyPr>
          <a:lstStyle/>
          <a:p>
            <a:r>
              <a:rPr lang="tr-TR" sz="1600" b="1" dirty="0" smtClean="0">
                <a:solidFill>
                  <a:schemeClr val="bg1"/>
                </a:solidFill>
              </a:rPr>
              <a:t>T.C</a:t>
            </a:r>
          </a:p>
          <a:p>
            <a:r>
              <a:rPr lang="tr-TR" sz="1600" b="1" dirty="0" smtClean="0">
                <a:solidFill>
                  <a:schemeClr val="bg1"/>
                </a:solidFill>
              </a:rPr>
              <a:t>ADANA VALİLİĞİ</a:t>
            </a:r>
          </a:p>
          <a:p>
            <a:r>
              <a:rPr lang="tr-TR" sz="1600" b="1" dirty="0" smtClean="0">
                <a:solidFill>
                  <a:schemeClr val="bg1"/>
                </a:solidFill>
              </a:rPr>
              <a:t>İL MİLLİ EĞİTİM MÜDÜRLÜĞÜ</a:t>
            </a:r>
            <a:endParaRPr lang="tr-TR" sz="1600" b="1" dirty="0">
              <a:solidFill>
                <a:schemeClr val="bg1"/>
              </a:solidFill>
            </a:endParaRPr>
          </a:p>
        </p:txBody>
      </p:sp>
      <p:pic>
        <p:nvPicPr>
          <p:cNvPr id="14" name="13 Resim" descr="adsız3.bmp"/>
          <p:cNvPicPr>
            <a:picLocks noChangeAspect="1"/>
          </p:cNvPicPr>
          <p:nvPr/>
        </p:nvPicPr>
        <p:blipFill>
          <a:blip r:embed="rId4"/>
          <a:stretch>
            <a:fillRect/>
          </a:stretch>
        </p:blipFill>
        <p:spPr>
          <a:xfrm>
            <a:off x="-76200" y="5867400"/>
            <a:ext cx="9230976" cy="990600"/>
          </a:xfrm>
          <a:prstGeom prst="rect">
            <a:avLst/>
          </a:prstGeom>
          <a:noFill/>
          <a:ln>
            <a:noFill/>
          </a:ln>
          <a:scene3d>
            <a:camera prst="orthographicFront">
              <a:rot lat="0" lon="10500000" rev="0"/>
            </a:camera>
            <a:lightRig rig="threePt" dir="t"/>
          </a:scene3d>
        </p:spPr>
      </p:pic>
      <p:sp>
        <p:nvSpPr>
          <p:cNvPr id="19" name="18 Yuvarlatılmış Dikdörtgen"/>
          <p:cNvSpPr/>
          <p:nvPr/>
        </p:nvSpPr>
        <p:spPr>
          <a:xfrm>
            <a:off x="1122599" y="6019800"/>
            <a:ext cx="7869001" cy="762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7" name="16 Resim" descr="adana mem logo.png"/>
          <p:cNvPicPr>
            <a:picLocks/>
          </p:cNvPicPr>
          <p:nvPr/>
        </p:nvPicPr>
        <p:blipFill>
          <a:blip r:embed="rId5" cstate="print"/>
          <a:stretch>
            <a:fillRect/>
          </a:stretch>
        </p:blipFill>
        <p:spPr>
          <a:xfrm>
            <a:off x="4419600" y="6115050"/>
            <a:ext cx="990600" cy="666750"/>
          </a:xfrm>
          <a:prstGeom prst="rect">
            <a:avLst/>
          </a:prstGeom>
        </p:spPr>
      </p:pic>
      <p:pic>
        <p:nvPicPr>
          <p:cNvPr id="20" name="8 Resim" descr="logo_Meb.png"/>
          <p:cNvPicPr>
            <a:picLocks noChangeAspect="1"/>
          </p:cNvPicPr>
          <p:nvPr/>
        </p:nvPicPr>
        <p:blipFill>
          <a:blip r:embed="rId3"/>
          <a:stretch>
            <a:fillRect/>
          </a:stretch>
        </p:blipFill>
        <p:spPr>
          <a:xfrm>
            <a:off x="7772400" y="6000750"/>
            <a:ext cx="781050" cy="781050"/>
          </a:xfrm>
          <a:prstGeom prst="rect">
            <a:avLst/>
          </a:prstGeom>
          <a:noFill/>
          <a:ln>
            <a:noFill/>
          </a:ln>
        </p:spPr>
      </p:pic>
      <p:pic>
        <p:nvPicPr>
          <p:cNvPr id="5" name="Picture 2" descr="C:\Users\Burçin\Desktop\1031px-MEBlogo.jp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1385876" y="6055716"/>
            <a:ext cx="920038" cy="726084"/>
          </a:xfrm>
          <a:prstGeom prst="rect">
            <a:avLst/>
          </a:prstGeom>
          <a:noFill/>
          <a:extLst>
            <a:ext uri="{909E8E84-426E-40DD-AFC4-6F175D3DCCD1}">
              <a14:hiddenFill xmlns:a14="http://schemas.microsoft.com/office/drawing/2010/main" xmlns="">
                <a:solidFill>
                  <a:srgbClr val="FFFFFF"/>
                </a:solidFill>
              </a14:hiddenFill>
            </a:ext>
          </a:extLst>
        </p:spPr>
      </p:pic>
      <p:sp>
        <p:nvSpPr>
          <p:cNvPr id="6" name="Metin kutusu 5"/>
          <p:cNvSpPr txBox="1"/>
          <p:nvPr/>
        </p:nvSpPr>
        <p:spPr>
          <a:xfrm>
            <a:off x="152400" y="1371600"/>
            <a:ext cx="8839200" cy="3939540"/>
          </a:xfrm>
          <a:prstGeom prst="rect">
            <a:avLst/>
          </a:prstGeom>
          <a:noFill/>
        </p:spPr>
        <p:txBody>
          <a:bodyPr wrap="square" rtlCol="0">
            <a:spAutoFit/>
          </a:bodyPr>
          <a:lstStyle/>
          <a:p>
            <a:pPr marL="800100" lvl="1" indent="-342900">
              <a:buFont typeface="Arial" pitchFamily="34" charset="0"/>
              <a:buChar char="•"/>
            </a:pPr>
            <a:r>
              <a:rPr lang="tr-TR" sz="3200" b="1" dirty="0">
                <a:solidFill>
                  <a:srgbClr val="00518E"/>
                </a:solidFill>
              </a:rPr>
              <a:t>4004 DOĞA EĞİTİMİ VE BİLİM OKULLARI PROGRAMI</a:t>
            </a:r>
          </a:p>
          <a:p>
            <a:endParaRPr lang="tr-TR" dirty="0"/>
          </a:p>
          <a:p>
            <a:r>
              <a:rPr lang="tr-TR" sz="2400" dirty="0">
                <a:solidFill>
                  <a:srgbClr val="FF0000"/>
                </a:solidFill>
              </a:rPr>
              <a:t>BAŞVURU İŞLEMİ</a:t>
            </a:r>
          </a:p>
          <a:p>
            <a:r>
              <a:rPr lang="en-US" sz="2400" dirty="0"/>
              <a:t>TÜBİTAK </a:t>
            </a:r>
            <a:r>
              <a:rPr lang="en-US" sz="2400" dirty="0" err="1"/>
              <a:t>Bilim</a:t>
            </a:r>
            <a:r>
              <a:rPr lang="en-US" sz="2400" dirty="0"/>
              <a:t> </a:t>
            </a:r>
            <a:r>
              <a:rPr lang="en-US" sz="2400" dirty="0" err="1"/>
              <a:t>ve</a:t>
            </a:r>
            <a:r>
              <a:rPr lang="en-US" sz="2400" dirty="0"/>
              <a:t> </a:t>
            </a:r>
            <a:r>
              <a:rPr lang="en-US" sz="2400" dirty="0" err="1"/>
              <a:t>Toplum</a:t>
            </a:r>
            <a:r>
              <a:rPr lang="en-US" sz="2400" dirty="0"/>
              <a:t> </a:t>
            </a:r>
            <a:r>
              <a:rPr lang="en-US" sz="2400" dirty="0" err="1"/>
              <a:t>Projeleri</a:t>
            </a:r>
            <a:r>
              <a:rPr lang="en-US" sz="2400" dirty="0"/>
              <a:t> </a:t>
            </a:r>
            <a:r>
              <a:rPr lang="en-US" sz="2400" dirty="0" err="1"/>
              <a:t>Destekleme</a:t>
            </a:r>
            <a:r>
              <a:rPr lang="en-US" sz="2400" dirty="0"/>
              <a:t> </a:t>
            </a:r>
            <a:r>
              <a:rPr lang="en-US" sz="2400" dirty="0" err="1"/>
              <a:t>Programı</a:t>
            </a:r>
            <a:r>
              <a:rPr lang="en-US" sz="2400" dirty="0"/>
              <a:t> </a:t>
            </a:r>
            <a:r>
              <a:rPr lang="en-US" sz="2400" dirty="0" err="1"/>
              <a:t>Proje</a:t>
            </a:r>
            <a:r>
              <a:rPr lang="en-US" sz="2400" dirty="0"/>
              <a:t> </a:t>
            </a:r>
            <a:r>
              <a:rPr lang="en-US" sz="2400" dirty="0" err="1"/>
              <a:t>Öneri</a:t>
            </a:r>
            <a:r>
              <a:rPr lang="en-US" sz="2400" dirty="0"/>
              <a:t> </a:t>
            </a:r>
            <a:r>
              <a:rPr lang="en-US" sz="2400" dirty="0" err="1"/>
              <a:t>Formu‟nda</a:t>
            </a:r>
            <a:r>
              <a:rPr lang="en-US" sz="2400" dirty="0"/>
              <a:t> </a:t>
            </a:r>
            <a:r>
              <a:rPr lang="en-US" sz="2400" dirty="0" err="1"/>
              <a:t>istenilen</a:t>
            </a:r>
            <a:r>
              <a:rPr lang="en-US" sz="2400" dirty="0"/>
              <a:t> </a:t>
            </a:r>
            <a:r>
              <a:rPr lang="en-US" sz="2400" dirty="0" err="1"/>
              <a:t>tüm</a:t>
            </a:r>
            <a:r>
              <a:rPr lang="en-US" sz="2400" dirty="0"/>
              <a:t> </a:t>
            </a:r>
            <a:r>
              <a:rPr lang="en-US" sz="2400" dirty="0" err="1"/>
              <a:t>bilgi</a:t>
            </a:r>
            <a:r>
              <a:rPr lang="en-US" sz="2400" dirty="0"/>
              <a:t> </a:t>
            </a:r>
            <a:r>
              <a:rPr lang="en-US" sz="2400" dirty="0" err="1"/>
              <a:t>ve</a:t>
            </a:r>
            <a:r>
              <a:rPr lang="en-US" sz="2400" dirty="0"/>
              <a:t> </a:t>
            </a:r>
            <a:r>
              <a:rPr lang="en-US" sz="2400" dirty="0" err="1"/>
              <a:t>belgeler</a:t>
            </a:r>
            <a:r>
              <a:rPr lang="en-US" sz="2400" dirty="0"/>
              <a:t> </a:t>
            </a:r>
            <a:r>
              <a:rPr lang="en-US" sz="2400" dirty="0" err="1"/>
              <a:t>eksiksiz</a:t>
            </a:r>
            <a:r>
              <a:rPr lang="en-US" sz="2400" dirty="0"/>
              <a:t> </a:t>
            </a:r>
            <a:r>
              <a:rPr lang="en-US" sz="2400" dirty="0" err="1"/>
              <a:t>olarak</a:t>
            </a:r>
            <a:r>
              <a:rPr lang="en-US" sz="2400" dirty="0"/>
              <a:t> </a:t>
            </a:r>
            <a:r>
              <a:rPr lang="en-US" sz="2400" dirty="0" err="1"/>
              <a:t>hazırlandıktan</a:t>
            </a:r>
            <a:r>
              <a:rPr lang="en-US" sz="2400" dirty="0"/>
              <a:t> </a:t>
            </a:r>
            <a:r>
              <a:rPr lang="en-US" sz="2400" dirty="0" err="1"/>
              <a:t>sonra</a:t>
            </a:r>
            <a:r>
              <a:rPr lang="en-US" sz="2400" dirty="0"/>
              <a:t> </a:t>
            </a:r>
            <a:r>
              <a:rPr lang="en-US" sz="2400" dirty="0" err="1"/>
              <a:t>kargo</a:t>
            </a:r>
            <a:r>
              <a:rPr lang="en-US" sz="2400" dirty="0"/>
              <a:t> </a:t>
            </a:r>
            <a:r>
              <a:rPr lang="en-US" sz="2400" dirty="0" err="1"/>
              <a:t>veya</a:t>
            </a:r>
            <a:r>
              <a:rPr lang="en-US" sz="2400" dirty="0"/>
              <a:t> </a:t>
            </a:r>
            <a:r>
              <a:rPr lang="en-US" sz="2400" dirty="0" err="1"/>
              <a:t>posta</a:t>
            </a:r>
            <a:r>
              <a:rPr lang="en-US" sz="2400" dirty="0"/>
              <a:t> </a:t>
            </a:r>
            <a:r>
              <a:rPr lang="en-US" sz="2400" dirty="0" err="1"/>
              <a:t>yolu</a:t>
            </a:r>
            <a:r>
              <a:rPr lang="en-US" sz="2400" dirty="0"/>
              <a:t> </a:t>
            </a:r>
            <a:r>
              <a:rPr lang="en-US" sz="2400" dirty="0" err="1"/>
              <a:t>ile</a:t>
            </a:r>
            <a:r>
              <a:rPr lang="en-US" sz="2400" dirty="0"/>
              <a:t> </a:t>
            </a:r>
            <a:r>
              <a:rPr lang="en-US" sz="2400" dirty="0" err="1"/>
              <a:t>yapılacak</a:t>
            </a:r>
            <a:r>
              <a:rPr lang="en-US" sz="2400" dirty="0"/>
              <a:t> </a:t>
            </a:r>
            <a:r>
              <a:rPr lang="en-US" sz="2400" dirty="0" err="1"/>
              <a:t>başvurular</a:t>
            </a:r>
            <a:r>
              <a:rPr lang="en-US" sz="2400" dirty="0"/>
              <a:t> TÜBİTAK </a:t>
            </a:r>
            <a:r>
              <a:rPr lang="en-US" sz="2400" dirty="0" err="1"/>
              <a:t>Bilim</a:t>
            </a:r>
            <a:r>
              <a:rPr lang="en-US" sz="2400" dirty="0"/>
              <a:t> </a:t>
            </a:r>
            <a:r>
              <a:rPr lang="en-US" sz="2400" dirty="0" err="1"/>
              <a:t>ve</a:t>
            </a:r>
            <a:r>
              <a:rPr lang="en-US" sz="2400" dirty="0"/>
              <a:t> </a:t>
            </a:r>
            <a:r>
              <a:rPr lang="en-US" sz="2400" dirty="0" err="1"/>
              <a:t>Toplum</a:t>
            </a:r>
            <a:r>
              <a:rPr lang="en-US" sz="2400" dirty="0"/>
              <a:t> </a:t>
            </a:r>
            <a:r>
              <a:rPr lang="en-US" sz="2400" dirty="0" err="1"/>
              <a:t>Programları</a:t>
            </a:r>
            <a:r>
              <a:rPr lang="en-US" sz="2400" dirty="0"/>
              <a:t> </a:t>
            </a:r>
            <a:r>
              <a:rPr lang="en-US" sz="2400" dirty="0" err="1"/>
              <a:t>Müdürlüğü‟ne</a:t>
            </a:r>
            <a:r>
              <a:rPr lang="en-US" sz="2400" dirty="0"/>
              <a:t>, </a:t>
            </a:r>
            <a:r>
              <a:rPr lang="en-US" sz="2400" dirty="0" err="1"/>
              <a:t>elden</a:t>
            </a:r>
            <a:r>
              <a:rPr lang="en-US" sz="2400" dirty="0"/>
              <a:t> </a:t>
            </a:r>
            <a:r>
              <a:rPr lang="en-US" sz="2400" dirty="0" err="1"/>
              <a:t>yapılacak</a:t>
            </a:r>
            <a:r>
              <a:rPr lang="en-US" sz="2400" dirty="0"/>
              <a:t> </a:t>
            </a:r>
            <a:r>
              <a:rPr lang="en-US" sz="2400" dirty="0" err="1"/>
              <a:t>başvurular</a:t>
            </a:r>
            <a:r>
              <a:rPr lang="en-US" sz="2400" dirty="0"/>
              <a:t> TÜBİTAK </a:t>
            </a:r>
            <a:r>
              <a:rPr lang="en-US" sz="2400" dirty="0" err="1"/>
              <a:t>Ek</a:t>
            </a:r>
            <a:r>
              <a:rPr lang="en-US" sz="2400" dirty="0"/>
              <a:t> </a:t>
            </a:r>
            <a:r>
              <a:rPr lang="en-US" sz="2400" dirty="0" err="1"/>
              <a:t>Hizmet</a:t>
            </a:r>
            <a:r>
              <a:rPr lang="en-US" sz="2400" dirty="0"/>
              <a:t> </a:t>
            </a:r>
            <a:r>
              <a:rPr lang="en-US" sz="2400" dirty="0" err="1"/>
              <a:t>Binası</a:t>
            </a:r>
            <a:r>
              <a:rPr lang="en-US" sz="2400" dirty="0"/>
              <a:t> </a:t>
            </a:r>
            <a:r>
              <a:rPr lang="en-US" sz="2400" dirty="0" err="1"/>
              <a:t>Genel</a:t>
            </a:r>
            <a:r>
              <a:rPr lang="en-US" sz="2400" dirty="0"/>
              <a:t> </a:t>
            </a:r>
            <a:r>
              <a:rPr lang="en-US" sz="2400" dirty="0" err="1"/>
              <a:t>Evrak</a:t>
            </a:r>
            <a:r>
              <a:rPr lang="en-US" sz="2400" dirty="0"/>
              <a:t> </a:t>
            </a:r>
            <a:r>
              <a:rPr lang="en-US" sz="2400" dirty="0" err="1"/>
              <a:t>ve</a:t>
            </a:r>
            <a:r>
              <a:rPr lang="en-US" sz="2400" dirty="0"/>
              <a:t> </a:t>
            </a:r>
            <a:r>
              <a:rPr lang="en-US" sz="2400" dirty="0" err="1"/>
              <a:t>Arşiv</a:t>
            </a:r>
            <a:r>
              <a:rPr lang="en-US" sz="2400" dirty="0"/>
              <a:t> </a:t>
            </a:r>
            <a:r>
              <a:rPr lang="en-US" sz="2400" dirty="0" err="1"/>
              <a:t>Müdürlüğü‟ne</a:t>
            </a:r>
            <a:r>
              <a:rPr lang="en-US" sz="2400" dirty="0"/>
              <a:t> </a:t>
            </a:r>
            <a:r>
              <a:rPr lang="en-US" sz="2400" dirty="0" err="1"/>
              <a:t>iletilmelidir</a:t>
            </a:r>
            <a:r>
              <a:rPr lang="en-US" sz="2400" dirty="0"/>
              <a:t>. </a:t>
            </a:r>
            <a:endParaRPr lang="en-US" dirty="0"/>
          </a:p>
        </p:txBody>
      </p:sp>
    </p:spTree>
    <p:extLst>
      <p:ext uri="{BB962C8B-B14F-4D97-AF65-F5344CB8AC3E}">
        <p14:creationId xmlns:p14="http://schemas.microsoft.com/office/powerpoint/2010/main" xmlns="" val="3990266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1039</TotalTime>
  <Words>569</Words>
  <Application>Microsoft Office PowerPoint</Application>
  <PresentationFormat>Ekran Gösterisi (4:3)</PresentationFormat>
  <Paragraphs>74</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Slayt 1</vt:lpstr>
      <vt:lpstr>Slayt 2</vt:lpstr>
      <vt:lpstr>Slayt 3</vt:lpstr>
      <vt:lpstr>Slayt 4</vt:lpstr>
      <vt:lpstr>Slayt 5</vt:lpstr>
      <vt:lpstr>Slayt 6</vt:lpstr>
      <vt:lpstr>Slayt 7</vt:lpstr>
      <vt:lpstr>Slayt 8</vt:lpstr>
      <vt:lpstr>Slayt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Users</dc:creator>
  <cp:lastModifiedBy>OEM</cp:lastModifiedBy>
  <cp:revision>159</cp:revision>
  <dcterms:created xsi:type="dcterms:W3CDTF">2014-02-26T20:02:58Z</dcterms:created>
  <dcterms:modified xsi:type="dcterms:W3CDTF">2015-08-05T08:16:34Z</dcterms:modified>
</cp:coreProperties>
</file>