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3"/>
  </p:notesMasterIdLst>
  <p:sldIdLst>
    <p:sldId id="422" r:id="rId2"/>
    <p:sldId id="421" r:id="rId3"/>
    <p:sldId id="387" r:id="rId4"/>
    <p:sldId id="342" r:id="rId5"/>
    <p:sldId id="409" r:id="rId6"/>
    <p:sldId id="420" r:id="rId7"/>
    <p:sldId id="410" r:id="rId8"/>
    <p:sldId id="388" r:id="rId9"/>
    <p:sldId id="389" r:id="rId10"/>
    <p:sldId id="390" r:id="rId11"/>
    <p:sldId id="392" r:id="rId12"/>
    <p:sldId id="393" r:id="rId13"/>
    <p:sldId id="403" r:id="rId14"/>
    <p:sldId id="408" r:id="rId15"/>
    <p:sldId id="407" r:id="rId16"/>
    <p:sldId id="338" r:id="rId17"/>
    <p:sldId id="411" r:id="rId18"/>
    <p:sldId id="339" r:id="rId19"/>
    <p:sldId id="340" r:id="rId20"/>
    <p:sldId id="412" r:id="rId21"/>
    <p:sldId id="413" r:id="rId22"/>
    <p:sldId id="414" r:id="rId23"/>
    <p:sldId id="415" r:id="rId24"/>
    <p:sldId id="416" r:id="rId25"/>
    <p:sldId id="417" r:id="rId26"/>
    <p:sldId id="418" r:id="rId27"/>
    <p:sldId id="419" r:id="rId28"/>
    <p:sldId id="402" r:id="rId29"/>
    <p:sldId id="367" r:id="rId30"/>
    <p:sldId id="423" r:id="rId31"/>
    <p:sldId id="424" r:id="rId32"/>
    <p:sldId id="425" r:id="rId33"/>
    <p:sldId id="426" r:id="rId34"/>
    <p:sldId id="427" r:id="rId35"/>
    <p:sldId id="428" r:id="rId36"/>
    <p:sldId id="429" r:id="rId37"/>
    <p:sldId id="430" r:id="rId38"/>
    <p:sldId id="431" r:id="rId39"/>
    <p:sldId id="432" r:id="rId40"/>
    <p:sldId id="433" r:id="rId41"/>
    <p:sldId id="434" r:id="rId42"/>
    <p:sldId id="435" r:id="rId43"/>
    <p:sldId id="436" r:id="rId44"/>
    <p:sldId id="437" r:id="rId45"/>
    <p:sldId id="438" r:id="rId46"/>
    <p:sldId id="439" r:id="rId47"/>
    <p:sldId id="440" r:id="rId48"/>
    <p:sldId id="441" r:id="rId49"/>
    <p:sldId id="442" r:id="rId50"/>
    <p:sldId id="443" r:id="rId51"/>
    <p:sldId id="444" r:id="rId52"/>
    <p:sldId id="445" r:id="rId53"/>
    <p:sldId id="446" r:id="rId54"/>
    <p:sldId id="447" r:id="rId55"/>
    <p:sldId id="448" r:id="rId56"/>
    <p:sldId id="449" r:id="rId57"/>
    <p:sldId id="450" r:id="rId58"/>
    <p:sldId id="451" r:id="rId59"/>
    <p:sldId id="452" r:id="rId60"/>
    <p:sldId id="453" r:id="rId61"/>
    <p:sldId id="454" r:id="rId62"/>
    <p:sldId id="455" r:id="rId63"/>
    <p:sldId id="456" r:id="rId64"/>
    <p:sldId id="457" r:id="rId65"/>
    <p:sldId id="458" r:id="rId66"/>
    <p:sldId id="459" r:id="rId67"/>
    <p:sldId id="460" r:id="rId68"/>
    <p:sldId id="461" r:id="rId69"/>
    <p:sldId id="462" r:id="rId70"/>
    <p:sldId id="463" r:id="rId71"/>
    <p:sldId id="464" r:id="rId72"/>
    <p:sldId id="465" r:id="rId73"/>
    <p:sldId id="466" r:id="rId74"/>
    <p:sldId id="467" r:id="rId75"/>
    <p:sldId id="468" r:id="rId76"/>
    <p:sldId id="469" r:id="rId77"/>
    <p:sldId id="470" r:id="rId78"/>
    <p:sldId id="471" r:id="rId79"/>
    <p:sldId id="472" r:id="rId80"/>
    <p:sldId id="473" r:id="rId81"/>
    <p:sldId id="474" r:id="rId82"/>
    <p:sldId id="475" r:id="rId83"/>
    <p:sldId id="478" r:id="rId84"/>
    <p:sldId id="479" r:id="rId85"/>
    <p:sldId id="480" r:id="rId86"/>
    <p:sldId id="481" r:id="rId87"/>
    <p:sldId id="482" r:id="rId88"/>
    <p:sldId id="483" r:id="rId89"/>
    <p:sldId id="484" r:id="rId90"/>
    <p:sldId id="485" r:id="rId91"/>
    <p:sldId id="486" r:id="rId9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B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434" autoAdjust="0"/>
  </p:normalViewPr>
  <p:slideViewPr>
    <p:cSldViewPr snapToGrid="0">
      <p:cViewPr varScale="1">
        <p:scale>
          <a:sx n="42" d="100"/>
          <a:sy n="42" d="100"/>
        </p:scale>
        <p:origin x="948" y="54"/>
      </p:cViewPr>
      <p:guideLst>
        <p:guide orient="horz" pos="2160"/>
        <p:guide pos="3840"/>
      </p:guideLst>
    </p:cSldViewPr>
  </p:slideViewPr>
  <p:notesTextViewPr>
    <p:cViewPr>
      <p:scale>
        <a:sx n="1" d="1"/>
        <a:sy n="1" d="1"/>
      </p:scale>
      <p:origin x="0" y="0"/>
    </p:cViewPr>
  </p:notesTextViewPr>
  <p:notesViewPr>
    <p:cSldViewPr snapToGrid="0">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ABEAD3-FA15-4B8F-87B1-22F47F0F090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tr-TR"/>
        </a:p>
      </dgm:t>
    </dgm:pt>
    <dgm:pt modelId="{4C4050AB-1422-4DF2-92A4-C7EEE49A095E}">
      <dgm:prSet custT="1"/>
      <dgm:spPr/>
      <dgm:t>
        <a:bodyPr/>
        <a:lstStyle/>
        <a:p>
          <a:pPr rtl="0"/>
          <a:r>
            <a:rPr lang="tr-TR" sz="3200" dirty="0" smtClean="0">
              <a:solidFill>
                <a:srgbClr val="FF0000"/>
              </a:solidFill>
            </a:rPr>
            <a:t>SP onay ve yayımlamada yandaki sıra takip edilecektir.</a:t>
          </a:r>
          <a:endParaRPr lang="tr-TR" sz="3200" dirty="0">
            <a:solidFill>
              <a:srgbClr val="FF0000"/>
            </a:solidFill>
          </a:endParaRPr>
        </a:p>
      </dgm:t>
    </dgm:pt>
    <dgm:pt modelId="{9DECFF00-7D6C-45C1-80B4-777BACD4C313}" type="parTrans" cxnId="{18B27330-3096-44F0-948D-28F5E831BCF3}">
      <dgm:prSet/>
      <dgm:spPr/>
      <dgm:t>
        <a:bodyPr/>
        <a:lstStyle/>
        <a:p>
          <a:endParaRPr lang="tr-TR"/>
        </a:p>
      </dgm:t>
    </dgm:pt>
    <dgm:pt modelId="{54285C10-747B-485A-AC5C-3E0C706D0473}" type="sibTrans" cxnId="{18B27330-3096-44F0-948D-28F5E831BCF3}">
      <dgm:prSet/>
      <dgm:spPr/>
      <dgm:t>
        <a:bodyPr/>
        <a:lstStyle/>
        <a:p>
          <a:endParaRPr lang="tr-TR"/>
        </a:p>
      </dgm:t>
    </dgm:pt>
    <dgm:pt modelId="{2FFEE220-6785-4215-B5BC-C9EE32091BBA}">
      <dgm:prSet/>
      <dgm:spPr/>
      <dgm:t>
        <a:bodyPr/>
        <a:lstStyle/>
        <a:p>
          <a:pPr rtl="0"/>
          <a:r>
            <a:rPr lang="tr-TR" dirty="0" smtClean="0"/>
            <a:t>MEB </a:t>
          </a:r>
          <a:r>
            <a:rPr lang="tr-TR" smtClean="0"/>
            <a:t>SP </a:t>
          </a:r>
          <a:endParaRPr lang="tr-TR" dirty="0"/>
        </a:p>
      </dgm:t>
    </dgm:pt>
    <dgm:pt modelId="{69571299-A5B2-442C-AF87-1CA741AB35DA}" type="parTrans" cxnId="{F08BD962-B709-41A7-9EBF-FA293127ED7B}">
      <dgm:prSet/>
      <dgm:spPr/>
      <dgm:t>
        <a:bodyPr/>
        <a:lstStyle/>
        <a:p>
          <a:endParaRPr lang="tr-TR"/>
        </a:p>
      </dgm:t>
    </dgm:pt>
    <dgm:pt modelId="{5B2C4124-EA45-4A05-ADA8-752C4F3C69A1}" type="sibTrans" cxnId="{F08BD962-B709-41A7-9EBF-FA293127ED7B}">
      <dgm:prSet/>
      <dgm:spPr/>
      <dgm:t>
        <a:bodyPr/>
        <a:lstStyle/>
        <a:p>
          <a:endParaRPr lang="tr-TR"/>
        </a:p>
      </dgm:t>
    </dgm:pt>
    <dgm:pt modelId="{52C2B9FA-5358-4940-B3DC-12F4565B4D83}">
      <dgm:prSet/>
      <dgm:spPr/>
      <dgm:t>
        <a:bodyPr/>
        <a:lstStyle/>
        <a:p>
          <a:pPr rtl="0"/>
          <a:r>
            <a:rPr lang="tr-TR" dirty="0" smtClean="0"/>
            <a:t>İl MEM SP</a:t>
          </a:r>
          <a:endParaRPr lang="tr-TR" dirty="0"/>
        </a:p>
      </dgm:t>
    </dgm:pt>
    <dgm:pt modelId="{DE80E3C4-715D-4914-A43E-9F00FE6B8A39}" type="parTrans" cxnId="{836C9FFC-0E98-4C01-BF89-219338AC8B35}">
      <dgm:prSet/>
      <dgm:spPr/>
      <dgm:t>
        <a:bodyPr/>
        <a:lstStyle/>
        <a:p>
          <a:endParaRPr lang="tr-TR"/>
        </a:p>
      </dgm:t>
    </dgm:pt>
    <dgm:pt modelId="{D8276E3D-0AA4-456F-A3A4-385A67281A0B}" type="sibTrans" cxnId="{836C9FFC-0E98-4C01-BF89-219338AC8B35}">
      <dgm:prSet/>
      <dgm:spPr/>
      <dgm:t>
        <a:bodyPr/>
        <a:lstStyle/>
        <a:p>
          <a:endParaRPr lang="tr-TR"/>
        </a:p>
      </dgm:t>
    </dgm:pt>
    <dgm:pt modelId="{A648E9DC-4388-49A8-B7BB-53E902F85666}">
      <dgm:prSet/>
      <dgm:spPr/>
      <dgm:t>
        <a:bodyPr/>
        <a:lstStyle/>
        <a:p>
          <a:pPr rtl="0"/>
          <a:r>
            <a:rPr lang="tr-TR" dirty="0" smtClean="0"/>
            <a:t>İlçe MEM SP</a:t>
          </a:r>
          <a:endParaRPr lang="tr-TR" dirty="0"/>
        </a:p>
      </dgm:t>
    </dgm:pt>
    <dgm:pt modelId="{39CE201A-3D5E-4F03-A173-E991C81A78B4}" type="parTrans" cxnId="{FE5789DC-881B-4B85-ADF1-07031AB740BE}">
      <dgm:prSet/>
      <dgm:spPr/>
      <dgm:t>
        <a:bodyPr/>
        <a:lstStyle/>
        <a:p>
          <a:endParaRPr lang="tr-TR"/>
        </a:p>
      </dgm:t>
    </dgm:pt>
    <dgm:pt modelId="{B8287785-5B8F-4450-B56B-A0B27D75C436}" type="sibTrans" cxnId="{FE5789DC-881B-4B85-ADF1-07031AB740BE}">
      <dgm:prSet/>
      <dgm:spPr/>
      <dgm:t>
        <a:bodyPr/>
        <a:lstStyle/>
        <a:p>
          <a:endParaRPr lang="tr-TR"/>
        </a:p>
      </dgm:t>
    </dgm:pt>
    <dgm:pt modelId="{6762B38C-320F-43DA-AD26-1504B2E3B828}">
      <dgm:prSet/>
      <dgm:spPr/>
      <dgm:t>
        <a:bodyPr/>
        <a:lstStyle/>
        <a:p>
          <a:pPr rtl="0"/>
          <a:r>
            <a:rPr lang="tr-TR" dirty="0" smtClean="0"/>
            <a:t>Okul/Kurum SP</a:t>
          </a:r>
          <a:endParaRPr lang="tr-TR" dirty="0"/>
        </a:p>
      </dgm:t>
    </dgm:pt>
    <dgm:pt modelId="{2ADF3176-4AB8-46BA-8E15-0AC0797144DE}" type="parTrans" cxnId="{AA3FFD19-92E1-4B6E-9A2E-E7FAC3E6F819}">
      <dgm:prSet/>
      <dgm:spPr/>
      <dgm:t>
        <a:bodyPr/>
        <a:lstStyle/>
        <a:p>
          <a:endParaRPr lang="tr-TR"/>
        </a:p>
      </dgm:t>
    </dgm:pt>
    <dgm:pt modelId="{C9C64864-B783-4B93-BBF0-C7564EBF32E3}" type="sibTrans" cxnId="{AA3FFD19-92E1-4B6E-9A2E-E7FAC3E6F819}">
      <dgm:prSet/>
      <dgm:spPr/>
      <dgm:t>
        <a:bodyPr/>
        <a:lstStyle/>
        <a:p>
          <a:endParaRPr lang="tr-TR"/>
        </a:p>
      </dgm:t>
    </dgm:pt>
    <dgm:pt modelId="{A4976A2A-B9CD-4ECD-8EED-2F8BBC4E4CC6}" type="pres">
      <dgm:prSet presAssocID="{63ABEAD3-FA15-4B8F-87B1-22F47F0F090A}" presName="linearFlow" presStyleCnt="0">
        <dgm:presLayoutVars>
          <dgm:dir/>
          <dgm:animLvl val="lvl"/>
          <dgm:resizeHandles val="exact"/>
        </dgm:presLayoutVars>
      </dgm:prSet>
      <dgm:spPr/>
      <dgm:t>
        <a:bodyPr/>
        <a:lstStyle/>
        <a:p>
          <a:endParaRPr lang="tr-TR"/>
        </a:p>
      </dgm:t>
    </dgm:pt>
    <dgm:pt modelId="{34959A0D-BC05-4FBF-B301-5C3F0E2E8318}" type="pres">
      <dgm:prSet presAssocID="{4C4050AB-1422-4DF2-92A4-C7EEE49A095E}" presName="composite" presStyleCnt="0"/>
      <dgm:spPr/>
    </dgm:pt>
    <dgm:pt modelId="{8ED45F18-7419-472B-BEEA-A837C1601FCC}" type="pres">
      <dgm:prSet presAssocID="{4C4050AB-1422-4DF2-92A4-C7EEE49A095E}" presName="parentText" presStyleLbl="alignNode1" presStyleIdx="0" presStyleCnt="1">
        <dgm:presLayoutVars>
          <dgm:chMax val="1"/>
          <dgm:bulletEnabled val="1"/>
        </dgm:presLayoutVars>
      </dgm:prSet>
      <dgm:spPr/>
      <dgm:t>
        <a:bodyPr/>
        <a:lstStyle/>
        <a:p>
          <a:endParaRPr lang="tr-TR"/>
        </a:p>
      </dgm:t>
    </dgm:pt>
    <dgm:pt modelId="{B79FC6D3-36BD-4D44-9CEE-1F3287D86753}" type="pres">
      <dgm:prSet presAssocID="{4C4050AB-1422-4DF2-92A4-C7EEE49A095E}" presName="descendantText" presStyleLbl="alignAcc1" presStyleIdx="0" presStyleCnt="1">
        <dgm:presLayoutVars>
          <dgm:bulletEnabled val="1"/>
        </dgm:presLayoutVars>
      </dgm:prSet>
      <dgm:spPr/>
      <dgm:t>
        <a:bodyPr/>
        <a:lstStyle/>
        <a:p>
          <a:endParaRPr lang="tr-TR"/>
        </a:p>
      </dgm:t>
    </dgm:pt>
  </dgm:ptLst>
  <dgm:cxnLst>
    <dgm:cxn modelId="{AA3FFD19-92E1-4B6E-9A2E-E7FAC3E6F819}" srcId="{4C4050AB-1422-4DF2-92A4-C7EEE49A095E}" destId="{6762B38C-320F-43DA-AD26-1504B2E3B828}" srcOrd="3" destOrd="0" parTransId="{2ADF3176-4AB8-46BA-8E15-0AC0797144DE}" sibTransId="{C9C64864-B783-4B93-BBF0-C7564EBF32E3}"/>
    <dgm:cxn modelId="{836C9FFC-0E98-4C01-BF89-219338AC8B35}" srcId="{4C4050AB-1422-4DF2-92A4-C7EEE49A095E}" destId="{52C2B9FA-5358-4940-B3DC-12F4565B4D83}" srcOrd="1" destOrd="0" parTransId="{DE80E3C4-715D-4914-A43E-9F00FE6B8A39}" sibTransId="{D8276E3D-0AA4-456F-A3A4-385A67281A0B}"/>
    <dgm:cxn modelId="{AC76DA93-2B2A-49A5-9AFD-123D9B194F3D}" type="presOf" srcId="{2FFEE220-6785-4215-B5BC-C9EE32091BBA}" destId="{B79FC6D3-36BD-4D44-9CEE-1F3287D86753}" srcOrd="0" destOrd="0" presId="urn:microsoft.com/office/officeart/2005/8/layout/chevron2"/>
    <dgm:cxn modelId="{79A23F49-0DBB-472F-BFBE-3ED9E8708981}" type="presOf" srcId="{4C4050AB-1422-4DF2-92A4-C7EEE49A095E}" destId="{8ED45F18-7419-472B-BEEA-A837C1601FCC}" srcOrd="0" destOrd="0" presId="urn:microsoft.com/office/officeart/2005/8/layout/chevron2"/>
    <dgm:cxn modelId="{02A97BFA-3F0A-48BF-9844-92B6A3833DC3}" type="presOf" srcId="{6762B38C-320F-43DA-AD26-1504B2E3B828}" destId="{B79FC6D3-36BD-4D44-9CEE-1F3287D86753}" srcOrd="0" destOrd="3" presId="urn:microsoft.com/office/officeart/2005/8/layout/chevron2"/>
    <dgm:cxn modelId="{F08BD962-B709-41A7-9EBF-FA293127ED7B}" srcId="{4C4050AB-1422-4DF2-92A4-C7EEE49A095E}" destId="{2FFEE220-6785-4215-B5BC-C9EE32091BBA}" srcOrd="0" destOrd="0" parTransId="{69571299-A5B2-442C-AF87-1CA741AB35DA}" sibTransId="{5B2C4124-EA45-4A05-ADA8-752C4F3C69A1}"/>
    <dgm:cxn modelId="{FE5789DC-881B-4B85-ADF1-07031AB740BE}" srcId="{4C4050AB-1422-4DF2-92A4-C7EEE49A095E}" destId="{A648E9DC-4388-49A8-B7BB-53E902F85666}" srcOrd="2" destOrd="0" parTransId="{39CE201A-3D5E-4F03-A173-E991C81A78B4}" sibTransId="{B8287785-5B8F-4450-B56B-A0B27D75C436}"/>
    <dgm:cxn modelId="{2BB1BDFE-A4EF-4DCB-9AF7-3BC1379BC193}" type="presOf" srcId="{A648E9DC-4388-49A8-B7BB-53E902F85666}" destId="{B79FC6D3-36BD-4D44-9CEE-1F3287D86753}" srcOrd="0" destOrd="2" presId="urn:microsoft.com/office/officeart/2005/8/layout/chevron2"/>
    <dgm:cxn modelId="{A3FDFA02-5B54-4847-9642-1B7E47E67693}" type="presOf" srcId="{63ABEAD3-FA15-4B8F-87B1-22F47F0F090A}" destId="{A4976A2A-B9CD-4ECD-8EED-2F8BBC4E4CC6}" srcOrd="0" destOrd="0" presId="urn:microsoft.com/office/officeart/2005/8/layout/chevron2"/>
    <dgm:cxn modelId="{B6507241-0B93-42DF-8F01-A445B5794344}" type="presOf" srcId="{52C2B9FA-5358-4940-B3DC-12F4565B4D83}" destId="{B79FC6D3-36BD-4D44-9CEE-1F3287D86753}" srcOrd="0" destOrd="1" presId="urn:microsoft.com/office/officeart/2005/8/layout/chevron2"/>
    <dgm:cxn modelId="{18B27330-3096-44F0-948D-28F5E831BCF3}" srcId="{63ABEAD3-FA15-4B8F-87B1-22F47F0F090A}" destId="{4C4050AB-1422-4DF2-92A4-C7EEE49A095E}" srcOrd="0" destOrd="0" parTransId="{9DECFF00-7D6C-45C1-80B4-777BACD4C313}" sibTransId="{54285C10-747B-485A-AC5C-3E0C706D0473}"/>
    <dgm:cxn modelId="{A3E9EF0A-ED88-44F8-BE4C-BEB7D67E27B6}" type="presParOf" srcId="{A4976A2A-B9CD-4ECD-8EED-2F8BBC4E4CC6}" destId="{34959A0D-BC05-4FBF-B301-5C3F0E2E8318}" srcOrd="0" destOrd="0" presId="urn:microsoft.com/office/officeart/2005/8/layout/chevron2"/>
    <dgm:cxn modelId="{1AA69FC1-31CB-4AC0-9A47-52A3C0E38E06}" type="presParOf" srcId="{34959A0D-BC05-4FBF-B301-5C3F0E2E8318}" destId="{8ED45F18-7419-472B-BEEA-A837C1601FCC}" srcOrd="0" destOrd="0" presId="urn:microsoft.com/office/officeart/2005/8/layout/chevron2"/>
    <dgm:cxn modelId="{0645975D-6EC1-41AF-8DD7-C19EF12ACDA2}" type="presParOf" srcId="{34959A0D-BC05-4FBF-B301-5C3F0E2E8318}" destId="{B79FC6D3-36BD-4D44-9CEE-1F3287D8675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126924-4DE5-47F9-B42F-74DC4E59D9BF}" type="datetimeFigureOut">
              <a:rPr lang="tr-TR" smtClean="0"/>
              <a:t>4.8.2015</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E360E5-959E-494F-AFD0-A6BBBE658815}" type="slidenum">
              <a:rPr lang="tr-TR" smtClean="0"/>
              <a:t>‹#›</a:t>
            </a:fld>
            <a:endParaRPr lang="tr-TR"/>
          </a:p>
        </p:txBody>
      </p:sp>
    </p:spTree>
    <p:extLst>
      <p:ext uri="{BB962C8B-B14F-4D97-AF65-F5344CB8AC3E}">
        <p14:creationId xmlns:p14="http://schemas.microsoft.com/office/powerpoint/2010/main" val="1974789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DE360E5-959E-494F-AFD0-A6BBBE658815}" type="slidenum">
              <a:rPr lang="tr-TR" smtClean="0"/>
              <a:t>1</a:t>
            </a:fld>
            <a:endParaRPr lang="tr-TR"/>
          </a:p>
        </p:txBody>
      </p:sp>
    </p:spTree>
    <p:extLst>
      <p:ext uri="{BB962C8B-B14F-4D97-AF65-F5344CB8AC3E}">
        <p14:creationId xmlns:p14="http://schemas.microsoft.com/office/powerpoint/2010/main" val="1626573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10</a:t>
            </a:fld>
            <a:endParaRPr lang="tr-TR"/>
          </a:p>
        </p:txBody>
      </p:sp>
    </p:spTree>
    <p:extLst>
      <p:ext uri="{BB962C8B-B14F-4D97-AF65-F5344CB8AC3E}">
        <p14:creationId xmlns:p14="http://schemas.microsoft.com/office/powerpoint/2010/main" val="1215854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11</a:t>
            </a:fld>
            <a:endParaRPr lang="tr-TR"/>
          </a:p>
        </p:txBody>
      </p:sp>
    </p:spTree>
    <p:extLst>
      <p:ext uri="{BB962C8B-B14F-4D97-AF65-F5344CB8AC3E}">
        <p14:creationId xmlns:p14="http://schemas.microsoft.com/office/powerpoint/2010/main" val="2062995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12</a:t>
            </a:fld>
            <a:endParaRPr lang="tr-TR"/>
          </a:p>
        </p:txBody>
      </p:sp>
    </p:spTree>
    <p:extLst>
      <p:ext uri="{BB962C8B-B14F-4D97-AF65-F5344CB8AC3E}">
        <p14:creationId xmlns:p14="http://schemas.microsoft.com/office/powerpoint/2010/main" val="10856409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13</a:t>
            </a:fld>
            <a:endParaRPr lang="tr-TR"/>
          </a:p>
        </p:txBody>
      </p:sp>
    </p:spTree>
    <p:extLst>
      <p:ext uri="{BB962C8B-B14F-4D97-AF65-F5344CB8AC3E}">
        <p14:creationId xmlns:p14="http://schemas.microsoft.com/office/powerpoint/2010/main" val="16869174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14</a:t>
            </a:fld>
            <a:endParaRPr lang="tr-TR"/>
          </a:p>
        </p:txBody>
      </p:sp>
    </p:spTree>
    <p:extLst>
      <p:ext uri="{BB962C8B-B14F-4D97-AF65-F5344CB8AC3E}">
        <p14:creationId xmlns:p14="http://schemas.microsoft.com/office/powerpoint/2010/main" val="16869174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15</a:t>
            </a:fld>
            <a:endParaRPr lang="tr-TR"/>
          </a:p>
        </p:txBody>
      </p:sp>
    </p:spTree>
    <p:extLst>
      <p:ext uri="{BB962C8B-B14F-4D97-AF65-F5344CB8AC3E}">
        <p14:creationId xmlns:p14="http://schemas.microsoft.com/office/powerpoint/2010/main" val="2089613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16</a:t>
            </a:fld>
            <a:endParaRPr lang="tr-TR"/>
          </a:p>
        </p:txBody>
      </p:sp>
    </p:spTree>
    <p:extLst>
      <p:ext uri="{BB962C8B-B14F-4D97-AF65-F5344CB8AC3E}">
        <p14:creationId xmlns:p14="http://schemas.microsoft.com/office/powerpoint/2010/main" val="3751593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17</a:t>
            </a:fld>
            <a:endParaRPr lang="tr-TR"/>
          </a:p>
        </p:txBody>
      </p:sp>
    </p:spTree>
    <p:extLst>
      <p:ext uri="{BB962C8B-B14F-4D97-AF65-F5344CB8AC3E}">
        <p14:creationId xmlns:p14="http://schemas.microsoft.com/office/powerpoint/2010/main" val="19635468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18</a:t>
            </a:fld>
            <a:endParaRPr lang="tr-TR"/>
          </a:p>
        </p:txBody>
      </p:sp>
    </p:spTree>
    <p:extLst>
      <p:ext uri="{BB962C8B-B14F-4D97-AF65-F5344CB8AC3E}">
        <p14:creationId xmlns:p14="http://schemas.microsoft.com/office/powerpoint/2010/main" val="14342824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19</a:t>
            </a:fld>
            <a:endParaRPr lang="tr-TR"/>
          </a:p>
        </p:txBody>
      </p:sp>
    </p:spTree>
    <p:extLst>
      <p:ext uri="{BB962C8B-B14F-4D97-AF65-F5344CB8AC3E}">
        <p14:creationId xmlns:p14="http://schemas.microsoft.com/office/powerpoint/2010/main" val="3441559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DE360E5-959E-494F-AFD0-A6BBBE658815}" type="slidenum">
              <a:rPr lang="tr-TR" smtClean="0"/>
              <a:t>2</a:t>
            </a:fld>
            <a:endParaRPr lang="tr-TR"/>
          </a:p>
        </p:txBody>
      </p:sp>
    </p:spTree>
    <p:extLst>
      <p:ext uri="{BB962C8B-B14F-4D97-AF65-F5344CB8AC3E}">
        <p14:creationId xmlns:p14="http://schemas.microsoft.com/office/powerpoint/2010/main" val="18001984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20</a:t>
            </a:fld>
            <a:endParaRPr lang="tr-TR"/>
          </a:p>
        </p:txBody>
      </p:sp>
    </p:spTree>
    <p:extLst>
      <p:ext uri="{BB962C8B-B14F-4D97-AF65-F5344CB8AC3E}">
        <p14:creationId xmlns:p14="http://schemas.microsoft.com/office/powerpoint/2010/main" val="40293615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21</a:t>
            </a:fld>
            <a:endParaRPr lang="tr-TR"/>
          </a:p>
        </p:txBody>
      </p:sp>
    </p:spTree>
    <p:extLst>
      <p:ext uri="{BB962C8B-B14F-4D97-AF65-F5344CB8AC3E}">
        <p14:creationId xmlns:p14="http://schemas.microsoft.com/office/powerpoint/2010/main" val="22541811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22</a:t>
            </a:fld>
            <a:endParaRPr lang="tr-TR"/>
          </a:p>
        </p:txBody>
      </p:sp>
    </p:spTree>
    <p:extLst>
      <p:ext uri="{BB962C8B-B14F-4D97-AF65-F5344CB8AC3E}">
        <p14:creationId xmlns:p14="http://schemas.microsoft.com/office/powerpoint/2010/main" val="17589604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23</a:t>
            </a:fld>
            <a:endParaRPr lang="tr-TR"/>
          </a:p>
        </p:txBody>
      </p:sp>
    </p:spTree>
    <p:extLst>
      <p:ext uri="{BB962C8B-B14F-4D97-AF65-F5344CB8AC3E}">
        <p14:creationId xmlns:p14="http://schemas.microsoft.com/office/powerpoint/2010/main" val="5833890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24</a:t>
            </a:fld>
            <a:endParaRPr lang="tr-TR"/>
          </a:p>
        </p:txBody>
      </p:sp>
    </p:spTree>
    <p:extLst>
      <p:ext uri="{BB962C8B-B14F-4D97-AF65-F5344CB8AC3E}">
        <p14:creationId xmlns:p14="http://schemas.microsoft.com/office/powerpoint/2010/main" val="21542415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25</a:t>
            </a:fld>
            <a:endParaRPr lang="tr-TR"/>
          </a:p>
        </p:txBody>
      </p:sp>
    </p:spTree>
    <p:extLst>
      <p:ext uri="{BB962C8B-B14F-4D97-AF65-F5344CB8AC3E}">
        <p14:creationId xmlns:p14="http://schemas.microsoft.com/office/powerpoint/2010/main" val="35479762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26</a:t>
            </a:fld>
            <a:endParaRPr lang="tr-TR"/>
          </a:p>
        </p:txBody>
      </p:sp>
    </p:spTree>
    <p:extLst>
      <p:ext uri="{BB962C8B-B14F-4D97-AF65-F5344CB8AC3E}">
        <p14:creationId xmlns:p14="http://schemas.microsoft.com/office/powerpoint/2010/main" val="36716004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27</a:t>
            </a:fld>
            <a:endParaRPr lang="tr-TR"/>
          </a:p>
        </p:txBody>
      </p:sp>
    </p:spTree>
    <p:extLst>
      <p:ext uri="{BB962C8B-B14F-4D97-AF65-F5344CB8AC3E}">
        <p14:creationId xmlns:p14="http://schemas.microsoft.com/office/powerpoint/2010/main" val="27972965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28</a:t>
            </a:fld>
            <a:endParaRPr lang="tr-TR"/>
          </a:p>
        </p:txBody>
      </p:sp>
    </p:spTree>
    <p:extLst>
      <p:ext uri="{BB962C8B-B14F-4D97-AF65-F5344CB8AC3E}">
        <p14:creationId xmlns:p14="http://schemas.microsoft.com/office/powerpoint/2010/main" val="26848731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DE360E5-959E-494F-AFD0-A6BBBE658815}" type="slidenum">
              <a:rPr lang="tr-TR" smtClean="0"/>
              <a:t>30</a:t>
            </a:fld>
            <a:endParaRPr lang="tr-TR"/>
          </a:p>
        </p:txBody>
      </p:sp>
    </p:spTree>
    <p:extLst>
      <p:ext uri="{BB962C8B-B14F-4D97-AF65-F5344CB8AC3E}">
        <p14:creationId xmlns:p14="http://schemas.microsoft.com/office/powerpoint/2010/main" val="31670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3</a:t>
            </a:fld>
            <a:endParaRPr lang="tr-TR"/>
          </a:p>
        </p:txBody>
      </p:sp>
    </p:spTree>
    <p:extLst>
      <p:ext uri="{BB962C8B-B14F-4D97-AF65-F5344CB8AC3E}">
        <p14:creationId xmlns:p14="http://schemas.microsoft.com/office/powerpoint/2010/main" val="42763200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DE360E5-959E-494F-AFD0-A6BBBE658815}" type="slidenum">
              <a:rPr lang="tr-TR" smtClean="0"/>
              <a:t>31</a:t>
            </a:fld>
            <a:endParaRPr lang="tr-TR"/>
          </a:p>
        </p:txBody>
      </p:sp>
    </p:spTree>
    <p:extLst>
      <p:ext uri="{BB962C8B-B14F-4D97-AF65-F5344CB8AC3E}">
        <p14:creationId xmlns:p14="http://schemas.microsoft.com/office/powerpoint/2010/main" val="1748597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32</a:t>
            </a:fld>
            <a:endParaRPr lang="tr-TR"/>
          </a:p>
        </p:txBody>
      </p:sp>
    </p:spTree>
    <p:extLst>
      <p:ext uri="{BB962C8B-B14F-4D97-AF65-F5344CB8AC3E}">
        <p14:creationId xmlns:p14="http://schemas.microsoft.com/office/powerpoint/2010/main" val="32932428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33</a:t>
            </a:fld>
            <a:endParaRPr lang="tr-TR"/>
          </a:p>
        </p:txBody>
      </p:sp>
    </p:spTree>
    <p:extLst>
      <p:ext uri="{BB962C8B-B14F-4D97-AF65-F5344CB8AC3E}">
        <p14:creationId xmlns:p14="http://schemas.microsoft.com/office/powerpoint/2010/main" val="23286589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34</a:t>
            </a:fld>
            <a:endParaRPr lang="tr-TR"/>
          </a:p>
        </p:txBody>
      </p:sp>
    </p:spTree>
    <p:extLst>
      <p:ext uri="{BB962C8B-B14F-4D97-AF65-F5344CB8AC3E}">
        <p14:creationId xmlns:p14="http://schemas.microsoft.com/office/powerpoint/2010/main" val="72172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35</a:t>
            </a:fld>
            <a:endParaRPr lang="tr-TR"/>
          </a:p>
        </p:txBody>
      </p:sp>
    </p:spTree>
    <p:extLst>
      <p:ext uri="{BB962C8B-B14F-4D97-AF65-F5344CB8AC3E}">
        <p14:creationId xmlns:p14="http://schemas.microsoft.com/office/powerpoint/2010/main" val="1089161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36</a:t>
            </a:fld>
            <a:endParaRPr lang="tr-TR"/>
          </a:p>
        </p:txBody>
      </p:sp>
    </p:spTree>
    <p:extLst>
      <p:ext uri="{BB962C8B-B14F-4D97-AF65-F5344CB8AC3E}">
        <p14:creationId xmlns:p14="http://schemas.microsoft.com/office/powerpoint/2010/main" val="33740382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37</a:t>
            </a:fld>
            <a:endParaRPr lang="tr-TR"/>
          </a:p>
        </p:txBody>
      </p:sp>
    </p:spTree>
    <p:extLst>
      <p:ext uri="{BB962C8B-B14F-4D97-AF65-F5344CB8AC3E}">
        <p14:creationId xmlns:p14="http://schemas.microsoft.com/office/powerpoint/2010/main" val="30307549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38</a:t>
            </a:fld>
            <a:endParaRPr lang="tr-TR"/>
          </a:p>
        </p:txBody>
      </p:sp>
    </p:spTree>
    <p:extLst>
      <p:ext uri="{BB962C8B-B14F-4D97-AF65-F5344CB8AC3E}">
        <p14:creationId xmlns:p14="http://schemas.microsoft.com/office/powerpoint/2010/main" val="359306043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39</a:t>
            </a:fld>
            <a:endParaRPr lang="tr-TR"/>
          </a:p>
        </p:txBody>
      </p:sp>
    </p:spTree>
    <p:extLst>
      <p:ext uri="{BB962C8B-B14F-4D97-AF65-F5344CB8AC3E}">
        <p14:creationId xmlns:p14="http://schemas.microsoft.com/office/powerpoint/2010/main" val="4993418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40</a:t>
            </a:fld>
            <a:endParaRPr lang="tr-TR"/>
          </a:p>
        </p:txBody>
      </p:sp>
    </p:spTree>
    <p:extLst>
      <p:ext uri="{BB962C8B-B14F-4D97-AF65-F5344CB8AC3E}">
        <p14:creationId xmlns:p14="http://schemas.microsoft.com/office/powerpoint/2010/main" val="4273260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4</a:t>
            </a:fld>
            <a:endParaRPr lang="tr-TR"/>
          </a:p>
        </p:txBody>
      </p:sp>
    </p:spTree>
    <p:extLst>
      <p:ext uri="{BB962C8B-B14F-4D97-AF65-F5344CB8AC3E}">
        <p14:creationId xmlns:p14="http://schemas.microsoft.com/office/powerpoint/2010/main" val="22366105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41</a:t>
            </a:fld>
            <a:endParaRPr lang="tr-TR"/>
          </a:p>
        </p:txBody>
      </p:sp>
    </p:spTree>
    <p:extLst>
      <p:ext uri="{BB962C8B-B14F-4D97-AF65-F5344CB8AC3E}">
        <p14:creationId xmlns:p14="http://schemas.microsoft.com/office/powerpoint/2010/main" val="229441423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42</a:t>
            </a:fld>
            <a:endParaRPr lang="tr-TR"/>
          </a:p>
        </p:txBody>
      </p:sp>
    </p:spTree>
    <p:extLst>
      <p:ext uri="{BB962C8B-B14F-4D97-AF65-F5344CB8AC3E}">
        <p14:creationId xmlns:p14="http://schemas.microsoft.com/office/powerpoint/2010/main" val="35924897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43</a:t>
            </a:fld>
            <a:endParaRPr lang="tr-TR"/>
          </a:p>
        </p:txBody>
      </p:sp>
    </p:spTree>
    <p:extLst>
      <p:ext uri="{BB962C8B-B14F-4D97-AF65-F5344CB8AC3E}">
        <p14:creationId xmlns:p14="http://schemas.microsoft.com/office/powerpoint/2010/main" val="173009424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44</a:t>
            </a:fld>
            <a:endParaRPr lang="tr-TR"/>
          </a:p>
        </p:txBody>
      </p:sp>
    </p:spTree>
    <p:extLst>
      <p:ext uri="{BB962C8B-B14F-4D97-AF65-F5344CB8AC3E}">
        <p14:creationId xmlns:p14="http://schemas.microsoft.com/office/powerpoint/2010/main" val="1341060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5</a:t>
            </a:fld>
            <a:endParaRPr lang="tr-TR"/>
          </a:p>
        </p:txBody>
      </p:sp>
    </p:spTree>
    <p:extLst>
      <p:ext uri="{BB962C8B-B14F-4D97-AF65-F5344CB8AC3E}">
        <p14:creationId xmlns:p14="http://schemas.microsoft.com/office/powerpoint/2010/main" val="249413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6</a:t>
            </a:fld>
            <a:endParaRPr lang="tr-TR"/>
          </a:p>
        </p:txBody>
      </p:sp>
    </p:spTree>
    <p:extLst>
      <p:ext uri="{BB962C8B-B14F-4D97-AF65-F5344CB8AC3E}">
        <p14:creationId xmlns:p14="http://schemas.microsoft.com/office/powerpoint/2010/main" val="430678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7</a:t>
            </a:fld>
            <a:endParaRPr lang="tr-TR"/>
          </a:p>
        </p:txBody>
      </p:sp>
    </p:spTree>
    <p:extLst>
      <p:ext uri="{BB962C8B-B14F-4D97-AF65-F5344CB8AC3E}">
        <p14:creationId xmlns:p14="http://schemas.microsoft.com/office/powerpoint/2010/main" val="398396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8</a:t>
            </a:fld>
            <a:endParaRPr lang="tr-TR"/>
          </a:p>
        </p:txBody>
      </p:sp>
    </p:spTree>
    <p:extLst>
      <p:ext uri="{BB962C8B-B14F-4D97-AF65-F5344CB8AC3E}">
        <p14:creationId xmlns:p14="http://schemas.microsoft.com/office/powerpoint/2010/main" val="1684965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DE360E5-959E-494F-AFD0-A6BBBE658815}" type="slidenum">
              <a:rPr lang="tr-TR" smtClean="0"/>
              <a:t>9</a:t>
            </a:fld>
            <a:endParaRPr lang="tr-TR"/>
          </a:p>
        </p:txBody>
      </p:sp>
    </p:spTree>
    <p:extLst>
      <p:ext uri="{BB962C8B-B14F-4D97-AF65-F5344CB8AC3E}">
        <p14:creationId xmlns:p14="http://schemas.microsoft.com/office/powerpoint/2010/main" val="2400160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073D3ED-3BFC-48F1-9B18-C66C9A1CAC5D}" type="datetime1">
              <a:rPr lang="tr-TR" smtClean="0"/>
              <a:t>4.8.2015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5A6508-41E8-4EB8-86CB-2F99A3250D37}" type="slidenum">
              <a:rPr lang="tr-TR" smtClean="0"/>
              <a:t>‹#›</a:t>
            </a:fld>
            <a:endParaRPr lang="tr-TR"/>
          </a:p>
        </p:txBody>
      </p:sp>
    </p:spTree>
    <p:extLst>
      <p:ext uri="{BB962C8B-B14F-4D97-AF65-F5344CB8AC3E}">
        <p14:creationId xmlns:p14="http://schemas.microsoft.com/office/powerpoint/2010/main" val="4049591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5BBFC0-24D9-4C33-BB49-CB63DFF53FFA}" type="datetime1">
              <a:rPr lang="tr-TR" smtClean="0"/>
              <a:t>4.8.2015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5A6508-41E8-4EB8-86CB-2F99A3250D37}" type="slidenum">
              <a:rPr lang="tr-TR" smtClean="0"/>
              <a:t>‹#›</a:t>
            </a:fld>
            <a:endParaRPr lang="tr-TR"/>
          </a:p>
        </p:txBody>
      </p:sp>
    </p:spTree>
    <p:extLst>
      <p:ext uri="{BB962C8B-B14F-4D97-AF65-F5344CB8AC3E}">
        <p14:creationId xmlns:p14="http://schemas.microsoft.com/office/powerpoint/2010/main" val="1676232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C19263C-37DE-411C-B4DE-B328F35038A5}" type="datetime1">
              <a:rPr lang="tr-TR" smtClean="0"/>
              <a:t>4.8.2015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5A6508-41E8-4EB8-86CB-2F99A3250D37}" type="slidenum">
              <a:rPr lang="tr-TR" smtClean="0"/>
              <a:t>‹#›</a:t>
            </a:fld>
            <a:endParaRPr lang="tr-TR"/>
          </a:p>
        </p:txBody>
      </p:sp>
    </p:spTree>
    <p:extLst>
      <p:ext uri="{BB962C8B-B14F-4D97-AF65-F5344CB8AC3E}">
        <p14:creationId xmlns:p14="http://schemas.microsoft.com/office/powerpoint/2010/main" val="3647351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3ECCB1B-7F92-4843-A4BA-1888757F49E1}" type="datetime1">
              <a:rPr lang="tr-TR" smtClean="0"/>
              <a:t>4.8.2015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5A6508-41E8-4EB8-86CB-2F99A3250D37}" type="slidenum">
              <a:rPr lang="tr-TR" smtClean="0"/>
              <a:t>‹#›</a:t>
            </a:fld>
            <a:endParaRPr lang="tr-TR"/>
          </a:p>
        </p:txBody>
      </p:sp>
    </p:spTree>
    <p:extLst>
      <p:ext uri="{BB962C8B-B14F-4D97-AF65-F5344CB8AC3E}">
        <p14:creationId xmlns:p14="http://schemas.microsoft.com/office/powerpoint/2010/main" val="2359506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40"/>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35910BA-3137-4875-B6F8-5A2078B36C2F}" type="datetime1">
              <a:rPr lang="tr-TR" smtClean="0"/>
              <a:t>4.8.2015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5A6508-41E8-4EB8-86CB-2F99A3250D37}" type="slidenum">
              <a:rPr lang="tr-TR" smtClean="0"/>
              <a:t>‹#›</a:t>
            </a:fld>
            <a:endParaRPr lang="tr-TR"/>
          </a:p>
        </p:txBody>
      </p:sp>
    </p:spTree>
    <p:extLst>
      <p:ext uri="{BB962C8B-B14F-4D97-AF65-F5344CB8AC3E}">
        <p14:creationId xmlns:p14="http://schemas.microsoft.com/office/powerpoint/2010/main" val="476266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1"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1"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5C4FD12-DCE4-4202-A0A4-32A89D4F155F}" type="datetime1">
              <a:rPr lang="tr-TR" smtClean="0"/>
              <a:t>4.8.2015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5A6508-41E8-4EB8-86CB-2F99A3250D37}" type="slidenum">
              <a:rPr lang="tr-TR" smtClean="0"/>
              <a:t>‹#›</a:t>
            </a:fld>
            <a:endParaRPr lang="tr-TR"/>
          </a:p>
        </p:txBody>
      </p:sp>
    </p:spTree>
    <p:extLst>
      <p:ext uri="{BB962C8B-B14F-4D97-AF65-F5344CB8AC3E}">
        <p14:creationId xmlns:p14="http://schemas.microsoft.com/office/powerpoint/2010/main" val="1016989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9" y="365127"/>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5BCBFF6-1187-478A-9B95-8735F679A0E1}" type="datetime1">
              <a:rPr lang="tr-TR" smtClean="0"/>
              <a:t>4.8.2015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45A6508-41E8-4EB8-86CB-2F99A3250D37}" type="slidenum">
              <a:rPr lang="tr-TR" smtClean="0"/>
              <a:t>‹#›</a:t>
            </a:fld>
            <a:endParaRPr lang="tr-TR"/>
          </a:p>
        </p:txBody>
      </p:sp>
    </p:spTree>
    <p:extLst>
      <p:ext uri="{BB962C8B-B14F-4D97-AF65-F5344CB8AC3E}">
        <p14:creationId xmlns:p14="http://schemas.microsoft.com/office/powerpoint/2010/main" val="252217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A512ED5-8BCB-43E7-9497-FBFE9A25A609}" type="datetime1">
              <a:rPr lang="tr-TR" smtClean="0"/>
              <a:t>4.8.2015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45A6508-41E8-4EB8-86CB-2F99A3250D37}" type="slidenum">
              <a:rPr lang="tr-TR" smtClean="0"/>
              <a:t>‹#›</a:t>
            </a:fld>
            <a:endParaRPr lang="tr-TR"/>
          </a:p>
        </p:txBody>
      </p:sp>
    </p:spTree>
    <p:extLst>
      <p:ext uri="{BB962C8B-B14F-4D97-AF65-F5344CB8AC3E}">
        <p14:creationId xmlns:p14="http://schemas.microsoft.com/office/powerpoint/2010/main" val="849213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E1CD1B8-646F-4A47-986D-44DA43FCCCBA}" type="datetime1">
              <a:rPr lang="tr-TR" smtClean="0"/>
              <a:t>4.8.2015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45A6508-41E8-4EB8-86CB-2F99A3250D37}" type="slidenum">
              <a:rPr lang="tr-TR" smtClean="0"/>
              <a:t>‹#›</a:t>
            </a:fld>
            <a:endParaRPr lang="tr-TR"/>
          </a:p>
        </p:txBody>
      </p:sp>
    </p:spTree>
    <p:extLst>
      <p:ext uri="{BB962C8B-B14F-4D97-AF65-F5344CB8AC3E}">
        <p14:creationId xmlns:p14="http://schemas.microsoft.com/office/powerpoint/2010/main" val="1894593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9" y="457200"/>
            <a:ext cx="3932238"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7"/>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EF520AE-3DA2-44C6-8954-F1E8A2FDA75D}" type="datetime1">
              <a:rPr lang="tr-TR" smtClean="0"/>
              <a:t>4.8.2015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5A6508-41E8-4EB8-86CB-2F99A3250D37}" type="slidenum">
              <a:rPr lang="tr-TR" smtClean="0"/>
              <a:t>‹#›</a:t>
            </a:fld>
            <a:endParaRPr lang="tr-TR"/>
          </a:p>
        </p:txBody>
      </p:sp>
    </p:spTree>
    <p:extLst>
      <p:ext uri="{BB962C8B-B14F-4D97-AF65-F5344CB8AC3E}">
        <p14:creationId xmlns:p14="http://schemas.microsoft.com/office/powerpoint/2010/main" val="3690026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9" y="457200"/>
            <a:ext cx="3932238"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7"/>
            <a:ext cx="617220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AA20892-6B4F-49B2-96B4-BAD2C8CD85A1}" type="datetime1">
              <a:rPr lang="tr-TR" smtClean="0"/>
              <a:t>4.8.2015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5A6508-41E8-4EB8-86CB-2F99A3250D37}" type="slidenum">
              <a:rPr lang="tr-TR" smtClean="0"/>
              <a:t>‹#›</a:t>
            </a:fld>
            <a:endParaRPr lang="tr-TR"/>
          </a:p>
        </p:txBody>
      </p:sp>
    </p:spTree>
    <p:extLst>
      <p:ext uri="{BB962C8B-B14F-4D97-AF65-F5344CB8AC3E}">
        <p14:creationId xmlns:p14="http://schemas.microsoft.com/office/powerpoint/2010/main" val="2392915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1" y="365127"/>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4B375B-C71A-4826-BFB3-73BF08233162}" type="datetime1">
              <a:rPr lang="tr-TR" smtClean="0"/>
              <a:t>4.8.2015</a:t>
            </a:fld>
            <a:endParaRPr lang="tr-TR"/>
          </a:p>
        </p:txBody>
      </p:sp>
      <p:sp>
        <p:nvSpPr>
          <p:cNvPr id="5" name="Altbilgi Yer Tutucusu 4"/>
          <p:cNvSpPr>
            <a:spLocks noGrp="1"/>
          </p:cNvSpPr>
          <p:nvPr>
            <p:ph type="ftr" sz="quarter" idx="3"/>
          </p:nvPr>
        </p:nvSpPr>
        <p:spPr>
          <a:xfrm>
            <a:off x="4038601"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5A6508-41E8-4EB8-86CB-2F99A3250D37}" type="slidenum">
              <a:rPr lang="tr-TR" smtClean="0"/>
              <a:t>‹#›</a:t>
            </a:fld>
            <a:endParaRPr lang="tr-TR"/>
          </a:p>
        </p:txBody>
      </p:sp>
    </p:spTree>
    <p:extLst>
      <p:ext uri="{BB962C8B-B14F-4D97-AF65-F5344CB8AC3E}">
        <p14:creationId xmlns:p14="http://schemas.microsoft.com/office/powerpoint/2010/main" val="7437471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objektifsonuc.com/"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txBox="1">
            <a:spLocks/>
          </p:cNvSpPr>
          <p:nvPr/>
        </p:nvSpPr>
        <p:spPr>
          <a:xfrm>
            <a:off x="1013138" y="1477868"/>
            <a:ext cx="10015471" cy="2139098"/>
          </a:xfrm>
          <a:prstGeom prst="rect">
            <a:avLst/>
          </a:prstGeom>
        </p:spPr>
        <p:txBody>
          <a:bodyPr vert="horz" lIns="91440" tIns="45720" rIns="91440" bIns="45720" rtlCol="0" anchor="ctr" anchorCtr="0">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dirty="0">
              <a:solidFill>
                <a:srgbClr val="FF2B06"/>
              </a:solidFill>
            </a:endParaRPr>
          </a:p>
        </p:txBody>
      </p:sp>
      <p:sp>
        <p:nvSpPr>
          <p:cNvPr id="8" name="Subtitle 4"/>
          <p:cNvSpPr txBox="1">
            <a:spLocks/>
          </p:cNvSpPr>
          <p:nvPr/>
        </p:nvSpPr>
        <p:spPr>
          <a:xfrm>
            <a:off x="494683" y="1914597"/>
            <a:ext cx="11052379" cy="234350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6600" b="1" dirty="0" smtClean="0"/>
              <a:t>YÖNETİCİ FORMASYONU</a:t>
            </a:r>
          </a:p>
          <a:p>
            <a:r>
              <a:rPr lang="tr-TR" sz="6600" b="1" dirty="0" smtClean="0"/>
              <a:t>KAZANDIRMA KURSU</a:t>
            </a:r>
            <a:endParaRPr lang="tr-TR" sz="5400" b="1" dirty="0"/>
          </a:p>
        </p:txBody>
      </p:sp>
      <p:sp>
        <p:nvSpPr>
          <p:cNvPr id="4" name="Subtitle 3"/>
          <p:cNvSpPr>
            <a:spLocks noGrp="1"/>
          </p:cNvSpPr>
          <p:nvPr>
            <p:ph type="subTitle" idx="1"/>
          </p:nvPr>
        </p:nvSpPr>
        <p:spPr>
          <a:xfrm>
            <a:off x="1448872" y="4258102"/>
            <a:ext cx="9144000" cy="1655762"/>
          </a:xfrm>
        </p:spPr>
        <p:txBody>
          <a:bodyPr>
            <a:noAutofit/>
          </a:bodyPr>
          <a:lstStyle/>
          <a:p>
            <a:r>
              <a:rPr lang="tr-TR" sz="9600" b="1" dirty="0" smtClean="0">
                <a:solidFill>
                  <a:srgbClr val="FF0000"/>
                </a:solidFill>
              </a:rPr>
              <a:t>HOŞ GELDİNİZ</a:t>
            </a:r>
            <a:endParaRPr lang="tr-TR" sz="9600" b="1" dirty="0">
              <a:solidFill>
                <a:srgbClr val="FF0000"/>
              </a:solidFill>
            </a:endParaRPr>
          </a:p>
        </p:txBody>
      </p:sp>
    </p:spTree>
    <p:extLst>
      <p:ext uri="{BB962C8B-B14F-4D97-AF65-F5344CB8AC3E}">
        <p14:creationId xmlns:p14="http://schemas.microsoft.com/office/powerpoint/2010/main" val="3158887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Autofit/>
          </a:bodyPr>
          <a:lstStyle/>
          <a:p>
            <a:pPr>
              <a:spcAft>
                <a:spcPts val="1200"/>
              </a:spcAft>
            </a:pPr>
            <a:r>
              <a:rPr lang="tr-TR" dirty="0" smtClean="0">
                <a:solidFill>
                  <a:srgbClr val="0070C0"/>
                </a:solidFill>
              </a:rPr>
              <a:t>STRATEJİK PLAN NEDİR? </a:t>
            </a:r>
            <a:endParaRPr lang="tr-TR" dirty="0">
              <a:solidFill>
                <a:srgbClr val="0070C0"/>
              </a:solidFill>
            </a:endParaRPr>
          </a:p>
        </p:txBody>
      </p:sp>
      <p:sp>
        <p:nvSpPr>
          <p:cNvPr id="3" name="İçerik Yer Tutucusu 2"/>
          <p:cNvSpPr>
            <a:spLocks noGrp="1"/>
          </p:cNvSpPr>
          <p:nvPr>
            <p:ph idx="1"/>
          </p:nvPr>
        </p:nvSpPr>
        <p:spPr>
          <a:xfrm>
            <a:off x="838201" y="2122210"/>
            <a:ext cx="10515600" cy="4486273"/>
          </a:xfrm>
          <a:noFill/>
        </p:spPr>
        <p:txBody>
          <a:bodyPr anchor="ctr" anchorCtr="0">
            <a:normAutofit/>
          </a:bodyPr>
          <a:lstStyle/>
          <a:p>
            <a:pPr marL="0" indent="0">
              <a:buNone/>
            </a:pPr>
            <a:r>
              <a:rPr lang="tr-TR" b="1" dirty="0"/>
              <a:t>5018 sayılı Kanunda (Madde 3) stratejik plan,</a:t>
            </a:r>
            <a:endParaRPr lang="tr-TR" dirty="0"/>
          </a:p>
          <a:p>
            <a:pPr marL="0" indent="0">
              <a:buNone/>
            </a:pPr>
            <a:r>
              <a:rPr lang="tr-TR" dirty="0"/>
              <a:t>“Kamu idarelerinin; </a:t>
            </a:r>
          </a:p>
          <a:p>
            <a:pPr lvl="0"/>
            <a:r>
              <a:rPr lang="tr-TR" dirty="0"/>
              <a:t>Orta ve uzun vadeli amaçlarını, ilke ve politikalarını, </a:t>
            </a:r>
            <a:r>
              <a:rPr lang="tr-TR" sz="2000" dirty="0">
                <a:solidFill>
                  <a:srgbClr val="FF0000"/>
                </a:solidFill>
              </a:rPr>
              <a:t>(Misyon-Vizyon-Temel Değerler-SAM)</a:t>
            </a:r>
            <a:endParaRPr lang="tr-TR" dirty="0">
              <a:solidFill>
                <a:srgbClr val="FF0000"/>
              </a:solidFill>
            </a:endParaRPr>
          </a:p>
          <a:p>
            <a:pPr lvl="0"/>
            <a:r>
              <a:rPr lang="tr-TR" dirty="0"/>
              <a:t>hedef ve önceliklerini, </a:t>
            </a:r>
            <a:r>
              <a:rPr lang="tr-TR" sz="2000" dirty="0">
                <a:solidFill>
                  <a:srgbClr val="FF0000"/>
                </a:solidFill>
              </a:rPr>
              <a:t>(Stratejik Hedefler)</a:t>
            </a:r>
          </a:p>
          <a:p>
            <a:pPr lvl="0"/>
            <a:r>
              <a:rPr lang="tr-TR" dirty="0"/>
              <a:t>performans ölçütlerini, </a:t>
            </a:r>
            <a:r>
              <a:rPr lang="tr-TR" sz="2000" dirty="0">
                <a:solidFill>
                  <a:srgbClr val="FF0000"/>
                </a:solidFill>
              </a:rPr>
              <a:t>(Göstergeler-PH-PG)</a:t>
            </a:r>
          </a:p>
          <a:p>
            <a:pPr lvl="0"/>
            <a:r>
              <a:rPr lang="tr-TR" dirty="0"/>
              <a:t>bunlara ulaşmak için izlenecek yöntemler ile </a:t>
            </a:r>
            <a:r>
              <a:rPr lang="tr-TR" sz="2000" dirty="0" smtClean="0">
                <a:solidFill>
                  <a:srgbClr val="FF0000"/>
                </a:solidFill>
              </a:rPr>
              <a:t>(Stratejiler</a:t>
            </a:r>
            <a:r>
              <a:rPr lang="tr-TR" sz="2000" dirty="0">
                <a:solidFill>
                  <a:srgbClr val="FF0000"/>
                </a:solidFill>
              </a:rPr>
              <a:t>)</a:t>
            </a:r>
          </a:p>
          <a:p>
            <a:pPr lvl="0"/>
            <a:r>
              <a:rPr lang="tr-TR" dirty="0"/>
              <a:t>kaynak dağılımlarını </a:t>
            </a:r>
            <a:r>
              <a:rPr lang="tr-TR" sz="2000" dirty="0" smtClean="0">
                <a:solidFill>
                  <a:srgbClr val="FF0000"/>
                </a:solidFill>
              </a:rPr>
              <a:t>(Maliyetlendirme</a:t>
            </a:r>
            <a:r>
              <a:rPr lang="tr-TR" sz="2000" dirty="0">
                <a:solidFill>
                  <a:srgbClr val="FF0000"/>
                </a:solidFill>
              </a:rPr>
              <a:t>)</a:t>
            </a:r>
          </a:p>
          <a:p>
            <a:pPr marL="0" indent="0">
              <a:buNone/>
            </a:pPr>
            <a:r>
              <a:rPr lang="tr-TR" dirty="0"/>
              <a:t>içeren plan” olarak tanımlanmıştır.</a:t>
            </a:r>
          </a:p>
        </p:txBody>
      </p:sp>
      <p:sp>
        <p:nvSpPr>
          <p:cNvPr id="5" name="Slayt Numarası Yer Tutucusu 4"/>
          <p:cNvSpPr>
            <a:spLocks noGrp="1"/>
          </p:cNvSpPr>
          <p:nvPr>
            <p:ph type="sldNum" sz="quarter" idx="12"/>
          </p:nvPr>
        </p:nvSpPr>
        <p:spPr/>
        <p:txBody>
          <a:bodyPr/>
          <a:lstStyle/>
          <a:p>
            <a:fld id="{445A6508-41E8-4EB8-86CB-2F99A3250D37}" type="slidenum">
              <a:rPr lang="tr-TR" smtClean="0"/>
              <a:t>10</a:t>
            </a:fld>
            <a:endParaRPr lang="tr-TR"/>
          </a:p>
        </p:txBody>
      </p:sp>
    </p:spTree>
    <p:extLst>
      <p:ext uri="{BB962C8B-B14F-4D97-AF65-F5344CB8AC3E}">
        <p14:creationId xmlns:p14="http://schemas.microsoft.com/office/powerpoint/2010/main" val="31971408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b="1" dirty="0">
                <a:solidFill>
                  <a:srgbClr val="0070C0"/>
                </a:solidFill>
              </a:rPr>
              <a:t>NİÇİN SP </a:t>
            </a:r>
            <a:r>
              <a:rPr lang="tr-TR" b="1" dirty="0" smtClean="0">
                <a:solidFill>
                  <a:srgbClr val="0070C0"/>
                </a:solidFill>
              </a:rPr>
              <a:t>YAPIYORUZ</a:t>
            </a:r>
            <a:r>
              <a:rPr lang="tr-TR" b="1" dirty="0">
                <a:solidFill>
                  <a:srgbClr val="0070C0"/>
                </a:solidFill>
              </a:rPr>
              <a:t> </a:t>
            </a:r>
            <a:r>
              <a:rPr lang="tr-TR" dirty="0" smtClean="0">
                <a:solidFill>
                  <a:srgbClr val="0070C0"/>
                </a:solidFill>
              </a:rPr>
              <a:t>?</a:t>
            </a:r>
            <a:endParaRPr lang="tr-TR" dirty="0">
              <a:solidFill>
                <a:srgbClr val="0070C0"/>
              </a:solidFill>
            </a:endParaRPr>
          </a:p>
        </p:txBody>
      </p:sp>
      <p:sp>
        <p:nvSpPr>
          <p:cNvPr id="3" name="İçerik Yer Tutucusu 2"/>
          <p:cNvSpPr>
            <a:spLocks noGrp="1"/>
          </p:cNvSpPr>
          <p:nvPr>
            <p:ph idx="1"/>
          </p:nvPr>
        </p:nvSpPr>
        <p:spPr>
          <a:xfrm>
            <a:off x="838200" y="2122209"/>
            <a:ext cx="10515601" cy="4599267"/>
          </a:xfrm>
          <a:noFill/>
        </p:spPr>
        <p:txBody>
          <a:bodyPr anchor="ctr" anchorCtr="0">
            <a:noAutofit/>
          </a:bodyPr>
          <a:lstStyle/>
          <a:p>
            <a:pPr marL="0" indent="0">
              <a:buNone/>
            </a:pPr>
            <a:r>
              <a:rPr lang="tr-TR" b="1" dirty="0" smtClean="0"/>
              <a:t>5018 </a:t>
            </a:r>
            <a:r>
              <a:rPr lang="tr-TR" b="1" dirty="0"/>
              <a:t>sayılı Kanunda (Madde 9) Kamu idarelerine,</a:t>
            </a:r>
            <a:endParaRPr lang="tr-TR" dirty="0"/>
          </a:p>
          <a:p>
            <a:pPr lvl="0"/>
            <a:r>
              <a:rPr lang="tr-TR" dirty="0"/>
              <a:t>Kalkınma planları, programlar, ilgili mevzuat ve benimsedikleri </a:t>
            </a:r>
            <a:r>
              <a:rPr lang="tr-TR" u="sng" dirty="0">
                <a:solidFill>
                  <a:srgbClr val="FF0000"/>
                </a:solidFill>
              </a:rPr>
              <a:t>temel ilkeler </a:t>
            </a:r>
            <a:r>
              <a:rPr lang="tr-TR" dirty="0"/>
              <a:t>çerçevesinde </a:t>
            </a:r>
          </a:p>
          <a:p>
            <a:pPr lvl="0"/>
            <a:r>
              <a:rPr lang="tr-TR" dirty="0"/>
              <a:t>geleceğe ilişkin </a:t>
            </a:r>
            <a:r>
              <a:rPr lang="tr-TR" u="sng" dirty="0">
                <a:solidFill>
                  <a:srgbClr val="FF0000"/>
                </a:solidFill>
              </a:rPr>
              <a:t>misyon</a:t>
            </a:r>
            <a:r>
              <a:rPr lang="tr-TR" dirty="0"/>
              <a:t> ve </a:t>
            </a:r>
            <a:r>
              <a:rPr lang="tr-TR" u="sng" dirty="0">
                <a:solidFill>
                  <a:srgbClr val="FF0000"/>
                </a:solidFill>
              </a:rPr>
              <a:t>vizyonlarını</a:t>
            </a:r>
            <a:r>
              <a:rPr lang="tr-TR" dirty="0"/>
              <a:t> oluşturmak, </a:t>
            </a:r>
          </a:p>
          <a:p>
            <a:pPr lvl="0"/>
            <a:r>
              <a:rPr lang="tr-TR" u="sng" dirty="0">
                <a:solidFill>
                  <a:srgbClr val="FF0000"/>
                </a:solidFill>
              </a:rPr>
              <a:t>stratejik amaçlar </a:t>
            </a:r>
            <a:r>
              <a:rPr lang="tr-TR" dirty="0"/>
              <a:t>ve </a:t>
            </a:r>
            <a:r>
              <a:rPr lang="tr-TR" u="sng" dirty="0">
                <a:solidFill>
                  <a:srgbClr val="FF0000"/>
                </a:solidFill>
              </a:rPr>
              <a:t>ölçülebilir hedefler </a:t>
            </a:r>
            <a:r>
              <a:rPr lang="tr-TR" dirty="0"/>
              <a:t>saptamak, </a:t>
            </a:r>
          </a:p>
          <a:p>
            <a:pPr lvl="0"/>
            <a:r>
              <a:rPr lang="tr-TR" dirty="0"/>
              <a:t>performanslarını önceden belirlenmiş olan </a:t>
            </a:r>
            <a:r>
              <a:rPr lang="tr-TR" u="sng" dirty="0">
                <a:solidFill>
                  <a:srgbClr val="FF0000"/>
                </a:solidFill>
              </a:rPr>
              <a:t>göstergeler </a:t>
            </a:r>
            <a:r>
              <a:rPr lang="tr-TR" dirty="0"/>
              <a:t>doğrultusunda ölçmek </a:t>
            </a:r>
          </a:p>
          <a:p>
            <a:pPr lvl="0"/>
            <a:r>
              <a:rPr lang="tr-TR" dirty="0"/>
              <a:t>ve </a:t>
            </a:r>
            <a:r>
              <a:rPr lang="tr-TR" u="sng" dirty="0">
                <a:solidFill>
                  <a:srgbClr val="FF0000"/>
                </a:solidFill>
              </a:rPr>
              <a:t>uygulamanın izlemesini</a:t>
            </a:r>
            <a:r>
              <a:rPr lang="tr-TR" dirty="0"/>
              <a:t> yapmak amacıyla </a:t>
            </a:r>
            <a:r>
              <a:rPr lang="tr-TR" dirty="0" smtClean="0"/>
              <a:t>KATILIMCI YÖNTEMLERLE </a:t>
            </a:r>
            <a:endParaRPr lang="tr-TR" dirty="0"/>
          </a:p>
          <a:p>
            <a:pPr marL="0" indent="0">
              <a:buNone/>
            </a:pPr>
            <a:r>
              <a:rPr lang="tr-TR" sz="2400" dirty="0"/>
              <a:t>stratejik plan hazırlama görevi verilmiştir</a:t>
            </a:r>
            <a:r>
              <a:rPr lang="tr-TR" sz="2400" dirty="0" smtClean="0"/>
              <a:t>.</a:t>
            </a:r>
            <a:endParaRPr lang="tr-TR" sz="2400" dirty="0"/>
          </a:p>
        </p:txBody>
      </p:sp>
      <p:sp>
        <p:nvSpPr>
          <p:cNvPr id="5" name="Slayt Numarası Yer Tutucusu 4"/>
          <p:cNvSpPr>
            <a:spLocks noGrp="1"/>
          </p:cNvSpPr>
          <p:nvPr>
            <p:ph type="sldNum" sz="quarter" idx="12"/>
          </p:nvPr>
        </p:nvSpPr>
        <p:spPr/>
        <p:txBody>
          <a:bodyPr/>
          <a:lstStyle/>
          <a:p>
            <a:fld id="{445A6508-41E8-4EB8-86CB-2F99A3250D37}" type="slidenum">
              <a:rPr lang="tr-TR" smtClean="0"/>
              <a:t>11</a:t>
            </a:fld>
            <a:endParaRPr lang="tr-TR" dirty="0"/>
          </a:p>
        </p:txBody>
      </p:sp>
    </p:spTree>
    <p:extLst>
      <p:ext uri="{BB962C8B-B14F-4D97-AF65-F5344CB8AC3E}">
        <p14:creationId xmlns:p14="http://schemas.microsoft.com/office/powerpoint/2010/main" val="35311415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b="1" dirty="0">
                <a:solidFill>
                  <a:srgbClr val="0070C0"/>
                </a:solidFill>
              </a:rPr>
              <a:t>SP’nin YASAL DAYANAKLARI NELERDİR?</a:t>
            </a:r>
            <a:endParaRPr lang="tr-TR" dirty="0">
              <a:solidFill>
                <a:srgbClr val="0070C0"/>
              </a:solidFill>
            </a:endParaRPr>
          </a:p>
        </p:txBody>
      </p:sp>
      <p:sp>
        <p:nvSpPr>
          <p:cNvPr id="3" name="İçerik Yer Tutucusu 2"/>
          <p:cNvSpPr>
            <a:spLocks noGrp="1"/>
          </p:cNvSpPr>
          <p:nvPr>
            <p:ph idx="1"/>
          </p:nvPr>
        </p:nvSpPr>
        <p:spPr>
          <a:xfrm>
            <a:off x="838201" y="2122210"/>
            <a:ext cx="10515600" cy="4486273"/>
          </a:xfrm>
          <a:noFill/>
        </p:spPr>
        <p:txBody>
          <a:bodyPr anchor="ctr" anchorCtr="0">
            <a:noAutofit/>
          </a:bodyPr>
          <a:lstStyle/>
          <a:p>
            <a:pPr lvl="0"/>
            <a:r>
              <a:rPr lang="tr-TR" dirty="0" smtClean="0"/>
              <a:t>5018 </a:t>
            </a:r>
            <a:r>
              <a:rPr lang="tr-TR" dirty="0"/>
              <a:t>sayılı Kamu Mali Yönetimi ve Kontrol Kanunu</a:t>
            </a:r>
          </a:p>
          <a:p>
            <a:pPr lvl="0"/>
            <a:r>
              <a:rPr lang="tr-TR" dirty="0"/>
              <a:t>Kamu İdarelerinde Stratejik Planlamaya İlişkin Usul ve Esaslar Hakkında Yönetmelik </a:t>
            </a:r>
          </a:p>
          <a:p>
            <a:pPr lvl="0"/>
            <a:r>
              <a:rPr lang="tr-TR" dirty="0"/>
              <a:t>Strateji Geliştirme Birimlerinin Çalışma Usul ve Esasları Hakkında Yönetmelik </a:t>
            </a:r>
          </a:p>
          <a:p>
            <a:pPr lvl="0"/>
            <a:r>
              <a:rPr lang="tr-TR" dirty="0"/>
              <a:t>Kamu İdareleri için Stratejik Planlama Kılavuzu</a:t>
            </a:r>
          </a:p>
          <a:p>
            <a:pPr lvl="0"/>
            <a:r>
              <a:rPr lang="tr-TR" dirty="0"/>
              <a:t>Performans Programı Hazırlama Rehberi</a:t>
            </a:r>
          </a:p>
          <a:p>
            <a:pPr lvl="0"/>
            <a:r>
              <a:rPr lang="tr-TR" dirty="0"/>
              <a:t>Kamu İdarelerince Hazırlanacak Faaliyet Raporları Hakkında </a:t>
            </a:r>
            <a:r>
              <a:rPr lang="tr-TR" dirty="0" smtClean="0"/>
              <a:t>Yönetmelik</a:t>
            </a:r>
            <a:endParaRPr lang="tr-TR" dirty="0"/>
          </a:p>
        </p:txBody>
      </p:sp>
      <p:sp>
        <p:nvSpPr>
          <p:cNvPr id="5" name="Slayt Numarası Yer Tutucusu 4"/>
          <p:cNvSpPr>
            <a:spLocks noGrp="1"/>
          </p:cNvSpPr>
          <p:nvPr>
            <p:ph type="sldNum" sz="quarter" idx="12"/>
          </p:nvPr>
        </p:nvSpPr>
        <p:spPr/>
        <p:txBody>
          <a:bodyPr/>
          <a:lstStyle/>
          <a:p>
            <a:fld id="{445A6508-41E8-4EB8-86CB-2F99A3250D37}" type="slidenum">
              <a:rPr lang="tr-TR" smtClean="0"/>
              <a:t>12</a:t>
            </a:fld>
            <a:endParaRPr lang="tr-TR"/>
          </a:p>
        </p:txBody>
      </p:sp>
    </p:spTree>
    <p:extLst>
      <p:ext uri="{BB962C8B-B14F-4D97-AF65-F5344CB8AC3E}">
        <p14:creationId xmlns:p14="http://schemas.microsoft.com/office/powerpoint/2010/main" val="1537436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b="1" dirty="0" smtClean="0">
                <a:solidFill>
                  <a:srgbClr val="0070C0"/>
                </a:solidFill>
                <a:effectLst>
                  <a:outerShdw blurRad="38100" dist="38100" dir="2700000" algn="tl">
                    <a:srgbClr val="C0C0C0"/>
                  </a:outerShdw>
                </a:effectLst>
              </a:rPr>
              <a:t>DİĞER HUSUSLAR</a:t>
            </a:r>
            <a:endParaRPr lang="tr-TR" dirty="0">
              <a:solidFill>
                <a:srgbClr val="0070C0"/>
              </a:solidFill>
            </a:endParaRPr>
          </a:p>
        </p:txBody>
      </p:sp>
      <p:sp>
        <p:nvSpPr>
          <p:cNvPr id="3" name="İçerik Yer Tutucusu 2"/>
          <p:cNvSpPr>
            <a:spLocks noGrp="1"/>
          </p:cNvSpPr>
          <p:nvPr>
            <p:ph idx="1"/>
          </p:nvPr>
        </p:nvSpPr>
        <p:spPr>
          <a:xfrm>
            <a:off x="838201" y="2155371"/>
            <a:ext cx="10515600" cy="4453112"/>
          </a:xfrm>
          <a:noFill/>
        </p:spPr>
        <p:txBody>
          <a:bodyPr anchor="ctr" anchorCtr="0">
            <a:noAutofit/>
          </a:bodyPr>
          <a:lstStyle/>
          <a:p>
            <a:pPr algn="just">
              <a:spcAft>
                <a:spcPts val="600"/>
              </a:spcAft>
              <a:buClr>
                <a:srgbClr val="3AFC0C"/>
              </a:buClr>
              <a:buFont typeface="Wingdings" pitchFamily="2" charset="2"/>
              <a:buChar char="ü"/>
              <a:defRPr/>
            </a:pPr>
            <a:r>
              <a:rPr lang="tr-TR" sz="2400" dirty="0">
                <a:solidFill>
                  <a:srgbClr val="080808"/>
                </a:solidFill>
              </a:rPr>
              <a:t>Stratejik Planlama çalışmaları Strateji Geliştirme Birimlerinin koordinatörlüğünde yürütülür.</a:t>
            </a:r>
          </a:p>
          <a:p>
            <a:pPr algn="just">
              <a:spcAft>
                <a:spcPts val="600"/>
              </a:spcAft>
              <a:buClr>
                <a:srgbClr val="3AFC0C"/>
              </a:buClr>
              <a:buFont typeface="Wingdings" pitchFamily="2" charset="2"/>
              <a:buChar char="ü"/>
              <a:defRPr/>
            </a:pPr>
            <a:r>
              <a:rPr lang="tr-TR" sz="2400" dirty="0">
                <a:solidFill>
                  <a:srgbClr val="080808"/>
                </a:solidFill>
              </a:rPr>
              <a:t>Planların kamu </a:t>
            </a:r>
            <a:r>
              <a:rPr lang="tr-TR" sz="2400" dirty="0" smtClean="0">
                <a:solidFill>
                  <a:srgbClr val="080808"/>
                </a:solidFill>
              </a:rPr>
              <a:t>idaresi personelince </a:t>
            </a:r>
            <a:r>
              <a:rPr lang="tr-TR" sz="2400" dirty="0">
                <a:solidFill>
                  <a:srgbClr val="080808"/>
                </a:solidFill>
              </a:rPr>
              <a:t>hazırlanması esastır. Ancak, yöntem ve süreç danışmanlığı ile eğitim hizmetleri konularında istisnai olarak danışmanlık hizmeti alınabilir. </a:t>
            </a:r>
          </a:p>
          <a:p>
            <a:pPr algn="just">
              <a:spcAft>
                <a:spcPts val="600"/>
              </a:spcAft>
              <a:buClr>
                <a:srgbClr val="3AFC0C"/>
              </a:buClr>
              <a:buFont typeface="Wingdings" pitchFamily="2" charset="2"/>
              <a:buChar char="ü"/>
              <a:defRPr/>
            </a:pPr>
            <a:r>
              <a:rPr lang="tr-TR" sz="2400" b="1" dirty="0">
                <a:solidFill>
                  <a:srgbClr val="FF0000"/>
                </a:solidFill>
                <a:effectLst>
                  <a:outerShdw blurRad="38100" dist="38100" dir="2700000" algn="tl">
                    <a:srgbClr val="000000">
                      <a:alpha val="43137"/>
                    </a:srgbClr>
                  </a:outerShdw>
                </a:effectLst>
              </a:rPr>
              <a:t>Stratejik planlar 5 yıllık dönemi kapsar.</a:t>
            </a:r>
          </a:p>
          <a:p>
            <a:pPr algn="just">
              <a:spcAft>
                <a:spcPts val="600"/>
              </a:spcAft>
              <a:buClr>
                <a:srgbClr val="3AFC0C"/>
              </a:buClr>
              <a:buFont typeface="Wingdings" pitchFamily="2" charset="2"/>
              <a:buChar char="ü"/>
              <a:defRPr/>
            </a:pPr>
            <a:r>
              <a:rPr lang="tr-TR" sz="2400" dirty="0"/>
              <a:t>Performans göstergeleri stratejik planlarda yer alır.</a:t>
            </a:r>
            <a:endParaRPr lang="tr-TR" sz="2400" b="1" dirty="0">
              <a:solidFill>
                <a:srgbClr val="080808"/>
              </a:solidFill>
              <a:effectLst>
                <a:outerShdw blurRad="38100" dist="38100" dir="2700000" algn="tl">
                  <a:srgbClr val="000000">
                    <a:alpha val="43137"/>
                  </a:srgbClr>
                </a:outerShdw>
              </a:effectLst>
            </a:endParaRPr>
          </a:p>
          <a:p>
            <a:pPr algn="just">
              <a:spcAft>
                <a:spcPts val="600"/>
              </a:spcAft>
              <a:buClr>
                <a:srgbClr val="3AFC0C"/>
              </a:buClr>
              <a:buFont typeface="Wingdings" pitchFamily="2" charset="2"/>
              <a:buChar char="ü"/>
              <a:defRPr/>
            </a:pPr>
            <a:r>
              <a:rPr lang="tr-TR" sz="2400" b="1" dirty="0">
                <a:solidFill>
                  <a:srgbClr val="080808"/>
                </a:solidFill>
                <a:effectLst>
                  <a:outerShdw blurRad="38100" dist="38100" dir="2700000" algn="tl">
                    <a:srgbClr val="000000">
                      <a:alpha val="43137"/>
                    </a:srgbClr>
                  </a:outerShdw>
                </a:effectLst>
              </a:rPr>
              <a:t>Güncelleştirme İşlemi: </a:t>
            </a:r>
            <a:r>
              <a:rPr lang="tr-TR" sz="2400" b="1" dirty="0">
                <a:solidFill>
                  <a:srgbClr val="FF0000"/>
                </a:solidFill>
              </a:rPr>
              <a:t>Stratejik planlar en az iki yıl uygulandıktan sonra stratejik planın kalan süresi için güncelleştirilebilir.</a:t>
            </a:r>
            <a:r>
              <a:rPr lang="tr-TR" sz="2400" dirty="0">
                <a:solidFill>
                  <a:srgbClr val="080808"/>
                </a:solidFill>
              </a:rPr>
              <a:t> </a:t>
            </a:r>
            <a:r>
              <a:rPr lang="tr-TR" sz="2400" b="1" dirty="0">
                <a:solidFill>
                  <a:srgbClr val="FF0000"/>
                </a:solidFill>
                <a:effectLst>
                  <a:outerShdw blurRad="38100" dist="38100" dir="2700000" algn="tl">
                    <a:srgbClr val="000000">
                      <a:alpha val="43137"/>
                    </a:srgbClr>
                  </a:outerShdw>
                </a:effectLst>
              </a:rPr>
              <a:t>Güncelleştirme, stratejik planın misyon, vizyon ve amaçları değiştirilmeden, hedeflerde yapılan nicel değişikliklerdir</a:t>
            </a:r>
            <a:r>
              <a:rPr lang="tr-TR" sz="2400" b="1" dirty="0" smtClean="0">
                <a:solidFill>
                  <a:srgbClr val="FF0000"/>
                </a:solidFill>
                <a:effectLst>
                  <a:outerShdw blurRad="38100" dist="38100" dir="2700000" algn="tl">
                    <a:srgbClr val="000000">
                      <a:alpha val="43137"/>
                    </a:srgbClr>
                  </a:outerShdw>
                </a:effectLst>
              </a:rPr>
              <a:t>.</a:t>
            </a:r>
            <a:endParaRPr lang="tr-TR" sz="2400" b="1" dirty="0">
              <a:solidFill>
                <a:srgbClr val="FF0000"/>
              </a:solidFill>
              <a:effectLst>
                <a:outerShdw blurRad="38100" dist="38100" dir="2700000" algn="tl">
                  <a:srgbClr val="000000">
                    <a:alpha val="43137"/>
                  </a:srgbClr>
                </a:outerShdw>
              </a:effectLst>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13</a:t>
            </a:fld>
            <a:endParaRPr lang="tr-TR" dirty="0"/>
          </a:p>
        </p:txBody>
      </p:sp>
    </p:spTree>
    <p:extLst>
      <p:ext uri="{BB962C8B-B14F-4D97-AF65-F5344CB8AC3E}">
        <p14:creationId xmlns:p14="http://schemas.microsoft.com/office/powerpoint/2010/main" val="2625943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b="1" dirty="0" smtClean="0">
                <a:solidFill>
                  <a:srgbClr val="0070C0"/>
                </a:solidFill>
                <a:effectLst>
                  <a:outerShdw blurRad="38100" dist="38100" dir="2700000" algn="tl">
                    <a:srgbClr val="C0C0C0"/>
                  </a:outerShdw>
                </a:effectLst>
              </a:rPr>
              <a:t>DİĞER HUSUSLAR </a:t>
            </a:r>
            <a:r>
              <a:rPr lang="tr-TR" sz="2800" dirty="0" smtClean="0">
                <a:solidFill>
                  <a:srgbClr val="0070C0"/>
                </a:solidFill>
                <a:effectLst>
                  <a:outerShdw blurRad="38100" dist="38100" dir="2700000" algn="tl">
                    <a:srgbClr val="C0C0C0"/>
                  </a:outerShdw>
                </a:effectLst>
              </a:rPr>
              <a:t>(Yenileme)</a:t>
            </a:r>
            <a:endParaRPr lang="tr-TR" dirty="0">
              <a:solidFill>
                <a:srgbClr val="0070C0"/>
              </a:solidFill>
            </a:endParaRPr>
          </a:p>
        </p:txBody>
      </p:sp>
      <p:sp>
        <p:nvSpPr>
          <p:cNvPr id="3" name="İçerik Yer Tutucusu 2"/>
          <p:cNvSpPr>
            <a:spLocks noGrp="1"/>
          </p:cNvSpPr>
          <p:nvPr>
            <p:ph idx="1"/>
          </p:nvPr>
        </p:nvSpPr>
        <p:spPr>
          <a:xfrm>
            <a:off x="342900" y="2155371"/>
            <a:ext cx="11397343" cy="4453112"/>
          </a:xfrm>
          <a:noFill/>
        </p:spPr>
        <p:txBody>
          <a:bodyPr anchor="ctr" anchorCtr="0">
            <a:noAutofit/>
          </a:bodyPr>
          <a:lstStyle/>
          <a:p>
            <a:pPr algn="just">
              <a:spcAft>
                <a:spcPts val="400"/>
              </a:spcAft>
              <a:buClr>
                <a:srgbClr val="3AFC0C"/>
              </a:buClr>
              <a:buFont typeface="Wingdings" pitchFamily="2" charset="2"/>
              <a:buChar char="ü"/>
              <a:defRPr/>
            </a:pPr>
            <a:r>
              <a:rPr lang="tr-TR" sz="2200" dirty="0"/>
              <a:t>a) Görev, yetki ve sorumluluklarını düzenleyen mevzuatta değişiklik olması hâlinde ilgili kamu idaresinin, </a:t>
            </a:r>
          </a:p>
          <a:p>
            <a:pPr algn="just">
              <a:spcAft>
                <a:spcPts val="400"/>
              </a:spcAft>
              <a:buClr>
                <a:srgbClr val="3AFC0C"/>
              </a:buClr>
              <a:buFont typeface="Wingdings" pitchFamily="2" charset="2"/>
              <a:buChar char="ü"/>
              <a:defRPr/>
            </a:pPr>
            <a:r>
              <a:rPr lang="tr-TR" sz="2200" dirty="0"/>
              <a:t>b) </a:t>
            </a:r>
            <a:r>
              <a:rPr lang="tr-TR" sz="2200" dirty="0">
                <a:solidFill>
                  <a:srgbClr val="FF0000"/>
                </a:solidFill>
              </a:rPr>
              <a:t>Hükümetin değişmesi halinde </a:t>
            </a:r>
            <a:r>
              <a:rPr lang="tr-TR" sz="2200" u="sng" dirty="0">
                <a:solidFill>
                  <a:srgbClr val="FF0000"/>
                </a:solidFill>
              </a:rPr>
              <a:t>mahalli idareler hariç </a:t>
            </a:r>
            <a:r>
              <a:rPr lang="tr-TR" sz="2200" dirty="0">
                <a:solidFill>
                  <a:srgbClr val="FF0000"/>
                </a:solidFill>
              </a:rPr>
              <a:t>diğer kamu idarelerinin, </a:t>
            </a:r>
          </a:p>
          <a:p>
            <a:pPr algn="just">
              <a:spcAft>
                <a:spcPts val="400"/>
              </a:spcAft>
              <a:buClr>
                <a:srgbClr val="3AFC0C"/>
              </a:buClr>
              <a:buFont typeface="Wingdings" pitchFamily="2" charset="2"/>
              <a:buChar char="ü"/>
              <a:defRPr/>
            </a:pPr>
            <a:r>
              <a:rPr lang="tr-TR" sz="2200" dirty="0"/>
              <a:t>c) Bakanın değişmesi halinde ilgili bakanlık ile bağlı ve ilgili kamu idarelerinin, </a:t>
            </a:r>
          </a:p>
          <a:p>
            <a:pPr algn="just">
              <a:spcAft>
                <a:spcPts val="400"/>
              </a:spcAft>
              <a:buClr>
                <a:srgbClr val="3AFC0C"/>
              </a:buClr>
              <a:buFont typeface="Wingdings" pitchFamily="2" charset="2"/>
              <a:buChar char="ü"/>
              <a:defRPr/>
            </a:pPr>
            <a:r>
              <a:rPr lang="tr-TR" sz="2200" dirty="0"/>
              <a:t>ç) </a:t>
            </a:r>
            <a:r>
              <a:rPr lang="tr-TR" sz="2200" dirty="0">
                <a:solidFill>
                  <a:srgbClr val="FF0000"/>
                </a:solidFill>
              </a:rPr>
              <a:t>Mahalli idarelerde üst yöneticinin değişmesi </a:t>
            </a:r>
            <a:r>
              <a:rPr lang="tr-TR" sz="2200" dirty="0"/>
              <a:t>halinde ilgili mahalli idarenin, </a:t>
            </a:r>
          </a:p>
          <a:p>
            <a:pPr algn="just">
              <a:spcAft>
                <a:spcPts val="400"/>
              </a:spcAft>
              <a:buClr>
                <a:srgbClr val="3AFC0C"/>
              </a:buClr>
              <a:buFont typeface="Wingdings" pitchFamily="2" charset="2"/>
              <a:buChar char="ü"/>
              <a:defRPr/>
            </a:pPr>
            <a:r>
              <a:rPr lang="tr-TR" sz="2200" dirty="0"/>
              <a:t>d) Doğal afet, tehlikeli salgın hastalıklar veya ağır ekonomik bunalımların vuku bulması hallerinde </a:t>
            </a:r>
          </a:p>
          <a:p>
            <a:pPr algn="just">
              <a:spcAft>
                <a:spcPts val="600"/>
              </a:spcAft>
              <a:buClr>
                <a:srgbClr val="3AFC0C"/>
              </a:buClr>
              <a:buNone/>
              <a:defRPr/>
            </a:pPr>
            <a:r>
              <a:rPr lang="tr-TR" sz="2200" b="1" dirty="0">
                <a:effectLst>
                  <a:outerShdw blurRad="38100" dist="38100" dir="2700000" algn="tl">
                    <a:srgbClr val="000000">
                      <a:alpha val="43137"/>
                    </a:srgbClr>
                  </a:outerShdw>
                </a:effectLst>
              </a:rPr>
              <a:t>ilgili kamu idarelerinin planları </a:t>
            </a:r>
            <a:r>
              <a:rPr lang="tr-TR" sz="2200" b="1" dirty="0" smtClean="0">
                <a:effectLst>
                  <a:outerShdw blurRad="38100" dist="38100" dir="2700000" algn="tl">
                    <a:srgbClr val="000000">
                      <a:alpha val="43137"/>
                    </a:srgbClr>
                  </a:outerShdw>
                </a:effectLst>
              </a:rPr>
              <a:t>yenilebilir.</a:t>
            </a:r>
            <a:endParaRPr lang="tr-TR" sz="2200" b="1" dirty="0">
              <a:effectLst>
                <a:outerShdw blurRad="38100" dist="38100" dir="2700000" algn="tl">
                  <a:srgbClr val="000000">
                    <a:alpha val="43137"/>
                  </a:srgbClr>
                </a:outerShdw>
              </a:effectLst>
            </a:endParaRPr>
          </a:p>
          <a:p>
            <a:pPr algn="just">
              <a:buFont typeface="Arial" charset="0"/>
              <a:buChar char="•"/>
              <a:defRPr/>
            </a:pPr>
            <a:r>
              <a:rPr lang="tr-TR" sz="2200" dirty="0"/>
              <a:t>Yenileme, stratejik planın beş yıllık bir dönem için yeniden hazırlanmasıdır. Stratejik planın yenilenmesi kararı, yukarıdaki şartların oluşmasını müteakip </a:t>
            </a:r>
            <a:r>
              <a:rPr lang="tr-TR" sz="2200" b="1" dirty="0">
                <a:solidFill>
                  <a:srgbClr val="080808"/>
                </a:solidFill>
              </a:rPr>
              <a:t>en geç üç ay içinde</a:t>
            </a:r>
            <a:r>
              <a:rPr lang="tr-TR" sz="2200" dirty="0"/>
              <a:t> alınır. Bu kararı </a:t>
            </a:r>
            <a:r>
              <a:rPr lang="tr-TR" sz="2200" dirty="0">
                <a:solidFill>
                  <a:srgbClr val="080808"/>
                </a:solidFill>
              </a:rPr>
              <a:t>takip eden altı ay içinde stratejik plan yenilenir</a:t>
            </a:r>
            <a:r>
              <a:rPr lang="tr-TR" sz="2200" dirty="0" smtClean="0"/>
              <a:t>.</a:t>
            </a:r>
            <a:endParaRPr lang="tr-TR" sz="2200" dirty="0"/>
          </a:p>
        </p:txBody>
      </p:sp>
      <p:sp>
        <p:nvSpPr>
          <p:cNvPr id="5" name="Slayt Numarası Yer Tutucusu 4"/>
          <p:cNvSpPr>
            <a:spLocks noGrp="1"/>
          </p:cNvSpPr>
          <p:nvPr>
            <p:ph type="sldNum" sz="quarter" idx="12"/>
          </p:nvPr>
        </p:nvSpPr>
        <p:spPr/>
        <p:txBody>
          <a:bodyPr/>
          <a:lstStyle/>
          <a:p>
            <a:fld id="{445A6508-41E8-4EB8-86CB-2F99A3250D37}" type="slidenum">
              <a:rPr lang="tr-TR" smtClean="0"/>
              <a:t>14</a:t>
            </a:fld>
            <a:endParaRPr lang="tr-TR" dirty="0"/>
          </a:p>
        </p:txBody>
      </p:sp>
    </p:spTree>
    <p:extLst>
      <p:ext uri="{BB962C8B-B14F-4D97-AF65-F5344CB8AC3E}">
        <p14:creationId xmlns:p14="http://schemas.microsoft.com/office/powerpoint/2010/main" val="16866987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b="1" dirty="0" smtClean="0">
                <a:solidFill>
                  <a:srgbClr val="0070C0"/>
                </a:solidFill>
              </a:rPr>
              <a:t>SP’nin ÖZELLİKLERİ </a:t>
            </a:r>
            <a:r>
              <a:rPr lang="tr-TR" sz="2800" b="1" dirty="0" smtClean="0">
                <a:solidFill>
                  <a:srgbClr val="0070C0"/>
                </a:solidFill>
              </a:rPr>
              <a:t>( SP Kılavuzu )</a:t>
            </a:r>
            <a:endParaRPr lang="tr-TR" dirty="0">
              <a:solidFill>
                <a:srgbClr val="0070C0"/>
              </a:solidFill>
            </a:endParaRPr>
          </a:p>
        </p:txBody>
      </p:sp>
      <p:sp>
        <p:nvSpPr>
          <p:cNvPr id="3" name="İçerik Yer Tutucusu 2"/>
          <p:cNvSpPr>
            <a:spLocks noGrp="1"/>
          </p:cNvSpPr>
          <p:nvPr>
            <p:ph idx="1"/>
          </p:nvPr>
        </p:nvSpPr>
        <p:spPr>
          <a:xfrm>
            <a:off x="489857" y="2122210"/>
            <a:ext cx="11201400" cy="4486273"/>
          </a:xfrm>
          <a:noFill/>
        </p:spPr>
        <p:txBody>
          <a:bodyPr anchor="ctr" anchorCtr="0">
            <a:noAutofit/>
          </a:bodyPr>
          <a:lstStyle/>
          <a:p>
            <a:pPr algn="just">
              <a:buFont typeface="Arial" charset="0"/>
              <a:buChar char="•"/>
              <a:defRPr/>
            </a:pPr>
            <a:r>
              <a:rPr lang="tr-TR" sz="3000" b="1" u="sng" dirty="0">
                <a:effectLst>
                  <a:outerShdw blurRad="38100" dist="38100" dir="2700000" algn="tl">
                    <a:srgbClr val="C0C0C0"/>
                  </a:outerShdw>
                </a:effectLst>
              </a:rPr>
              <a:t>Gelecek </a:t>
            </a:r>
            <a:r>
              <a:rPr lang="tr-TR" sz="3000" b="1" u="sng" dirty="0" smtClean="0">
                <a:effectLst>
                  <a:outerShdw blurRad="38100" dist="38100" dir="2700000" algn="tl">
                    <a:srgbClr val="C0C0C0"/>
                  </a:outerShdw>
                </a:effectLst>
              </a:rPr>
              <a:t>yönelimlidir</a:t>
            </a:r>
            <a:r>
              <a:rPr lang="tr-TR" sz="3000" dirty="0" smtClean="0">
                <a:effectLst>
                  <a:outerShdw blurRad="38100" dist="38100" dir="2700000" algn="tl">
                    <a:srgbClr val="C0C0C0"/>
                  </a:outerShdw>
                </a:effectLst>
              </a:rPr>
              <a:t>, günü </a:t>
            </a:r>
            <a:r>
              <a:rPr lang="tr-TR" sz="3000" dirty="0">
                <a:effectLst>
                  <a:outerShdw blurRad="38100" dist="38100" dir="2700000" algn="tl">
                    <a:srgbClr val="C0C0C0"/>
                  </a:outerShdw>
                </a:effectLst>
              </a:rPr>
              <a:t>kurtarmaya yönelik değildir</a:t>
            </a:r>
            <a:r>
              <a:rPr lang="tr-TR" sz="3000" dirty="0" smtClean="0">
                <a:effectLst>
                  <a:outerShdw blurRad="38100" dist="38100" dir="2700000" algn="tl">
                    <a:srgbClr val="C0C0C0"/>
                  </a:outerShdw>
                </a:effectLst>
              </a:rPr>
              <a:t>,.</a:t>
            </a:r>
            <a:endParaRPr lang="tr-TR" sz="3000" dirty="0">
              <a:effectLst>
                <a:outerShdw blurRad="38100" dist="38100" dir="2700000" algn="tl">
                  <a:srgbClr val="C0C0C0"/>
                </a:outerShdw>
              </a:effectLst>
            </a:endParaRPr>
          </a:p>
          <a:p>
            <a:pPr algn="just">
              <a:buFont typeface="Arial" charset="0"/>
              <a:buChar char="•"/>
              <a:defRPr/>
            </a:pPr>
            <a:r>
              <a:rPr lang="tr-TR" sz="3000" b="1" u="sng" dirty="0">
                <a:effectLst>
                  <a:outerShdw blurRad="38100" dist="38100" dir="2700000" algn="tl">
                    <a:srgbClr val="C0C0C0"/>
                  </a:outerShdw>
                </a:effectLst>
              </a:rPr>
              <a:t>Bir şablon değildir</a:t>
            </a:r>
            <a:r>
              <a:rPr lang="tr-TR" sz="3000" b="1" dirty="0">
                <a:effectLst>
                  <a:outerShdw blurRad="38100" dist="38100" dir="2700000" algn="tl">
                    <a:srgbClr val="C0C0C0"/>
                  </a:outerShdw>
                </a:effectLst>
              </a:rPr>
              <a:t>, </a:t>
            </a:r>
            <a:r>
              <a:rPr lang="tr-TR" sz="3000" dirty="0">
                <a:effectLst>
                  <a:outerShdw blurRad="38100" dist="38100" dir="2700000" algn="tl">
                    <a:srgbClr val="C0C0C0"/>
                  </a:outerShdw>
                </a:effectLst>
              </a:rPr>
              <a:t>kurumsal kültür farklılığına ve çevreye göre farklıklar gösteren özgün bir belgedir.</a:t>
            </a:r>
          </a:p>
          <a:p>
            <a:pPr algn="just">
              <a:buFont typeface="Arial" charset="0"/>
              <a:buChar char="•"/>
              <a:defRPr/>
            </a:pPr>
            <a:r>
              <a:rPr lang="tr-TR" sz="3000" b="1" u="sng" dirty="0">
                <a:effectLst>
                  <a:outerShdw blurRad="38100" dist="38100" dir="2700000" algn="tl">
                    <a:srgbClr val="C0C0C0"/>
                  </a:outerShdw>
                </a:effectLst>
              </a:rPr>
              <a:t>Salt bir belge değildir</a:t>
            </a:r>
            <a:r>
              <a:rPr lang="tr-TR" sz="3000" b="1" dirty="0">
                <a:effectLst>
                  <a:outerShdw blurRad="38100" dist="38100" dir="2700000" algn="tl">
                    <a:srgbClr val="C0C0C0"/>
                  </a:outerShdw>
                </a:effectLst>
              </a:rPr>
              <a:t>. </a:t>
            </a:r>
            <a:r>
              <a:rPr lang="tr-TR" sz="3000" dirty="0">
                <a:effectLst>
                  <a:outerShdw blurRad="38100" dist="38100" dir="2700000" algn="tl">
                    <a:srgbClr val="C0C0C0"/>
                  </a:outerShdw>
                </a:effectLst>
              </a:rPr>
              <a:t>Katılımcılık esas alınarak hazırlanır ve uygulamanın tüm adımlarını kapsar ancak önemli olan belgenin hazırlanması değil sahiplenilerek hayata geçirilmesi sürecidir.</a:t>
            </a:r>
          </a:p>
          <a:p>
            <a:pPr algn="just">
              <a:buFont typeface="Arial" charset="0"/>
              <a:buChar char="•"/>
              <a:defRPr/>
            </a:pPr>
            <a:r>
              <a:rPr lang="tr-TR" sz="3000" b="1" u="sng" dirty="0">
                <a:effectLst>
                  <a:outerShdw blurRad="38100" dist="38100" dir="2700000" algn="tl">
                    <a:srgbClr val="C0C0C0"/>
                  </a:outerShdw>
                </a:effectLst>
              </a:rPr>
              <a:t>Sadece bütçeye dönük değildir</a:t>
            </a:r>
            <a:r>
              <a:rPr lang="tr-TR" sz="3000" b="1" dirty="0">
                <a:effectLst>
                  <a:outerShdw blurRad="38100" dist="38100" dir="2700000" algn="tl">
                    <a:srgbClr val="C0C0C0"/>
                  </a:outerShdw>
                </a:effectLst>
              </a:rPr>
              <a:t>. </a:t>
            </a:r>
            <a:r>
              <a:rPr lang="tr-TR" sz="3000" dirty="0">
                <a:effectLst>
                  <a:outerShdw blurRad="38100" dist="38100" dir="2700000" algn="tl">
                    <a:srgbClr val="C0C0C0"/>
                  </a:outerShdw>
                </a:effectLst>
              </a:rPr>
              <a:t>Plan bütçe sürecini de içermekle birlikte bütçeden yola </a:t>
            </a:r>
            <a:r>
              <a:rPr lang="tr-TR" sz="3000" dirty="0" smtClean="0">
                <a:effectLst>
                  <a:outerShdw blurRad="38100" dist="38100" dir="2700000" algn="tl">
                    <a:srgbClr val="C0C0C0"/>
                  </a:outerShdw>
                </a:effectLst>
              </a:rPr>
              <a:t>çıkılan veya bütçeye ulaşılan bir özellikte değil, </a:t>
            </a:r>
            <a:r>
              <a:rPr lang="tr-TR" sz="3000" dirty="0">
                <a:effectLst>
                  <a:outerShdw blurRad="38100" dist="38100" dir="2700000" algn="tl">
                    <a:srgbClr val="C0C0C0"/>
                  </a:outerShdw>
                </a:effectLst>
              </a:rPr>
              <a:t>bütçeyi yönlendiren bir yapıdadır</a:t>
            </a:r>
            <a:r>
              <a:rPr lang="tr-TR" sz="3000" dirty="0" smtClean="0">
                <a:effectLst>
                  <a:outerShdw blurRad="38100" dist="38100" dir="2700000" algn="tl">
                    <a:srgbClr val="C0C0C0"/>
                  </a:outerShdw>
                </a:effectLst>
              </a:rPr>
              <a:t>.</a:t>
            </a:r>
            <a:endParaRPr lang="tr-TR" sz="3000" dirty="0">
              <a:effectLst>
                <a:outerShdw blurRad="38100" dist="38100" dir="2700000" algn="tl">
                  <a:srgbClr val="C0C0C0"/>
                </a:outerShdw>
              </a:effectLst>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15</a:t>
            </a:fld>
            <a:endParaRPr lang="tr-TR"/>
          </a:p>
        </p:txBody>
      </p:sp>
    </p:spTree>
    <p:extLst>
      <p:ext uri="{BB962C8B-B14F-4D97-AF65-F5344CB8AC3E}">
        <p14:creationId xmlns:p14="http://schemas.microsoft.com/office/powerpoint/2010/main" val="4985268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b="1" dirty="0" smtClean="0">
                <a:solidFill>
                  <a:srgbClr val="0070C0"/>
                </a:solidFill>
                <a:effectLst>
                  <a:outerShdw blurRad="38100" dist="38100" dir="2700000" algn="tl">
                    <a:srgbClr val="C0C0C0"/>
                  </a:outerShdw>
                </a:effectLst>
              </a:rPr>
              <a:t>STRATEJİK PLANIN ÖNEMİ</a:t>
            </a:r>
            <a:endParaRPr lang="tr-TR" dirty="0">
              <a:solidFill>
                <a:srgbClr val="0070C0"/>
              </a:solidFill>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16</a:t>
            </a:fld>
            <a:endParaRPr lang="tr-TR" dirty="0"/>
          </a:p>
        </p:txBody>
      </p:sp>
      <p:sp>
        <p:nvSpPr>
          <p:cNvPr id="6" name="Dikdörtgen 5"/>
          <p:cNvSpPr/>
          <p:nvPr/>
        </p:nvSpPr>
        <p:spPr>
          <a:xfrm>
            <a:off x="865186" y="2119881"/>
            <a:ext cx="10434183" cy="4442242"/>
          </a:xfrm>
          <a:prstGeom prst="rect">
            <a:avLst/>
          </a:prstGeom>
        </p:spPr>
        <p:txBody>
          <a:bodyPr wrap="square">
            <a:spAutoFit/>
          </a:bodyPr>
          <a:lstStyle/>
          <a:p>
            <a:pPr marL="342900" lvl="0" indent="-342900" algn="just">
              <a:lnSpc>
                <a:spcPct val="90000"/>
              </a:lnSpc>
              <a:spcBef>
                <a:spcPts val="1000"/>
              </a:spcBef>
              <a:spcAft>
                <a:spcPts val="600"/>
              </a:spcAft>
              <a:buClr>
                <a:srgbClr val="3AFC0C"/>
              </a:buClr>
              <a:buFont typeface="Wingdings" panose="05000000000000000000" pitchFamily="2" charset="2"/>
              <a:buChar char="§"/>
            </a:pPr>
            <a:r>
              <a:rPr lang="tr-TR" altLang="tr-TR" sz="2400" dirty="0">
                <a:solidFill>
                  <a:prstClr val="black"/>
                </a:solidFill>
              </a:rPr>
              <a:t>Kalkınma Planları, Hükümet Programları ve diğer üst belgelerle kurum işlevleri arasında doğrudan bir bağ kurar,</a:t>
            </a:r>
          </a:p>
          <a:p>
            <a:pPr marL="342900" lvl="0" indent="-342900" algn="just">
              <a:lnSpc>
                <a:spcPct val="90000"/>
              </a:lnSpc>
              <a:spcBef>
                <a:spcPts val="1000"/>
              </a:spcBef>
              <a:spcAft>
                <a:spcPts val="600"/>
              </a:spcAft>
              <a:buClr>
                <a:srgbClr val="3AFC0C"/>
              </a:buClr>
              <a:buFont typeface="Wingdings" panose="05000000000000000000" pitchFamily="2" charset="2"/>
              <a:buChar char="§"/>
            </a:pPr>
            <a:r>
              <a:rPr lang="tr-TR" altLang="tr-TR" sz="2400" dirty="0">
                <a:solidFill>
                  <a:prstClr val="black"/>
                </a:solidFill>
              </a:rPr>
              <a:t>Plan-Bütçe bağını kurarak gerçekçi bütçe talepleri ve mali disiplini sağlar,</a:t>
            </a:r>
          </a:p>
          <a:p>
            <a:pPr marL="342900" lvl="0" indent="-342900" algn="just">
              <a:lnSpc>
                <a:spcPct val="90000"/>
              </a:lnSpc>
              <a:spcBef>
                <a:spcPts val="1000"/>
              </a:spcBef>
              <a:spcAft>
                <a:spcPts val="600"/>
              </a:spcAft>
              <a:buClr>
                <a:srgbClr val="3AFC0C"/>
              </a:buClr>
              <a:buFont typeface="Wingdings" panose="05000000000000000000" pitchFamily="2" charset="2"/>
              <a:buChar char="§"/>
            </a:pPr>
            <a:r>
              <a:rPr lang="tr-TR" altLang="tr-TR" sz="2400" dirty="0">
                <a:solidFill>
                  <a:prstClr val="black"/>
                </a:solidFill>
              </a:rPr>
              <a:t>Kaynakların stratejik önceliklere göre dağıtılmasına yardımcı olur,</a:t>
            </a:r>
          </a:p>
          <a:p>
            <a:pPr marL="342900" lvl="0" indent="-342900" algn="just">
              <a:lnSpc>
                <a:spcPct val="90000"/>
              </a:lnSpc>
              <a:spcBef>
                <a:spcPts val="1000"/>
              </a:spcBef>
              <a:spcAft>
                <a:spcPts val="600"/>
              </a:spcAft>
              <a:buClr>
                <a:srgbClr val="3AFC0C"/>
              </a:buClr>
              <a:buFont typeface="Wingdings" panose="05000000000000000000" pitchFamily="2" charset="2"/>
              <a:buChar char="§"/>
            </a:pPr>
            <a:r>
              <a:rPr lang="tr-TR" altLang="tr-TR" sz="2400" dirty="0">
                <a:solidFill>
                  <a:prstClr val="black"/>
                </a:solidFill>
              </a:rPr>
              <a:t>İç ve Dış paydaşların amaçlar etrafında birleşmesini katılımcılıkla sağlayarak, kurumun var oluş amacına yönelmesine katkıda bulunur.</a:t>
            </a:r>
          </a:p>
          <a:p>
            <a:pPr marL="342900" lvl="0" indent="-342900" algn="just">
              <a:lnSpc>
                <a:spcPct val="90000"/>
              </a:lnSpc>
              <a:spcBef>
                <a:spcPts val="1000"/>
              </a:spcBef>
              <a:spcAft>
                <a:spcPts val="600"/>
              </a:spcAft>
              <a:buClr>
                <a:srgbClr val="3AFC0C"/>
              </a:buClr>
              <a:buFont typeface="Wingdings" panose="05000000000000000000" pitchFamily="2" charset="2"/>
              <a:buChar char="§"/>
            </a:pPr>
            <a:r>
              <a:rPr lang="tr-TR" altLang="tr-TR" sz="2400" dirty="0">
                <a:solidFill>
                  <a:prstClr val="black"/>
                </a:solidFill>
              </a:rPr>
              <a:t>Kurumun çevresiyle olan iletişimini ve iş birliğini artırır,</a:t>
            </a:r>
          </a:p>
          <a:p>
            <a:pPr marL="342900" lvl="0" indent="-342900" algn="just">
              <a:lnSpc>
                <a:spcPct val="90000"/>
              </a:lnSpc>
              <a:spcBef>
                <a:spcPts val="1000"/>
              </a:spcBef>
              <a:spcAft>
                <a:spcPts val="600"/>
              </a:spcAft>
              <a:buClr>
                <a:srgbClr val="3AFC0C"/>
              </a:buClr>
              <a:buFont typeface="Wingdings" panose="05000000000000000000" pitchFamily="2" charset="2"/>
              <a:buChar char="§"/>
            </a:pPr>
            <a:r>
              <a:rPr lang="tr-TR" altLang="tr-TR" sz="2400" dirty="0">
                <a:solidFill>
                  <a:prstClr val="black"/>
                </a:solidFill>
              </a:rPr>
              <a:t>Girdi odaklı değil sonuç odaklıdır. Yapılan her faaliyetin raporlanmasını sağlayarak performans denetimi yapılabilmesine olanak sağlar ve hesap verme sorumluluğunun kurumsal kültür haline gelmesine katkıda bulunur.</a:t>
            </a:r>
          </a:p>
        </p:txBody>
      </p:sp>
    </p:spTree>
    <p:extLst>
      <p:ext uri="{BB962C8B-B14F-4D97-AF65-F5344CB8AC3E}">
        <p14:creationId xmlns:p14="http://schemas.microsoft.com/office/powerpoint/2010/main" val="6124428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b="1" dirty="0" smtClean="0">
                <a:solidFill>
                  <a:srgbClr val="0070C0"/>
                </a:solidFill>
                <a:effectLst>
                  <a:outerShdw blurRad="38100" dist="38100" dir="2700000" algn="tl">
                    <a:srgbClr val="C0C0C0"/>
                  </a:outerShdw>
                </a:effectLst>
              </a:rPr>
              <a:t>STRATEJİK PLAN </a:t>
            </a:r>
            <a:r>
              <a:rPr lang="tr-TR" b="1" dirty="0" smtClean="0">
                <a:solidFill>
                  <a:srgbClr val="0070C0"/>
                </a:solidFill>
              </a:rPr>
              <a:t>ONAY </a:t>
            </a:r>
            <a:r>
              <a:rPr lang="tr-TR" b="1" dirty="0">
                <a:solidFill>
                  <a:srgbClr val="0070C0"/>
                </a:solidFill>
              </a:rPr>
              <a:t>TARİHLERİ VE </a:t>
            </a:r>
            <a:r>
              <a:rPr lang="tr-TR" b="1" dirty="0" smtClean="0">
                <a:solidFill>
                  <a:srgbClr val="0070C0"/>
                </a:solidFill>
              </a:rPr>
              <a:t>YÖNTEMi</a:t>
            </a:r>
            <a:endParaRPr lang="tr-TR" sz="2400" dirty="0">
              <a:solidFill>
                <a:srgbClr val="0070C0"/>
              </a:solidFill>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17</a:t>
            </a:fld>
            <a:endParaRPr lang="tr-TR"/>
          </a:p>
        </p:txBody>
      </p:sp>
      <p:sp>
        <p:nvSpPr>
          <p:cNvPr id="3" name="Content Placeholder 2"/>
          <p:cNvSpPr>
            <a:spLocks noGrp="1"/>
          </p:cNvSpPr>
          <p:nvPr>
            <p:ph idx="1"/>
          </p:nvPr>
        </p:nvSpPr>
        <p:spPr>
          <a:xfrm>
            <a:off x="838201" y="2187576"/>
            <a:ext cx="10515600" cy="4351338"/>
          </a:xfrm>
        </p:spPr>
        <p:txBody>
          <a:bodyPr>
            <a:normAutofit fontScale="77500" lnSpcReduction="20000"/>
          </a:bodyPr>
          <a:lstStyle/>
          <a:p>
            <a:pPr lvl="0"/>
            <a:r>
              <a:rPr lang="tr-TR" b="1" dirty="0"/>
              <a:t>İLÇE MİLLÎ EĞİTİM MÜDÜRLÜKLERİ:</a:t>
            </a:r>
            <a:r>
              <a:rPr lang="tr-TR" dirty="0"/>
              <a:t> İlçe millî eğitim müdürlüklerinin taslak planlarının incelenmesi İl ARGE birimleri tarafından yapılacaktır. </a:t>
            </a:r>
            <a:r>
              <a:rPr lang="tr-TR" dirty="0" smtClean="0"/>
              <a:t>İlçe </a:t>
            </a:r>
            <a:r>
              <a:rPr lang="tr-TR" dirty="0"/>
              <a:t>millî eğitim müdürlüklerinin planları İl Planının onayını müteakip yapılması gerekmektedir ve bunun için </a:t>
            </a:r>
            <a:r>
              <a:rPr lang="tr-TR" dirty="0" smtClean="0"/>
              <a:t>Bakanlık </a:t>
            </a:r>
            <a:r>
              <a:rPr lang="tr-TR" dirty="0"/>
              <a:t>kararı beklenmelidir. İlçe Millî Eğitim Müdürlüklerinin Bakanlık ve </a:t>
            </a:r>
            <a:r>
              <a:rPr lang="tr-TR" u="sng" dirty="0"/>
              <a:t>İl MEM’ler için zorunlu hale getirilen SP yapısına aynı şekilde uyma zorunluluğu bulunmaktadır. </a:t>
            </a:r>
            <a:endParaRPr lang="tr-TR" u="sng" dirty="0" smtClean="0"/>
          </a:p>
          <a:p>
            <a:pPr marL="0" lvl="0" indent="0">
              <a:buNone/>
            </a:pPr>
            <a:endParaRPr lang="tr-TR" dirty="0"/>
          </a:p>
          <a:p>
            <a:pPr lvl="0"/>
            <a:r>
              <a:rPr lang="tr-TR" b="1" dirty="0"/>
              <a:t>OKUL VE KURUMLAR:</a:t>
            </a:r>
            <a:r>
              <a:rPr lang="tr-TR" dirty="0"/>
              <a:t> Okul ve kurumlarımızın taslak planları Stratejik Plan Sürecine İlişkin Açıklamalar doğrultusunda okul ve kurumlar tarafından düzenlendikten sonra </a:t>
            </a:r>
            <a:r>
              <a:rPr lang="tr-TR" dirty="0" smtClean="0"/>
              <a:t>incelenmesi için ADABİS Stratejik Plan Modülüne yükleyeceklerdir. İncelemeler </a:t>
            </a:r>
            <a:r>
              <a:rPr lang="tr-TR" dirty="0"/>
              <a:t>neticesinde okullara geri bildirimde bulunulacaktır. İncelemelerin ardından son hali verilecek planların Öğretmenler Kurulu ve Okul Aile Birliği’nde de görüşülmesi ve onaylanması gerekmektedir. Okul ve Kurumlar için Onay ve Yayım tarihi de il ve ilçe MEM’ler için olduğu gibi </a:t>
            </a:r>
            <a:r>
              <a:rPr lang="tr-TR" dirty="0" smtClean="0"/>
              <a:t>Bakanlığımızca </a:t>
            </a:r>
            <a:r>
              <a:rPr lang="tr-TR" dirty="0"/>
              <a:t>bildirilecektir. </a:t>
            </a:r>
            <a:r>
              <a:rPr lang="tr-TR" dirty="0" smtClean="0"/>
              <a:t>Planlar </a:t>
            </a:r>
            <a:r>
              <a:rPr lang="tr-TR" dirty="0"/>
              <a:t>Okul Müdürünün imzası ve İlçe Millî Eğitim Müdürünün Onayı ile yürürlüğe girecektir. </a:t>
            </a:r>
          </a:p>
        </p:txBody>
      </p:sp>
    </p:spTree>
    <p:extLst>
      <p:ext uri="{BB962C8B-B14F-4D97-AF65-F5344CB8AC3E}">
        <p14:creationId xmlns:p14="http://schemas.microsoft.com/office/powerpoint/2010/main" val="4397408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b="1" dirty="0" smtClean="0">
                <a:solidFill>
                  <a:srgbClr val="0070C0"/>
                </a:solidFill>
                <a:effectLst>
                  <a:outerShdw blurRad="38100" dist="38100" dir="2700000" algn="tl">
                    <a:srgbClr val="C0C0C0"/>
                  </a:outerShdw>
                </a:effectLst>
              </a:rPr>
              <a:t>STRATEJİK PLAN YAPISI</a:t>
            </a:r>
            <a:endParaRPr lang="tr-TR" dirty="0">
              <a:solidFill>
                <a:srgbClr val="0070C0"/>
              </a:solidFill>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18</a:t>
            </a:fld>
            <a:endParaRPr lang="tr-TR" dirty="0"/>
          </a:p>
        </p:txBody>
      </p:sp>
      <p:sp>
        <p:nvSpPr>
          <p:cNvPr id="6" name="2 İçerik Yer Tutucusu"/>
          <p:cNvSpPr txBox="1">
            <a:spLocks/>
          </p:cNvSpPr>
          <p:nvPr/>
        </p:nvSpPr>
        <p:spPr bwMode="auto">
          <a:xfrm>
            <a:off x="457201" y="2122714"/>
            <a:ext cx="5233916"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eaLnBrk="1" hangingPunct="1">
              <a:spcBef>
                <a:spcPct val="0"/>
              </a:spcBef>
            </a:pPr>
            <a:r>
              <a:rPr lang="tr-TR" altLang="tr-TR" sz="2000" b="1" dirty="0" smtClean="0">
                <a:solidFill>
                  <a:srgbClr val="080808"/>
                </a:solidFill>
              </a:rPr>
              <a:t>Sunuş</a:t>
            </a:r>
          </a:p>
          <a:p>
            <a:pPr eaLnBrk="1" hangingPunct="1">
              <a:spcBef>
                <a:spcPct val="0"/>
              </a:spcBef>
            </a:pPr>
            <a:endParaRPr lang="tr-TR" altLang="tr-TR" sz="600" b="1" dirty="0" smtClean="0">
              <a:solidFill>
                <a:srgbClr val="080808"/>
              </a:solidFill>
            </a:endParaRPr>
          </a:p>
          <a:p>
            <a:pPr eaLnBrk="1" hangingPunct="1">
              <a:spcBef>
                <a:spcPct val="0"/>
              </a:spcBef>
            </a:pPr>
            <a:r>
              <a:rPr lang="tr-TR" altLang="tr-TR" sz="2000" b="1" dirty="0" smtClean="0">
                <a:solidFill>
                  <a:srgbClr val="080808"/>
                </a:solidFill>
              </a:rPr>
              <a:t>Giriş</a:t>
            </a:r>
          </a:p>
          <a:p>
            <a:pPr eaLnBrk="1" hangingPunct="1">
              <a:spcBef>
                <a:spcPct val="0"/>
              </a:spcBef>
            </a:pPr>
            <a:endParaRPr lang="tr-TR" altLang="tr-TR" sz="600" b="1" dirty="0" smtClean="0">
              <a:solidFill>
                <a:srgbClr val="080808"/>
              </a:solidFill>
            </a:endParaRPr>
          </a:p>
          <a:p>
            <a:pPr eaLnBrk="1" hangingPunct="1">
              <a:spcBef>
                <a:spcPct val="0"/>
              </a:spcBef>
            </a:pPr>
            <a:r>
              <a:rPr lang="tr-TR" altLang="tr-TR" sz="2000" b="1" dirty="0" smtClean="0">
                <a:solidFill>
                  <a:srgbClr val="080808"/>
                </a:solidFill>
              </a:rPr>
              <a:t>I. Bölüm - </a:t>
            </a:r>
            <a:r>
              <a:rPr lang="tr-TR" altLang="tr-TR" sz="2000" b="1" dirty="0" smtClean="0">
                <a:solidFill>
                  <a:srgbClr val="FF0000"/>
                </a:solidFill>
              </a:rPr>
              <a:t>Stratejik Plan Hazırlık Süreci</a:t>
            </a:r>
          </a:p>
          <a:p>
            <a:pPr eaLnBrk="1" hangingPunct="1">
              <a:spcBef>
                <a:spcPct val="0"/>
              </a:spcBef>
              <a:buFont typeface="Wingdings" panose="05000000000000000000" pitchFamily="2" charset="2"/>
              <a:buChar char="ü"/>
            </a:pPr>
            <a:r>
              <a:rPr lang="tr-TR" altLang="tr-TR" sz="1800" dirty="0" smtClean="0"/>
              <a:t>SP Modeli ve SP Çalışmaları.</a:t>
            </a:r>
          </a:p>
          <a:p>
            <a:pPr marL="0" indent="0" eaLnBrk="1" hangingPunct="1">
              <a:spcBef>
                <a:spcPct val="0"/>
              </a:spcBef>
              <a:buNone/>
            </a:pPr>
            <a:endParaRPr lang="tr-TR" altLang="tr-TR" sz="800" b="1" dirty="0" smtClean="0"/>
          </a:p>
          <a:p>
            <a:pPr eaLnBrk="1" hangingPunct="1"/>
            <a:r>
              <a:rPr lang="tr-TR" altLang="tr-TR" sz="2000" b="1" dirty="0" smtClean="0">
                <a:solidFill>
                  <a:srgbClr val="080808"/>
                </a:solidFill>
              </a:rPr>
              <a:t>II. Bölüm- </a:t>
            </a:r>
            <a:r>
              <a:rPr lang="tr-TR" altLang="tr-TR" sz="2000" b="1" dirty="0" smtClean="0">
                <a:solidFill>
                  <a:srgbClr val="FF0000"/>
                </a:solidFill>
              </a:rPr>
              <a:t>Durum Analizi</a:t>
            </a:r>
          </a:p>
          <a:p>
            <a:pPr eaLnBrk="1" hangingPunct="1">
              <a:buFont typeface="Wingdings" panose="05000000000000000000" pitchFamily="2" charset="2"/>
              <a:buChar char="ü"/>
            </a:pPr>
            <a:r>
              <a:rPr lang="tr-TR" altLang="tr-TR" sz="1800" dirty="0" smtClean="0"/>
              <a:t>Tarihsel Gelişim,</a:t>
            </a:r>
          </a:p>
          <a:p>
            <a:pPr eaLnBrk="1" hangingPunct="1">
              <a:buFont typeface="Wingdings" panose="05000000000000000000" pitchFamily="2" charset="2"/>
              <a:buChar char="ü"/>
            </a:pPr>
            <a:r>
              <a:rPr lang="tr-TR" altLang="tr-TR" sz="1800" dirty="0" smtClean="0"/>
              <a:t>Yasal Yükümlülükler,</a:t>
            </a:r>
          </a:p>
          <a:p>
            <a:pPr eaLnBrk="1" hangingPunct="1">
              <a:buFont typeface="Wingdings" panose="05000000000000000000" pitchFamily="2" charset="2"/>
              <a:buChar char="ü"/>
            </a:pPr>
            <a:r>
              <a:rPr lang="tr-TR" altLang="tr-TR" sz="1800" dirty="0" smtClean="0"/>
              <a:t>Faaliyet Alanları, Ürün ve Hizmetler,</a:t>
            </a:r>
          </a:p>
          <a:p>
            <a:pPr eaLnBrk="1" hangingPunct="1">
              <a:buFont typeface="Wingdings" panose="05000000000000000000" pitchFamily="2" charset="2"/>
              <a:buChar char="ü"/>
            </a:pPr>
            <a:r>
              <a:rPr lang="tr-TR" altLang="tr-TR" sz="1800" dirty="0" smtClean="0"/>
              <a:t>Paydaş Analizi,</a:t>
            </a:r>
          </a:p>
          <a:p>
            <a:pPr eaLnBrk="1" hangingPunct="1">
              <a:buFont typeface="Wingdings" panose="05000000000000000000" pitchFamily="2" charset="2"/>
              <a:buChar char="ü"/>
            </a:pPr>
            <a:r>
              <a:rPr lang="tr-TR" altLang="tr-TR" sz="1800" dirty="0" smtClean="0"/>
              <a:t>Kurum İçi Ve Dışı Analizi</a:t>
            </a:r>
          </a:p>
          <a:p>
            <a:pPr eaLnBrk="1" hangingPunct="1">
              <a:buFont typeface="Wingdings" panose="05000000000000000000" pitchFamily="2" charset="2"/>
              <a:buChar char="ü"/>
            </a:pPr>
            <a:r>
              <a:rPr lang="tr-TR" sz="1800" dirty="0" smtClean="0"/>
              <a:t>Eğitim Ve Öğretim Sisteminin Sorun Ve Gelişim Alanları</a:t>
            </a:r>
          </a:p>
          <a:p>
            <a:pPr eaLnBrk="1" hangingPunct="1">
              <a:buFont typeface="Wingdings" panose="05000000000000000000" pitchFamily="2" charset="2"/>
              <a:buChar char="ü"/>
            </a:pPr>
            <a:r>
              <a:rPr lang="tr-TR" sz="1800" dirty="0" smtClean="0"/>
              <a:t>Stratejik Plan Mimarisi</a:t>
            </a:r>
            <a:endParaRPr lang="tr-TR" altLang="tr-TR" dirty="0" smtClean="0"/>
          </a:p>
        </p:txBody>
      </p:sp>
      <p:sp>
        <p:nvSpPr>
          <p:cNvPr id="7" name="3 İçerik Yer Tutucusu"/>
          <p:cNvSpPr txBox="1">
            <a:spLocks/>
          </p:cNvSpPr>
          <p:nvPr/>
        </p:nvSpPr>
        <p:spPr bwMode="auto">
          <a:xfrm>
            <a:off x="6372936" y="2224586"/>
            <a:ext cx="5563249" cy="4343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eaLnBrk="1" hangingPunct="1"/>
            <a:r>
              <a:rPr lang="tr-TR" altLang="tr-TR" sz="2000" b="1" dirty="0" smtClean="0">
                <a:solidFill>
                  <a:srgbClr val="080808"/>
                </a:solidFill>
              </a:rPr>
              <a:t>III. Bölüm - </a:t>
            </a:r>
            <a:r>
              <a:rPr lang="tr-TR" altLang="tr-TR" sz="2000" b="1" dirty="0" smtClean="0">
                <a:solidFill>
                  <a:srgbClr val="FF0000"/>
                </a:solidFill>
              </a:rPr>
              <a:t>Geleceğe Yönelim</a:t>
            </a:r>
          </a:p>
          <a:p>
            <a:pPr eaLnBrk="1" hangingPunct="1">
              <a:buFont typeface="Wingdings" panose="05000000000000000000" pitchFamily="2" charset="2"/>
              <a:buChar char="ü"/>
            </a:pPr>
            <a:r>
              <a:rPr lang="tr-TR" sz="1800" dirty="0" smtClean="0"/>
              <a:t>Misyon, Vizyon Ve Temel Değerler</a:t>
            </a:r>
          </a:p>
          <a:p>
            <a:pPr>
              <a:buFont typeface="Wingdings" panose="05000000000000000000" pitchFamily="2" charset="2"/>
              <a:buChar char="ü"/>
            </a:pPr>
            <a:r>
              <a:rPr lang="tr-TR" sz="1800" dirty="0" smtClean="0"/>
              <a:t>Stratejik Plan Genel Tablosu</a:t>
            </a:r>
          </a:p>
          <a:p>
            <a:pPr>
              <a:buFont typeface="Wingdings" panose="05000000000000000000" pitchFamily="2" charset="2"/>
              <a:buChar char="ü"/>
            </a:pPr>
            <a:r>
              <a:rPr lang="tr-TR" sz="1800" dirty="0" smtClean="0"/>
              <a:t>Stratejik Amaç, Hedef Ve Tedbirler</a:t>
            </a:r>
          </a:p>
          <a:p>
            <a:pPr marL="866775" lvl="1" indent="-457200" eaLnBrk="1" hangingPunct="1">
              <a:buClr>
                <a:srgbClr val="FF0066"/>
              </a:buClr>
              <a:buFont typeface="Georgia" panose="02040502050405020303" pitchFamily="18" charset="0"/>
              <a:buNone/>
            </a:pPr>
            <a:endParaRPr lang="tr-TR" altLang="tr-TR" sz="700" dirty="0" smtClean="0">
              <a:solidFill>
                <a:srgbClr val="7F7F7F"/>
              </a:solidFill>
            </a:endParaRPr>
          </a:p>
          <a:p>
            <a:pPr eaLnBrk="1" hangingPunct="1"/>
            <a:r>
              <a:rPr lang="tr-TR" altLang="tr-TR" sz="2000" b="1" dirty="0" smtClean="0">
                <a:solidFill>
                  <a:srgbClr val="080808"/>
                </a:solidFill>
              </a:rPr>
              <a:t>IV. Bölüm- </a:t>
            </a:r>
            <a:r>
              <a:rPr lang="tr-TR" altLang="tr-TR" sz="2000" b="1" dirty="0" err="1" smtClean="0">
                <a:solidFill>
                  <a:srgbClr val="FF0000"/>
                </a:solidFill>
              </a:rPr>
              <a:t>Maliyetlendirme</a:t>
            </a:r>
            <a:endParaRPr lang="tr-TR" altLang="tr-TR" sz="2000" b="1" dirty="0" smtClean="0">
              <a:solidFill>
                <a:srgbClr val="FF0000"/>
              </a:solidFill>
            </a:endParaRPr>
          </a:p>
          <a:p>
            <a:pPr marL="0" indent="0" eaLnBrk="1" hangingPunct="1">
              <a:buNone/>
            </a:pPr>
            <a:endParaRPr lang="tr-TR" altLang="tr-TR" sz="800" b="1" dirty="0">
              <a:solidFill>
                <a:srgbClr val="FF0000"/>
              </a:solidFill>
            </a:endParaRPr>
          </a:p>
          <a:p>
            <a:pPr eaLnBrk="1" hangingPunct="1"/>
            <a:r>
              <a:rPr lang="tr-TR" altLang="tr-TR" sz="2000" b="1" dirty="0" smtClean="0">
                <a:solidFill>
                  <a:srgbClr val="080808"/>
                </a:solidFill>
              </a:rPr>
              <a:t>V. Bölüm- </a:t>
            </a:r>
            <a:r>
              <a:rPr lang="tr-TR" altLang="tr-TR" sz="2000" b="1" dirty="0" smtClean="0">
                <a:solidFill>
                  <a:srgbClr val="FF0000"/>
                </a:solidFill>
              </a:rPr>
              <a:t>İzleme ve Değerlendirme</a:t>
            </a:r>
          </a:p>
          <a:p>
            <a:pPr>
              <a:buFont typeface="Wingdings" panose="05000000000000000000" pitchFamily="2" charset="2"/>
              <a:buChar char="ü"/>
            </a:pPr>
            <a:r>
              <a:rPr lang="tr-TR" sz="1800" dirty="0" smtClean="0"/>
              <a:t>2010-2014 SP Değerlendirmesi</a:t>
            </a:r>
            <a:endParaRPr lang="tr-TR" sz="1800" dirty="0"/>
          </a:p>
          <a:p>
            <a:pPr>
              <a:buFont typeface="Wingdings" panose="05000000000000000000" pitchFamily="2" charset="2"/>
              <a:buChar char="ü"/>
            </a:pPr>
            <a:r>
              <a:rPr lang="tr-TR" sz="1800" dirty="0" smtClean="0"/>
              <a:t>2015-2019 SP İzleme Ve Değerlendirme Modeli</a:t>
            </a:r>
          </a:p>
          <a:p>
            <a:pPr>
              <a:buFont typeface="Wingdings" panose="05000000000000000000" pitchFamily="2" charset="2"/>
              <a:buChar char="ü"/>
            </a:pPr>
            <a:r>
              <a:rPr lang="tr-TR" sz="1800" dirty="0" smtClean="0"/>
              <a:t>2015-2019 SP Birim Sorumlulukları</a:t>
            </a:r>
          </a:p>
          <a:p>
            <a:pPr marL="0" indent="0">
              <a:buNone/>
            </a:pPr>
            <a:endParaRPr lang="tr-TR" altLang="tr-TR" sz="800" dirty="0" smtClean="0"/>
          </a:p>
          <a:p>
            <a:pPr eaLnBrk="1" hangingPunct="1">
              <a:spcBef>
                <a:spcPct val="0"/>
              </a:spcBef>
            </a:pPr>
            <a:r>
              <a:rPr lang="tr-TR" altLang="tr-TR" sz="2000" b="1" dirty="0" smtClean="0">
                <a:solidFill>
                  <a:srgbClr val="080808"/>
                </a:solidFill>
              </a:rPr>
              <a:t>Ekler</a:t>
            </a:r>
          </a:p>
        </p:txBody>
      </p:sp>
    </p:spTree>
    <p:extLst>
      <p:ext uri="{BB962C8B-B14F-4D97-AF65-F5344CB8AC3E}">
        <p14:creationId xmlns:p14="http://schemas.microsoft.com/office/powerpoint/2010/main" val="33070529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b="1" dirty="0" smtClean="0">
                <a:solidFill>
                  <a:srgbClr val="0070C0"/>
                </a:solidFill>
                <a:effectLst>
                  <a:outerShdw blurRad="38100" dist="38100" dir="2700000" algn="tl">
                    <a:srgbClr val="C0C0C0"/>
                  </a:outerShdw>
                </a:effectLst>
              </a:rPr>
              <a:t>STRATEJİK PLANA İLİŞKİN AÇIKLAMALAR</a:t>
            </a:r>
            <a:endParaRPr lang="tr-TR" dirty="0">
              <a:solidFill>
                <a:srgbClr val="0070C0"/>
              </a:solidFill>
            </a:endParaRPr>
          </a:p>
        </p:txBody>
      </p:sp>
      <p:sp>
        <p:nvSpPr>
          <p:cNvPr id="3" name="İçerik Yer Tutucusu 2"/>
          <p:cNvSpPr>
            <a:spLocks noGrp="1"/>
          </p:cNvSpPr>
          <p:nvPr>
            <p:ph idx="1"/>
          </p:nvPr>
        </p:nvSpPr>
        <p:spPr>
          <a:xfrm>
            <a:off x="838201" y="2122210"/>
            <a:ext cx="10515600" cy="4486273"/>
          </a:xfrm>
          <a:noFill/>
        </p:spPr>
        <p:txBody>
          <a:bodyPr anchor="ctr" anchorCtr="0">
            <a:noAutofit/>
          </a:bodyPr>
          <a:lstStyle/>
          <a:p>
            <a:pPr lvl="0" algn="just"/>
            <a:r>
              <a:rPr lang="tr-TR" sz="2400" b="1" dirty="0" smtClean="0"/>
              <a:t>YASAL </a:t>
            </a:r>
            <a:r>
              <a:rPr lang="tr-TR" sz="2400" b="1" dirty="0"/>
              <a:t>YÜKÜMLÜLÜKLER VE MEVZUAT ANALİZİ:</a:t>
            </a:r>
            <a:r>
              <a:rPr lang="tr-TR" sz="2400" dirty="0"/>
              <a:t> Bazı planlarda </a:t>
            </a:r>
            <a:r>
              <a:rPr lang="tr-TR" sz="2400" u="sng" dirty="0"/>
              <a:t>alanımıza ilişkin tüm mevzuatın listelendiği görülmektedir. </a:t>
            </a:r>
            <a:r>
              <a:rPr lang="tr-TR" sz="2400" dirty="0"/>
              <a:t>Listelere Stratejik Plan içerisinde değil ayrı olarak </a:t>
            </a:r>
            <a:r>
              <a:rPr lang="tr-TR" sz="2400" dirty="0" smtClean="0"/>
              <a:t>yayınlanabilecek </a:t>
            </a:r>
            <a:r>
              <a:rPr lang="tr-TR" sz="2400" dirty="0"/>
              <a:t>olan Durum Analizi Kitabınızda veya stratejik plan kitabının ekinde yer verilebilir. Bölüme ilişkin olarak Müdürlüğümüz 2015-2019 SP taslağı ve Durum Analizi Taslağına bakılabilir.</a:t>
            </a:r>
          </a:p>
          <a:p>
            <a:pPr algn="just"/>
            <a:r>
              <a:rPr lang="tr-TR" sz="2400" b="1" dirty="0"/>
              <a:t>PAYDAŞ ANALİZİ </a:t>
            </a:r>
            <a:r>
              <a:rPr lang="tr-TR" sz="2400" dirty="0" smtClean="0"/>
              <a:t>Stratejik </a:t>
            </a:r>
            <a:r>
              <a:rPr lang="tr-TR" sz="2400" dirty="0"/>
              <a:t>planın bu bölümünde sadece  paydaş listesi </a:t>
            </a:r>
            <a:r>
              <a:rPr lang="tr-TR" sz="2400" dirty="0" smtClean="0"/>
              <a:t>verilmemesi ve </a:t>
            </a:r>
            <a:r>
              <a:rPr lang="tr-TR" sz="2400" u="sng" dirty="0"/>
              <a:t>paydaşların müşteri – tedarikçi gibi sıfatlarla tanımlanmaması </a:t>
            </a:r>
            <a:r>
              <a:rPr lang="tr-TR" sz="2400" dirty="0" smtClean="0"/>
              <a:t>gerekmektedir. Paydaş </a:t>
            </a:r>
            <a:r>
              <a:rPr lang="tr-TR" sz="2400" dirty="0"/>
              <a:t>analizi, paydaş belirlemeyle </a:t>
            </a:r>
            <a:r>
              <a:rPr lang="tr-TR" sz="2400" dirty="0" smtClean="0"/>
              <a:t>başlayan, </a:t>
            </a:r>
            <a:r>
              <a:rPr lang="tr-TR" sz="2400" dirty="0"/>
              <a:t>görüş alma ve </a:t>
            </a:r>
            <a:r>
              <a:rPr lang="tr-TR" sz="2400" dirty="0" smtClean="0"/>
              <a:t>sonrasında değerlendirmeyle </a:t>
            </a:r>
            <a:r>
              <a:rPr lang="tr-TR" sz="2400" dirty="0"/>
              <a:t>tamamlanan adımlardan </a:t>
            </a:r>
            <a:r>
              <a:rPr lang="tr-TR" sz="2400" dirty="0" smtClean="0"/>
              <a:t>oluşmaktadır. Dolayısıyla </a:t>
            </a:r>
            <a:r>
              <a:rPr lang="tr-TR" sz="2400" dirty="0"/>
              <a:t>stratejik plan içerisinde bu adımlara ilişkin yaptığınız çalışmaların </a:t>
            </a:r>
            <a:r>
              <a:rPr lang="tr-TR" sz="2400" dirty="0" smtClean="0"/>
              <a:t>bilgisinin de  verilmesi gerekmektedir. </a:t>
            </a:r>
            <a:r>
              <a:rPr lang="tr-TR" sz="2400" dirty="0"/>
              <a:t>(kullanılan yöntem vb.) </a:t>
            </a:r>
          </a:p>
        </p:txBody>
      </p:sp>
      <p:sp>
        <p:nvSpPr>
          <p:cNvPr id="5" name="Slayt Numarası Yer Tutucusu 4"/>
          <p:cNvSpPr>
            <a:spLocks noGrp="1"/>
          </p:cNvSpPr>
          <p:nvPr>
            <p:ph type="sldNum" sz="quarter" idx="12"/>
          </p:nvPr>
        </p:nvSpPr>
        <p:spPr/>
        <p:txBody>
          <a:bodyPr/>
          <a:lstStyle/>
          <a:p>
            <a:fld id="{445A6508-41E8-4EB8-86CB-2F99A3250D37}" type="slidenum">
              <a:rPr lang="tr-TR" smtClean="0"/>
              <a:t>19</a:t>
            </a:fld>
            <a:endParaRPr lang="tr-TR" dirty="0"/>
          </a:p>
        </p:txBody>
      </p:sp>
    </p:spTree>
    <p:extLst>
      <p:ext uri="{BB962C8B-B14F-4D97-AF65-F5344CB8AC3E}">
        <p14:creationId xmlns:p14="http://schemas.microsoft.com/office/powerpoint/2010/main" val="643554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13136" y="4273326"/>
            <a:ext cx="10015471" cy="1108640"/>
          </a:xfrm>
        </p:spPr>
        <p:txBody>
          <a:bodyPr anchor="ctr" anchorCtr="0">
            <a:normAutofit/>
          </a:bodyPr>
          <a:lstStyle/>
          <a:p>
            <a:r>
              <a:rPr lang="tr-TR" sz="4400" b="1" dirty="0"/>
              <a:t>VİZYON VE STRATEJİ GELİŞTİRME</a:t>
            </a:r>
            <a:endParaRPr lang="tr-TR" sz="4400" dirty="0">
              <a:solidFill>
                <a:srgbClr val="FF2B06"/>
              </a:solidFill>
              <a:effectLst/>
            </a:endParaRPr>
          </a:p>
        </p:txBody>
      </p:sp>
      <p:sp>
        <p:nvSpPr>
          <p:cNvPr id="5" name="Subtitle 4"/>
          <p:cNvSpPr>
            <a:spLocks noGrp="1"/>
          </p:cNvSpPr>
          <p:nvPr>
            <p:ph type="subTitle" idx="1"/>
          </p:nvPr>
        </p:nvSpPr>
        <p:spPr>
          <a:xfrm>
            <a:off x="8384146" y="5397190"/>
            <a:ext cx="3807854" cy="1226634"/>
          </a:xfrm>
        </p:spPr>
        <p:txBody>
          <a:bodyPr>
            <a:normAutofit fontScale="85000" lnSpcReduction="20000"/>
          </a:bodyPr>
          <a:lstStyle/>
          <a:p>
            <a:pPr algn="l"/>
            <a:r>
              <a:rPr lang="tr-TR" sz="2600" dirty="0" smtClean="0"/>
              <a:t>Hazım İŞCAN</a:t>
            </a:r>
          </a:p>
          <a:p>
            <a:pPr algn="l"/>
            <a:r>
              <a:rPr lang="tr-TR" sz="1800" dirty="0" smtClean="0"/>
              <a:t>Matematik Öğretmeni (1998-...)</a:t>
            </a:r>
          </a:p>
          <a:p>
            <a:pPr algn="l"/>
            <a:r>
              <a:rPr lang="tr-TR" sz="1800" dirty="0" smtClean="0"/>
              <a:t>İl </a:t>
            </a:r>
            <a:r>
              <a:rPr lang="tr-TR" sz="1800" dirty="0"/>
              <a:t>MEM Ar-Ge Birimi Üyesi (Kasım 2013-</a:t>
            </a:r>
            <a:r>
              <a:rPr lang="tr-TR" sz="1800" dirty="0" smtClean="0"/>
              <a:t>...)</a:t>
            </a:r>
          </a:p>
          <a:p>
            <a:pPr algn="l"/>
            <a:r>
              <a:rPr lang="tr-TR" sz="1800" dirty="0" smtClean="0"/>
              <a:t>İl </a:t>
            </a:r>
            <a:r>
              <a:rPr lang="tr-TR" sz="1800" dirty="0"/>
              <a:t>MEM SP Koordinatörü (Ocak 2015-</a:t>
            </a:r>
            <a:r>
              <a:rPr lang="tr-TR" sz="1800" dirty="0" smtClean="0"/>
              <a:t>...)</a:t>
            </a:r>
            <a:endParaRPr lang="tr-TR" sz="1800" dirty="0"/>
          </a:p>
        </p:txBody>
      </p:sp>
      <p:sp>
        <p:nvSpPr>
          <p:cNvPr id="6" name="Unvan 1"/>
          <p:cNvSpPr txBox="1">
            <a:spLocks/>
          </p:cNvSpPr>
          <p:nvPr/>
        </p:nvSpPr>
        <p:spPr>
          <a:xfrm>
            <a:off x="1013138" y="1477868"/>
            <a:ext cx="10015471" cy="2139098"/>
          </a:xfrm>
          <a:prstGeom prst="rect">
            <a:avLst/>
          </a:prstGeom>
        </p:spPr>
        <p:txBody>
          <a:bodyPr vert="horz" lIns="91440" tIns="45720" rIns="91440" bIns="45720" rtlCol="0" anchor="ctr" anchorCtr="0">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dirty="0">
              <a:solidFill>
                <a:srgbClr val="FF2B06"/>
              </a:solidFill>
            </a:endParaRPr>
          </a:p>
        </p:txBody>
      </p:sp>
      <p:sp>
        <p:nvSpPr>
          <p:cNvPr id="8" name="Subtitle 4"/>
          <p:cNvSpPr txBox="1">
            <a:spLocks/>
          </p:cNvSpPr>
          <p:nvPr/>
        </p:nvSpPr>
        <p:spPr>
          <a:xfrm>
            <a:off x="494683" y="1914597"/>
            <a:ext cx="11052379" cy="234350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6600" b="1" dirty="0" smtClean="0"/>
              <a:t>YÖNETİCİ FORMASYONU</a:t>
            </a:r>
          </a:p>
          <a:p>
            <a:r>
              <a:rPr lang="tr-TR" sz="6600" b="1" dirty="0" smtClean="0"/>
              <a:t>KAZANDIRMA KURSU</a:t>
            </a:r>
            <a:endParaRPr lang="tr-TR" sz="5400" b="1" dirty="0"/>
          </a:p>
        </p:txBody>
      </p:sp>
    </p:spTree>
    <p:extLst>
      <p:ext uri="{BB962C8B-B14F-4D97-AF65-F5344CB8AC3E}">
        <p14:creationId xmlns:p14="http://schemas.microsoft.com/office/powerpoint/2010/main" val="38381067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b="1" dirty="0" smtClean="0">
                <a:solidFill>
                  <a:srgbClr val="0070C0"/>
                </a:solidFill>
                <a:effectLst>
                  <a:outerShdw blurRad="38100" dist="38100" dir="2700000" algn="tl">
                    <a:srgbClr val="C0C0C0"/>
                  </a:outerShdw>
                </a:effectLst>
              </a:rPr>
              <a:t>STRATEJİK PLANA İLİŞKİN AÇIKLAMALAR</a:t>
            </a:r>
            <a:endParaRPr lang="tr-TR" dirty="0">
              <a:solidFill>
                <a:srgbClr val="0070C0"/>
              </a:solidFill>
            </a:endParaRPr>
          </a:p>
        </p:txBody>
      </p:sp>
      <p:sp>
        <p:nvSpPr>
          <p:cNvPr id="3" name="İçerik Yer Tutucusu 2"/>
          <p:cNvSpPr>
            <a:spLocks noGrp="1"/>
          </p:cNvSpPr>
          <p:nvPr>
            <p:ph idx="1"/>
          </p:nvPr>
        </p:nvSpPr>
        <p:spPr>
          <a:xfrm>
            <a:off x="95534" y="2122210"/>
            <a:ext cx="11969087" cy="4486273"/>
          </a:xfrm>
          <a:noFill/>
        </p:spPr>
        <p:txBody>
          <a:bodyPr anchor="ctr" anchorCtr="0">
            <a:noAutofit/>
          </a:bodyPr>
          <a:lstStyle/>
          <a:p>
            <a:pPr marL="0" lvl="0" indent="0">
              <a:buNone/>
            </a:pPr>
            <a:r>
              <a:rPr lang="tr-TR" sz="1800" b="1" dirty="0"/>
              <a:t>KURUM İÇİ VE KURUM DIŞI ANALİZ:</a:t>
            </a:r>
            <a:r>
              <a:rPr lang="tr-TR" sz="1800" dirty="0"/>
              <a:t> Bu bölüm, kurum içi analiz, kurum dışı analiz, GZFT analizi ve üst politika belgeleri analizi gibi başlıklardan oluşmaktadır. </a:t>
            </a:r>
          </a:p>
          <a:p>
            <a:pPr lvl="1"/>
            <a:r>
              <a:rPr lang="tr-TR" sz="1600" i="1" u="sng" dirty="0"/>
              <a:t>Kurum İçi Analiz:</a:t>
            </a:r>
            <a:r>
              <a:rPr lang="tr-TR" sz="1600" dirty="0"/>
              <a:t> Kurumsal Yapı, Beşeri Yapı, Mali Yapı, Teknolojik Yapı ve Kurum Kültürü faktörlerinde inceleme yapılır. </a:t>
            </a:r>
            <a:endParaRPr lang="tr-TR" sz="1800" dirty="0"/>
          </a:p>
          <a:p>
            <a:pPr lvl="1"/>
            <a:r>
              <a:rPr lang="tr-TR" sz="1600" i="1" u="sng" dirty="0"/>
              <a:t>Kurum Dışı Analiz:</a:t>
            </a:r>
            <a:r>
              <a:rPr lang="tr-TR" sz="1600" dirty="0"/>
              <a:t> Genel olarak Politik, Ekonomik, Teknolojik, Sosyolojik, Ekolojik ve Legal (PESTLE) faktörlerde dış çevrenin incelenmesidir. </a:t>
            </a:r>
            <a:r>
              <a:rPr lang="tr-TR" sz="1600" dirty="0" smtClean="0"/>
              <a:t>ilçe </a:t>
            </a:r>
            <a:r>
              <a:rPr lang="tr-TR" sz="1600" dirty="0"/>
              <a:t>millî eğitim müdürlüklerinin </a:t>
            </a:r>
            <a:r>
              <a:rPr lang="tr-TR" sz="1600" dirty="0" smtClean="0"/>
              <a:t>ilçe</a:t>
            </a:r>
            <a:r>
              <a:rPr lang="tr-TR" sz="1600" dirty="0"/>
              <a:t>, il ve en fazla bölge; okul ve kurumların mahalle-belde, ilçe ve en fazla il ile sınırlaması beklenmektedir. </a:t>
            </a:r>
            <a:endParaRPr lang="tr-TR" sz="1800" dirty="0"/>
          </a:p>
          <a:p>
            <a:pPr lvl="1"/>
            <a:r>
              <a:rPr lang="tr-TR" sz="1600" i="1" u="sng" dirty="0"/>
              <a:t>GZFT Analizi:</a:t>
            </a:r>
            <a:r>
              <a:rPr lang="tr-TR" sz="1600" dirty="0"/>
              <a:t> GZ kurum içi FT kurum dışını belirtmektedir. Stratejik yönetim sisteminin önemli analiz aracıdır. Ancak burada iç ve dış paydaş ayrımında yapıldığı gibi İçsel (GZ) ve Dışsal (FT) faktörlerin net belirlenmesi gerekmektedir</a:t>
            </a:r>
            <a:r>
              <a:rPr lang="tr-TR" sz="1600" dirty="0" smtClean="0"/>
              <a:t>. Ayrımın yanı sıra ikinci önemli hususta GZFT analizinde yapılan tespitlerin net olarak kaleme alınması alan olarak değil ifade olarak verilmesi beklenmektedir. </a:t>
            </a:r>
            <a:r>
              <a:rPr lang="tr-TR" sz="1600" dirty="0"/>
              <a:t>Örneğin: Güçlü Yön-Okulumuz Bütçesi değil, </a:t>
            </a:r>
            <a:r>
              <a:rPr lang="tr-TR" sz="1600" dirty="0" smtClean="0"/>
              <a:t>Okul bütçesinin </a:t>
            </a:r>
            <a:r>
              <a:rPr lang="tr-TR" sz="1600" dirty="0"/>
              <a:t>Çok Etkin Kullanılması. </a:t>
            </a:r>
            <a:endParaRPr lang="tr-TR" sz="1800" dirty="0"/>
          </a:p>
          <a:p>
            <a:pPr lvl="1"/>
            <a:r>
              <a:rPr lang="tr-TR" sz="1600" i="1" u="sng" dirty="0"/>
              <a:t>Politika Belgeleri Analizi:</a:t>
            </a:r>
            <a:r>
              <a:rPr lang="tr-TR" sz="1600" dirty="0"/>
              <a:t> Kurum çalışmalarını doğrudan-dolaylı etkileyen ve/veya çalışmaları için amir hükümler içeren ve/veya belirli bir alanı düzenlemek için çıkarılmış belgelerde dâhil olmak üzere temel olarak politika belirleme çalışmalarında ele alınması gereken makro belgelerin incelendiği bölümdür. </a:t>
            </a:r>
            <a:r>
              <a:rPr lang="tr-TR" sz="1600" dirty="0" smtClean="0"/>
              <a:t>İlçe </a:t>
            </a:r>
            <a:r>
              <a:rPr lang="tr-TR" sz="1600" dirty="0"/>
              <a:t>MEM’lerin İl MEM Planı, İlçe Belediye Planı, varsa Kaymakamlık Planı, İl Planı gibi çevre planlarının incelenmesi gerekmektedir. </a:t>
            </a:r>
            <a:r>
              <a:rPr lang="tr-TR" sz="1600" dirty="0" smtClean="0"/>
              <a:t>Okulların ise İlçe MEM SP ve il MEM SP incelemeleri gerekmektedir. Oysaki Okul planlarına bakıldığında İlçe MEM SP ve İL MEM SP incelemediği anncak </a:t>
            </a:r>
            <a:r>
              <a:rPr lang="tr-TR" sz="1600" dirty="0"/>
              <a:t>Şura Kararları, Kalkınma Planları ve hatta AB Müktesebatı gibi kendisi için çok üst düzey belgeleri incelememesi gerekirken listelerinde verdiği görülmektedir. </a:t>
            </a:r>
            <a:endParaRPr lang="tr-TR" sz="2400" dirty="0"/>
          </a:p>
        </p:txBody>
      </p:sp>
      <p:sp>
        <p:nvSpPr>
          <p:cNvPr id="5" name="Slayt Numarası Yer Tutucusu 4"/>
          <p:cNvSpPr>
            <a:spLocks noGrp="1"/>
          </p:cNvSpPr>
          <p:nvPr>
            <p:ph type="sldNum" sz="quarter" idx="12"/>
          </p:nvPr>
        </p:nvSpPr>
        <p:spPr/>
        <p:txBody>
          <a:bodyPr/>
          <a:lstStyle/>
          <a:p>
            <a:fld id="{445A6508-41E8-4EB8-86CB-2F99A3250D37}" type="slidenum">
              <a:rPr lang="tr-TR" smtClean="0"/>
              <a:t>20</a:t>
            </a:fld>
            <a:endParaRPr lang="tr-TR" dirty="0"/>
          </a:p>
        </p:txBody>
      </p:sp>
    </p:spTree>
    <p:extLst>
      <p:ext uri="{BB962C8B-B14F-4D97-AF65-F5344CB8AC3E}">
        <p14:creationId xmlns:p14="http://schemas.microsoft.com/office/powerpoint/2010/main" val="20317032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b="1" dirty="0" smtClean="0">
                <a:solidFill>
                  <a:srgbClr val="0070C0"/>
                </a:solidFill>
                <a:effectLst>
                  <a:outerShdw blurRad="38100" dist="38100" dir="2700000" algn="tl">
                    <a:srgbClr val="C0C0C0"/>
                  </a:outerShdw>
                </a:effectLst>
              </a:rPr>
              <a:t>STRATEJİK PLANA İLİŞKİN AÇIKLAMALAR</a:t>
            </a:r>
            <a:endParaRPr lang="tr-TR" dirty="0">
              <a:solidFill>
                <a:srgbClr val="0070C0"/>
              </a:solidFill>
            </a:endParaRPr>
          </a:p>
        </p:txBody>
      </p:sp>
      <p:sp>
        <p:nvSpPr>
          <p:cNvPr id="3" name="İçerik Yer Tutucusu 2"/>
          <p:cNvSpPr>
            <a:spLocks noGrp="1"/>
          </p:cNvSpPr>
          <p:nvPr>
            <p:ph idx="1"/>
          </p:nvPr>
        </p:nvSpPr>
        <p:spPr>
          <a:xfrm>
            <a:off x="838201" y="2149506"/>
            <a:ext cx="10515600" cy="4486273"/>
          </a:xfrm>
          <a:noFill/>
        </p:spPr>
        <p:txBody>
          <a:bodyPr anchor="ctr" anchorCtr="0">
            <a:noAutofit/>
          </a:bodyPr>
          <a:lstStyle/>
          <a:p>
            <a:pPr marL="0" indent="0" algn="just">
              <a:buNone/>
            </a:pPr>
            <a:r>
              <a:rPr lang="tr-TR" sz="2400" b="1" dirty="0"/>
              <a:t>MİSYON, VİZYON, TEMEL DEĞERLER:</a:t>
            </a:r>
            <a:r>
              <a:rPr lang="tr-TR" sz="2400" dirty="0"/>
              <a:t> Misyon ve Vizyon belirlemelerinde kılavuza ve verilen eğitimlere uygun davranıldığı görülmekle birlikte Temel Değerlerde sadece kişilere yönelim yapıldığı Kişi, Süreç ve Performans üçlemesine dikkat edilmediği görülmektedir. </a:t>
            </a:r>
            <a:endParaRPr lang="tr-TR" sz="2400" dirty="0" smtClean="0"/>
          </a:p>
          <a:p>
            <a:pPr marL="0" indent="0" algn="just">
              <a:buNone/>
            </a:pPr>
            <a:r>
              <a:rPr lang="tr-TR" sz="2400" dirty="0" smtClean="0"/>
              <a:t>Ayrıca </a:t>
            </a:r>
            <a:r>
              <a:rPr lang="tr-TR" sz="2400" dirty="0"/>
              <a:t>okul ve kurumlarla bazı ilçe MEM’lerin planlarında yer alan vizyon ifadelerinde kılavuzda yer almayan ancak literatürde yer alan rekabetçi vizyon ifadelerine yer verildiği görülebilmektedir. </a:t>
            </a:r>
            <a:endParaRPr lang="tr-TR" sz="2400" dirty="0" smtClean="0"/>
          </a:p>
          <a:p>
            <a:pPr marL="0" indent="0" algn="just">
              <a:buNone/>
            </a:pPr>
            <a:r>
              <a:rPr lang="tr-TR" sz="2400" dirty="0" smtClean="0"/>
              <a:t>Sadece </a:t>
            </a:r>
            <a:r>
              <a:rPr lang="tr-TR" sz="2400" dirty="0"/>
              <a:t>misyon ve vizyon için değil planının hiçbir bölümünde ilçeler arasında, okullar arasında rekabeti çağrıştıracak öğelere yer verilmesi istenmemektedir. Tek bir Bakanlığın parçası olan kurumlarımızın birbirleriyle rekabet etmesi değil birbirlerine destek olarak yükselmesi beklenmektedir. Dolayısıyla planlarda bu tip bir çağrışıma neden olabilecek ifadelerden kaçınılması gerekir. </a:t>
            </a:r>
          </a:p>
        </p:txBody>
      </p:sp>
      <p:sp>
        <p:nvSpPr>
          <p:cNvPr id="5" name="Slayt Numarası Yer Tutucusu 4"/>
          <p:cNvSpPr>
            <a:spLocks noGrp="1"/>
          </p:cNvSpPr>
          <p:nvPr>
            <p:ph type="sldNum" sz="quarter" idx="12"/>
          </p:nvPr>
        </p:nvSpPr>
        <p:spPr/>
        <p:txBody>
          <a:bodyPr/>
          <a:lstStyle/>
          <a:p>
            <a:fld id="{445A6508-41E8-4EB8-86CB-2F99A3250D37}" type="slidenum">
              <a:rPr lang="tr-TR" smtClean="0"/>
              <a:t>21</a:t>
            </a:fld>
            <a:endParaRPr lang="tr-TR" dirty="0"/>
          </a:p>
        </p:txBody>
      </p:sp>
    </p:spTree>
    <p:extLst>
      <p:ext uri="{BB962C8B-B14F-4D97-AF65-F5344CB8AC3E}">
        <p14:creationId xmlns:p14="http://schemas.microsoft.com/office/powerpoint/2010/main" val="29031585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b="1" dirty="0" smtClean="0">
                <a:solidFill>
                  <a:srgbClr val="0070C0"/>
                </a:solidFill>
                <a:effectLst>
                  <a:outerShdw blurRad="38100" dist="38100" dir="2700000" algn="tl">
                    <a:srgbClr val="C0C0C0"/>
                  </a:outerShdw>
                </a:effectLst>
              </a:rPr>
              <a:t>STRATEJİK PLANA İLİŞKİN AÇIKLAMALAR</a:t>
            </a:r>
            <a:endParaRPr lang="tr-TR" dirty="0">
              <a:solidFill>
                <a:srgbClr val="0070C0"/>
              </a:solidFill>
            </a:endParaRPr>
          </a:p>
        </p:txBody>
      </p:sp>
      <p:sp>
        <p:nvSpPr>
          <p:cNvPr id="3" name="İçerik Yer Tutucusu 2"/>
          <p:cNvSpPr>
            <a:spLocks noGrp="1"/>
          </p:cNvSpPr>
          <p:nvPr>
            <p:ph idx="1"/>
          </p:nvPr>
        </p:nvSpPr>
        <p:spPr>
          <a:xfrm>
            <a:off x="838201" y="2122210"/>
            <a:ext cx="10515600" cy="4486273"/>
          </a:xfrm>
          <a:noFill/>
        </p:spPr>
        <p:txBody>
          <a:bodyPr anchor="ctr" anchorCtr="0">
            <a:noAutofit/>
          </a:bodyPr>
          <a:lstStyle/>
          <a:p>
            <a:pPr marL="0" indent="0" algn="just">
              <a:buNone/>
            </a:pPr>
            <a:r>
              <a:rPr lang="tr-TR" sz="2400" b="1" dirty="0"/>
              <a:t>HEDEFLER VE HEDEF SAYISI:</a:t>
            </a:r>
            <a:r>
              <a:rPr lang="tr-TR" sz="2400" dirty="0"/>
              <a:t> Bakanlık ve İl SP taslaklarında 3 Tema, 3 Amaç ve 7 Hedef bulunmaktadır. </a:t>
            </a:r>
            <a:r>
              <a:rPr lang="tr-TR" sz="2400" dirty="0" smtClean="0"/>
              <a:t>İlçelerin </a:t>
            </a:r>
            <a:r>
              <a:rPr lang="tr-TR" sz="2400" dirty="0"/>
              <a:t>planında da 3 tema 3 Amaç bulunması gerekir. Ancak çok önemli bir husus bulunması ve diğer hedeflerle çelişmemesi durumunda 1 hedef eklemesi yapılarak </a:t>
            </a:r>
            <a:r>
              <a:rPr lang="tr-TR" sz="2400" u="sng" dirty="0"/>
              <a:t>planlarında en fazla 8 hedefe yer verebilirler</a:t>
            </a:r>
            <a:r>
              <a:rPr lang="tr-TR" sz="2400" dirty="0"/>
              <a:t>. </a:t>
            </a:r>
            <a:endParaRPr lang="tr-TR" sz="2400" dirty="0" smtClean="0"/>
          </a:p>
          <a:p>
            <a:pPr marL="0" indent="0" algn="just">
              <a:buNone/>
            </a:pPr>
            <a:r>
              <a:rPr lang="tr-TR" sz="2000" dirty="0" smtClean="0"/>
              <a:t>Ayrıca </a:t>
            </a:r>
            <a:r>
              <a:rPr lang="tr-TR" sz="2000" dirty="0"/>
              <a:t>hedeflerin ölçülmesi başta olmak üzere şartları (SMART kuralı) taşıması gerekmektedir. Burada bahsedilen hedef ifadesi ile, sadece hedef cümlesi değil hedeflerin gösterge tabloları da dâhil olmak üzere bütün kastedilmektedir. </a:t>
            </a:r>
            <a:r>
              <a:rPr lang="tr-TR" sz="2000" dirty="0" smtClean="0"/>
              <a:t>Yani </a:t>
            </a:r>
            <a:r>
              <a:rPr lang="tr-TR" sz="2000" dirty="0"/>
              <a:t>planlarda Hedef –Gösterge Tablosu bütünlüğü bozulmamalıdır. </a:t>
            </a:r>
            <a:endParaRPr lang="tr-TR" sz="2000" dirty="0" smtClean="0"/>
          </a:p>
          <a:p>
            <a:pPr marL="0" indent="0" algn="just">
              <a:buNone/>
            </a:pPr>
            <a:r>
              <a:rPr lang="tr-TR" sz="2400" dirty="0" smtClean="0"/>
              <a:t>Okullarda tema, amaç ve hedef sayısında yukarıdaki kısıtlamalar geçerli olmamakla birlikte, ilçe ve il MEM planını destekleyici özelliğini kaybetmemesi için Performans Göstergelerini maximum düzeyde plana yansıtmak gerekmektedir.</a:t>
            </a:r>
            <a:endParaRPr lang="tr-TR" sz="2400" dirty="0"/>
          </a:p>
        </p:txBody>
      </p:sp>
      <p:sp>
        <p:nvSpPr>
          <p:cNvPr id="5" name="Slayt Numarası Yer Tutucusu 4"/>
          <p:cNvSpPr>
            <a:spLocks noGrp="1"/>
          </p:cNvSpPr>
          <p:nvPr>
            <p:ph type="sldNum" sz="quarter" idx="12"/>
          </p:nvPr>
        </p:nvSpPr>
        <p:spPr/>
        <p:txBody>
          <a:bodyPr/>
          <a:lstStyle/>
          <a:p>
            <a:fld id="{445A6508-41E8-4EB8-86CB-2F99A3250D37}" type="slidenum">
              <a:rPr lang="tr-TR" smtClean="0"/>
              <a:t>22</a:t>
            </a:fld>
            <a:endParaRPr lang="tr-TR" dirty="0"/>
          </a:p>
        </p:txBody>
      </p:sp>
    </p:spTree>
    <p:extLst>
      <p:ext uri="{BB962C8B-B14F-4D97-AF65-F5344CB8AC3E}">
        <p14:creationId xmlns:p14="http://schemas.microsoft.com/office/powerpoint/2010/main" val="19176636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b="1" dirty="0" smtClean="0">
                <a:solidFill>
                  <a:srgbClr val="0070C0"/>
                </a:solidFill>
                <a:effectLst>
                  <a:outerShdw blurRad="38100" dist="38100" dir="2700000" algn="tl">
                    <a:srgbClr val="C0C0C0"/>
                  </a:outerShdw>
                </a:effectLst>
              </a:rPr>
              <a:t>STRATEJİK PLANA İLİŞKİN AÇIKLAMALAR</a:t>
            </a:r>
            <a:endParaRPr lang="tr-TR" dirty="0">
              <a:solidFill>
                <a:srgbClr val="0070C0"/>
              </a:solidFill>
            </a:endParaRPr>
          </a:p>
        </p:txBody>
      </p:sp>
      <p:sp>
        <p:nvSpPr>
          <p:cNvPr id="3" name="İçerik Yer Tutucusu 2"/>
          <p:cNvSpPr>
            <a:spLocks noGrp="1"/>
          </p:cNvSpPr>
          <p:nvPr>
            <p:ph idx="1"/>
          </p:nvPr>
        </p:nvSpPr>
        <p:spPr>
          <a:xfrm>
            <a:off x="586854" y="2122210"/>
            <a:ext cx="11232107" cy="4486273"/>
          </a:xfrm>
          <a:noFill/>
        </p:spPr>
        <p:txBody>
          <a:bodyPr anchor="ctr" anchorCtr="0">
            <a:noAutofit/>
          </a:bodyPr>
          <a:lstStyle/>
          <a:p>
            <a:pPr marL="0" indent="0" algn="just">
              <a:buNone/>
            </a:pPr>
            <a:r>
              <a:rPr lang="tr-TR" sz="2400" b="1" dirty="0"/>
              <a:t>GÖSTERGELER VE GÖSTERGE TABLOSU (YILLIK HEDEFLER VB):</a:t>
            </a:r>
            <a:r>
              <a:rPr lang="tr-TR" sz="2400" dirty="0"/>
              <a:t> Bakanlık SP taslağında 54 gösterge, İl MEM SP taslağında </a:t>
            </a:r>
            <a:r>
              <a:rPr lang="tr-TR" sz="2400" dirty="0" smtClean="0"/>
              <a:t>52 </a:t>
            </a:r>
            <a:r>
              <a:rPr lang="tr-TR" sz="2400" dirty="0"/>
              <a:t>gösterge bulunmaktadır. İlçe planlarında aynı </a:t>
            </a:r>
            <a:r>
              <a:rPr lang="tr-TR" sz="2400" dirty="0" smtClean="0"/>
              <a:t>göstergelerin yer </a:t>
            </a:r>
            <a:r>
              <a:rPr lang="tr-TR" sz="2400" dirty="0"/>
              <a:t>alması beklenmemekle birlikte İl MEM SP Göstergelerinde yer verilen kapsam ve bütünlüğe dikkat edilmelidir. </a:t>
            </a:r>
            <a:endParaRPr lang="tr-TR" sz="2400" dirty="0" smtClean="0"/>
          </a:p>
          <a:p>
            <a:pPr marL="0" indent="0" algn="just">
              <a:buNone/>
            </a:pPr>
            <a:r>
              <a:rPr lang="tr-TR" sz="2400" dirty="0" smtClean="0"/>
              <a:t>Okul/Kurum planlarında sayısal </a:t>
            </a:r>
            <a:r>
              <a:rPr lang="tr-TR" sz="2400" dirty="0"/>
              <a:t>olarak çok fazla gösterge yer almamalı ve </a:t>
            </a:r>
            <a:r>
              <a:rPr lang="tr-TR" sz="2400" dirty="0" smtClean="0"/>
              <a:t>göstergeler </a:t>
            </a:r>
            <a:r>
              <a:rPr lang="tr-TR" sz="2400" dirty="0"/>
              <a:t>çıktı-sonuç odaklı </a:t>
            </a:r>
            <a:r>
              <a:rPr lang="tr-TR" sz="2400" dirty="0" smtClean="0"/>
              <a:t>olmalıdır. </a:t>
            </a:r>
            <a:r>
              <a:rPr lang="tr-TR" sz="2400" dirty="0"/>
              <a:t>Gösterge tablolarında önceki </a:t>
            </a:r>
            <a:r>
              <a:rPr lang="tr-TR" sz="2400" dirty="0" smtClean="0"/>
              <a:t>2-3 yıllık </a:t>
            </a:r>
            <a:r>
              <a:rPr lang="tr-TR" sz="2400" dirty="0"/>
              <a:t>gerçekleşme durumları ile plan dönemi sonu hedefi yazılmalıdır. Ara yıllara ilişkin hedefler planda yer almamalıdır. </a:t>
            </a:r>
            <a:r>
              <a:rPr lang="tr-TR" sz="2400" dirty="0" smtClean="0"/>
              <a:t>Ara </a:t>
            </a:r>
            <a:r>
              <a:rPr lang="tr-TR" sz="2400" dirty="0"/>
              <a:t>yıllar için yapılan belirlemeler </a:t>
            </a:r>
            <a:r>
              <a:rPr lang="tr-TR" sz="2400" dirty="0" smtClean="0"/>
              <a:t>Performans Programı/Eylem Planının konusunu </a:t>
            </a:r>
            <a:r>
              <a:rPr lang="tr-TR" sz="2400" dirty="0"/>
              <a:t>oluşturmaktadır. </a:t>
            </a:r>
            <a:endParaRPr lang="tr-TR" sz="2400" dirty="0" smtClean="0"/>
          </a:p>
          <a:p>
            <a:pPr marL="0" indent="0" algn="just">
              <a:buNone/>
            </a:pPr>
            <a:r>
              <a:rPr lang="tr-TR" sz="2000" dirty="0" smtClean="0"/>
              <a:t>Yani </a:t>
            </a:r>
            <a:r>
              <a:rPr lang="tr-TR" sz="2000" dirty="0"/>
              <a:t>SP Kılavuzunda da belirtildiği üzere Stratejik Hedefler YILLIK olamazlar. Dolayısıyla gösterge tablonuzda geçmiş </a:t>
            </a:r>
            <a:r>
              <a:rPr lang="tr-TR" sz="2000" dirty="0" smtClean="0"/>
              <a:t>2-3 </a:t>
            </a:r>
            <a:r>
              <a:rPr lang="tr-TR" sz="2000" dirty="0"/>
              <a:t>yıl bilgisinden sonra Plan dönemi sonu olan 2019 hedefi verilmeli ara yılların hedefleri verilmemelidir.</a:t>
            </a:r>
          </a:p>
        </p:txBody>
      </p:sp>
      <p:sp>
        <p:nvSpPr>
          <p:cNvPr id="5" name="Slayt Numarası Yer Tutucusu 4"/>
          <p:cNvSpPr>
            <a:spLocks noGrp="1"/>
          </p:cNvSpPr>
          <p:nvPr>
            <p:ph type="sldNum" sz="quarter" idx="12"/>
          </p:nvPr>
        </p:nvSpPr>
        <p:spPr/>
        <p:txBody>
          <a:bodyPr/>
          <a:lstStyle/>
          <a:p>
            <a:fld id="{445A6508-41E8-4EB8-86CB-2F99A3250D37}" type="slidenum">
              <a:rPr lang="tr-TR" smtClean="0"/>
              <a:t>23</a:t>
            </a:fld>
            <a:endParaRPr lang="tr-TR" dirty="0"/>
          </a:p>
        </p:txBody>
      </p:sp>
    </p:spTree>
    <p:extLst>
      <p:ext uri="{BB962C8B-B14F-4D97-AF65-F5344CB8AC3E}">
        <p14:creationId xmlns:p14="http://schemas.microsoft.com/office/powerpoint/2010/main" val="36181272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b="1" dirty="0" smtClean="0">
                <a:solidFill>
                  <a:srgbClr val="0070C0"/>
                </a:solidFill>
                <a:effectLst>
                  <a:outerShdw blurRad="38100" dist="38100" dir="2700000" algn="tl">
                    <a:srgbClr val="C0C0C0"/>
                  </a:outerShdw>
                </a:effectLst>
              </a:rPr>
              <a:t>STRATEJİK PLANA İLİŞKİN AÇIKLAMALAR</a:t>
            </a:r>
            <a:endParaRPr lang="tr-TR" dirty="0">
              <a:solidFill>
                <a:srgbClr val="0070C0"/>
              </a:solidFill>
            </a:endParaRPr>
          </a:p>
        </p:txBody>
      </p:sp>
      <p:sp>
        <p:nvSpPr>
          <p:cNvPr id="3" name="İçerik Yer Tutucusu 2"/>
          <p:cNvSpPr>
            <a:spLocks noGrp="1"/>
          </p:cNvSpPr>
          <p:nvPr>
            <p:ph idx="1"/>
          </p:nvPr>
        </p:nvSpPr>
        <p:spPr>
          <a:xfrm>
            <a:off x="586854" y="2122210"/>
            <a:ext cx="11232107" cy="4486273"/>
          </a:xfrm>
          <a:noFill/>
        </p:spPr>
        <p:txBody>
          <a:bodyPr anchor="ctr" anchorCtr="0">
            <a:noAutofit/>
          </a:bodyPr>
          <a:lstStyle/>
          <a:p>
            <a:pPr marL="0" lvl="0" indent="0" algn="just">
              <a:lnSpc>
                <a:spcPct val="100000"/>
              </a:lnSpc>
              <a:spcAft>
                <a:spcPts val="1200"/>
              </a:spcAft>
              <a:buNone/>
            </a:pPr>
            <a:r>
              <a:rPr lang="tr-TR" sz="2400" b="1" dirty="0"/>
              <a:t>TEOG, YGS:</a:t>
            </a:r>
            <a:r>
              <a:rPr lang="tr-TR" sz="2400" dirty="0"/>
              <a:t> </a:t>
            </a:r>
            <a:r>
              <a:rPr lang="tr-TR" sz="2400" dirty="0" smtClean="0"/>
              <a:t>Bakanlık SP taslaklarında önceden </a:t>
            </a:r>
            <a:r>
              <a:rPr lang="tr-TR" sz="2400" dirty="0"/>
              <a:t>yer alan ancak daha sonra Bakanlık tarafından plandan çıkarılan TEOG’a göre illerin sıralamasını </a:t>
            </a:r>
            <a:r>
              <a:rPr lang="tr-TR" sz="2400" dirty="0" smtClean="0"/>
              <a:t>üst basamaklara çıkarmak </a:t>
            </a:r>
            <a:r>
              <a:rPr lang="tr-TR" sz="2400" dirty="0"/>
              <a:t>üzere bir hedeflemenin illerin planında da yer alması arzu edilmemektedir. </a:t>
            </a:r>
            <a:endParaRPr lang="tr-TR" sz="2400" dirty="0" smtClean="0"/>
          </a:p>
          <a:p>
            <a:pPr marL="0" lvl="0" indent="0" algn="just">
              <a:lnSpc>
                <a:spcPct val="100000"/>
              </a:lnSpc>
              <a:spcAft>
                <a:spcPts val="1200"/>
              </a:spcAft>
              <a:buNone/>
            </a:pPr>
            <a:r>
              <a:rPr lang="tr-TR" sz="2400" dirty="0" smtClean="0"/>
              <a:t>İlçe </a:t>
            </a:r>
            <a:r>
              <a:rPr lang="tr-TR" sz="2400" dirty="0"/>
              <a:t>millî eğitim müdürlüklerinin birbirleri ile rekabet eder şekilde il içinde YGS ve/veya TEOG’a göre ilçe sırasını vermemesi gerekmektedir. </a:t>
            </a:r>
            <a:endParaRPr lang="tr-TR" sz="2400" dirty="0" smtClean="0"/>
          </a:p>
          <a:p>
            <a:pPr marL="0" indent="0" algn="just">
              <a:lnSpc>
                <a:spcPct val="100000"/>
              </a:lnSpc>
              <a:spcAft>
                <a:spcPts val="1200"/>
              </a:spcAft>
              <a:buNone/>
            </a:pPr>
            <a:r>
              <a:rPr lang="tr-TR" sz="2400" dirty="0" smtClean="0"/>
              <a:t>Okul/Kurumların da birbirleri </a:t>
            </a:r>
            <a:r>
              <a:rPr lang="tr-TR" sz="2400" dirty="0"/>
              <a:t>ile rekabet eder şekilde </a:t>
            </a:r>
            <a:r>
              <a:rPr lang="tr-TR" sz="2400" dirty="0" smtClean="0"/>
              <a:t>il veya ilçe </a:t>
            </a:r>
            <a:r>
              <a:rPr lang="tr-TR" sz="2400" dirty="0"/>
              <a:t>içinde YGS ve/veya TEOG’a göre </a:t>
            </a:r>
            <a:r>
              <a:rPr lang="tr-TR" sz="2400" dirty="0" smtClean="0"/>
              <a:t>sırasını </a:t>
            </a:r>
            <a:r>
              <a:rPr lang="tr-TR" sz="2400" dirty="0"/>
              <a:t>vermemesi gerekmektedir. </a:t>
            </a:r>
          </a:p>
        </p:txBody>
      </p:sp>
      <p:sp>
        <p:nvSpPr>
          <p:cNvPr id="5" name="Slayt Numarası Yer Tutucusu 4"/>
          <p:cNvSpPr>
            <a:spLocks noGrp="1"/>
          </p:cNvSpPr>
          <p:nvPr>
            <p:ph type="sldNum" sz="quarter" idx="12"/>
          </p:nvPr>
        </p:nvSpPr>
        <p:spPr/>
        <p:txBody>
          <a:bodyPr/>
          <a:lstStyle/>
          <a:p>
            <a:fld id="{445A6508-41E8-4EB8-86CB-2F99A3250D37}" type="slidenum">
              <a:rPr lang="tr-TR" smtClean="0"/>
              <a:t>24</a:t>
            </a:fld>
            <a:endParaRPr lang="tr-TR" dirty="0"/>
          </a:p>
        </p:txBody>
      </p:sp>
    </p:spTree>
    <p:extLst>
      <p:ext uri="{BB962C8B-B14F-4D97-AF65-F5344CB8AC3E}">
        <p14:creationId xmlns:p14="http://schemas.microsoft.com/office/powerpoint/2010/main" val="18404222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b="1" dirty="0" smtClean="0">
                <a:solidFill>
                  <a:srgbClr val="0070C0"/>
                </a:solidFill>
                <a:effectLst>
                  <a:outerShdw blurRad="38100" dist="38100" dir="2700000" algn="tl">
                    <a:srgbClr val="C0C0C0"/>
                  </a:outerShdw>
                </a:effectLst>
              </a:rPr>
              <a:t>STRATEJİK PLANA İLİŞKİN AÇIKLAMALAR</a:t>
            </a:r>
            <a:endParaRPr lang="tr-TR" dirty="0">
              <a:solidFill>
                <a:srgbClr val="0070C0"/>
              </a:solidFill>
            </a:endParaRPr>
          </a:p>
        </p:txBody>
      </p:sp>
      <p:sp>
        <p:nvSpPr>
          <p:cNvPr id="3" name="İçerik Yer Tutucusu 2"/>
          <p:cNvSpPr>
            <a:spLocks noGrp="1"/>
          </p:cNvSpPr>
          <p:nvPr>
            <p:ph idx="1"/>
          </p:nvPr>
        </p:nvSpPr>
        <p:spPr>
          <a:xfrm>
            <a:off x="838201" y="2122210"/>
            <a:ext cx="10515600" cy="4486273"/>
          </a:xfrm>
          <a:noFill/>
        </p:spPr>
        <p:txBody>
          <a:bodyPr anchor="ctr" anchorCtr="0">
            <a:noAutofit/>
          </a:bodyPr>
          <a:lstStyle/>
          <a:p>
            <a:pPr marL="0" indent="0" algn="just">
              <a:lnSpc>
                <a:spcPct val="100000"/>
              </a:lnSpc>
              <a:spcAft>
                <a:spcPts val="1200"/>
              </a:spcAft>
              <a:buNone/>
            </a:pPr>
            <a:r>
              <a:rPr lang="tr-TR" b="1" dirty="0"/>
              <a:t>FAALİYETLER:</a:t>
            </a:r>
            <a:r>
              <a:rPr lang="tr-TR" dirty="0"/>
              <a:t> Stratejik </a:t>
            </a:r>
            <a:r>
              <a:rPr lang="tr-TR" dirty="0" smtClean="0"/>
              <a:t>planlarda </a:t>
            </a:r>
            <a:r>
              <a:rPr lang="tr-TR" dirty="0"/>
              <a:t>hedeflerin nasıl gerçekleşeceğini ifade eden kavramlar </a:t>
            </a:r>
            <a:r>
              <a:rPr lang="tr-TR" dirty="0" smtClean="0"/>
              <a:t>‘Stratejiler</a:t>
            </a:r>
            <a:r>
              <a:rPr lang="tr-TR" dirty="0"/>
              <a:t>’ olacaktır.</a:t>
            </a:r>
          </a:p>
          <a:p>
            <a:pPr marL="0" indent="0" algn="just">
              <a:lnSpc>
                <a:spcPct val="100000"/>
              </a:lnSpc>
              <a:spcAft>
                <a:spcPts val="1200"/>
              </a:spcAft>
              <a:buNone/>
            </a:pPr>
            <a:r>
              <a:rPr lang="tr-TR" dirty="0"/>
              <a:t>Stratejik </a:t>
            </a:r>
            <a:r>
              <a:rPr lang="tr-TR" dirty="0" smtClean="0"/>
              <a:t>planlar, faaliyetleri </a:t>
            </a:r>
            <a:r>
              <a:rPr lang="tr-TR" dirty="0"/>
              <a:t>içeren belgeler değildir. </a:t>
            </a:r>
            <a:r>
              <a:rPr lang="tr-TR" dirty="0" smtClean="0"/>
              <a:t>Faaliyetlere yıllık </a:t>
            </a:r>
            <a:r>
              <a:rPr lang="tr-TR" dirty="0"/>
              <a:t>planlarda </a:t>
            </a:r>
            <a:r>
              <a:rPr lang="tr-TR" dirty="0" smtClean="0"/>
              <a:t> Performans Programında/Eylem Planlarında </a:t>
            </a:r>
            <a:r>
              <a:rPr lang="tr-TR" dirty="0"/>
              <a:t>yer verilir. </a:t>
            </a:r>
            <a:endParaRPr lang="tr-TR" dirty="0" smtClean="0"/>
          </a:p>
          <a:p>
            <a:pPr marL="0" indent="0" algn="just">
              <a:lnSpc>
                <a:spcPct val="100000"/>
              </a:lnSpc>
              <a:spcAft>
                <a:spcPts val="1200"/>
              </a:spcAft>
              <a:buNone/>
            </a:pPr>
            <a:endParaRPr lang="tr-TR" sz="2400" dirty="0"/>
          </a:p>
        </p:txBody>
      </p:sp>
      <p:sp>
        <p:nvSpPr>
          <p:cNvPr id="5" name="Slayt Numarası Yer Tutucusu 4"/>
          <p:cNvSpPr>
            <a:spLocks noGrp="1"/>
          </p:cNvSpPr>
          <p:nvPr>
            <p:ph type="sldNum" sz="quarter" idx="12"/>
          </p:nvPr>
        </p:nvSpPr>
        <p:spPr/>
        <p:txBody>
          <a:bodyPr/>
          <a:lstStyle/>
          <a:p>
            <a:fld id="{445A6508-41E8-4EB8-86CB-2F99A3250D37}" type="slidenum">
              <a:rPr lang="tr-TR" smtClean="0"/>
              <a:t>25</a:t>
            </a:fld>
            <a:endParaRPr lang="tr-TR" dirty="0"/>
          </a:p>
        </p:txBody>
      </p:sp>
    </p:spTree>
    <p:extLst>
      <p:ext uri="{BB962C8B-B14F-4D97-AF65-F5344CB8AC3E}">
        <p14:creationId xmlns:p14="http://schemas.microsoft.com/office/powerpoint/2010/main" val="10146607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b="1" dirty="0" smtClean="0">
                <a:solidFill>
                  <a:srgbClr val="0070C0"/>
                </a:solidFill>
                <a:effectLst>
                  <a:outerShdw blurRad="38100" dist="38100" dir="2700000" algn="tl">
                    <a:srgbClr val="C0C0C0"/>
                  </a:outerShdw>
                </a:effectLst>
              </a:rPr>
              <a:t>STRATEJİK PLANA İLİŞKİN AÇIKLAMALAR</a:t>
            </a:r>
            <a:endParaRPr lang="tr-TR" dirty="0">
              <a:solidFill>
                <a:srgbClr val="0070C0"/>
              </a:solidFill>
            </a:endParaRPr>
          </a:p>
        </p:txBody>
      </p:sp>
      <p:sp>
        <p:nvSpPr>
          <p:cNvPr id="3" name="İçerik Yer Tutucusu 2"/>
          <p:cNvSpPr>
            <a:spLocks noGrp="1"/>
          </p:cNvSpPr>
          <p:nvPr>
            <p:ph idx="1"/>
          </p:nvPr>
        </p:nvSpPr>
        <p:spPr>
          <a:xfrm>
            <a:off x="838201" y="2122210"/>
            <a:ext cx="10515600" cy="4486273"/>
          </a:xfrm>
          <a:noFill/>
        </p:spPr>
        <p:txBody>
          <a:bodyPr anchor="ctr" anchorCtr="0">
            <a:noAutofit/>
          </a:bodyPr>
          <a:lstStyle/>
          <a:p>
            <a:pPr marL="0" lvl="0" indent="0" algn="just">
              <a:buNone/>
            </a:pPr>
            <a:r>
              <a:rPr lang="tr-TR" b="1" dirty="0"/>
              <a:t>AYNI BİNADA EĞİTİM-ÖĞRETİM FAALİYETİ YÜRÜTEN OKULLAR:</a:t>
            </a:r>
            <a:r>
              <a:rPr lang="tr-TR" dirty="0"/>
              <a:t> Aynı binada eğitim-öğretim faaliyetine devam eden ve yakın bir tarihte ayrılması </a:t>
            </a:r>
            <a:r>
              <a:rPr lang="tr-TR" dirty="0" smtClean="0"/>
              <a:t>beklenmeyen/planlanmayan </a:t>
            </a:r>
            <a:r>
              <a:rPr lang="tr-TR" dirty="0"/>
              <a:t>ve tek bir yönetici tarafından yönetilen okullarımızın tek plan yapması beklenmektedir. Çünkü stratejik planlar bir anlamda yönetim planıdır ve yönetimin tek olduğu yerde ayrı ayrı plan yapılması sağlıklı sonuçlar vermeyecektir. </a:t>
            </a:r>
            <a:endParaRPr lang="tr-TR" dirty="0" smtClean="0"/>
          </a:p>
          <a:p>
            <a:pPr marL="0" lvl="0" indent="0" algn="just">
              <a:buNone/>
            </a:pPr>
            <a:r>
              <a:rPr lang="tr-TR" dirty="0" smtClean="0"/>
              <a:t>Bu </a:t>
            </a:r>
            <a:r>
              <a:rPr lang="tr-TR" dirty="0"/>
              <a:t>okul ve kurumların ayrılması durumunda YAPISAL DEĞİŞİKLİK nedeni ile planların </a:t>
            </a:r>
            <a:r>
              <a:rPr lang="tr-TR" dirty="0" smtClean="0"/>
              <a:t>İl Ar-Ge Birimi Koordinasyonunda YENİLENMESİNDE </a:t>
            </a:r>
            <a:r>
              <a:rPr lang="tr-TR" dirty="0"/>
              <a:t>bir mahsur bulunmamaktadır. </a:t>
            </a:r>
          </a:p>
        </p:txBody>
      </p:sp>
      <p:sp>
        <p:nvSpPr>
          <p:cNvPr id="5" name="Slayt Numarası Yer Tutucusu 4"/>
          <p:cNvSpPr>
            <a:spLocks noGrp="1"/>
          </p:cNvSpPr>
          <p:nvPr>
            <p:ph type="sldNum" sz="quarter" idx="12"/>
          </p:nvPr>
        </p:nvSpPr>
        <p:spPr/>
        <p:txBody>
          <a:bodyPr/>
          <a:lstStyle/>
          <a:p>
            <a:fld id="{445A6508-41E8-4EB8-86CB-2F99A3250D37}" type="slidenum">
              <a:rPr lang="tr-TR" smtClean="0"/>
              <a:t>26</a:t>
            </a:fld>
            <a:endParaRPr lang="tr-TR" dirty="0"/>
          </a:p>
        </p:txBody>
      </p:sp>
    </p:spTree>
    <p:extLst>
      <p:ext uri="{BB962C8B-B14F-4D97-AF65-F5344CB8AC3E}">
        <p14:creationId xmlns:p14="http://schemas.microsoft.com/office/powerpoint/2010/main" val="17606569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b="1" dirty="0" smtClean="0">
                <a:solidFill>
                  <a:srgbClr val="0070C0"/>
                </a:solidFill>
                <a:effectLst>
                  <a:outerShdw blurRad="38100" dist="38100" dir="2700000" algn="tl">
                    <a:srgbClr val="C0C0C0"/>
                  </a:outerShdw>
                </a:effectLst>
              </a:rPr>
              <a:t>STRATEJİK PLANA İLİŞKİN AÇIKLAMALAR</a:t>
            </a:r>
            <a:endParaRPr lang="tr-TR" dirty="0">
              <a:solidFill>
                <a:srgbClr val="0070C0"/>
              </a:solidFill>
            </a:endParaRPr>
          </a:p>
        </p:txBody>
      </p:sp>
      <p:sp>
        <p:nvSpPr>
          <p:cNvPr id="3" name="İçerik Yer Tutucusu 2"/>
          <p:cNvSpPr>
            <a:spLocks noGrp="1"/>
          </p:cNvSpPr>
          <p:nvPr>
            <p:ph idx="1"/>
          </p:nvPr>
        </p:nvSpPr>
        <p:spPr>
          <a:xfrm>
            <a:off x="838201" y="2122210"/>
            <a:ext cx="10515600" cy="4486273"/>
          </a:xfrm>
          <a:noFill/>
        </p:spPr>
        <p:txBody>
          <a:bodyPr anchor="ctr" anchorCtr="0">
            <a:noAutofit/>
          </a:bodyPr>
          <a:lstStyle/>
          <a:p>
            <a:pPr marL="0" lvl="0" indent="0" algn="just">
              <a:buNone/>
            </a:pPr>
            <a:r>
              <a:rPr lang="tr-TR" b="1" dirty="0"/>
              <a:t>OKUL VE KURUMLARIN AMAÇ VE HEDEF BELİRLEMESİ:</a:t>
            </a:r>
            <a:r>
              <a:rPr lang="tr-TR" dirty="0"/>
              <a:t> Okul ve Kurumların Bakanlık tarafından belirtilen 3 </a:t>
            </a:r>
            <a:r>
              <a:rPr lang="tr-TR" dirty="0" smtClean="0"/>
              <a:t>Tema</a:t>
            </a:r>
            <a:r>
              <a:rPr lang="tr-TR" dirty="0"/>
              <a:t>, 3 Amaç ve 7 Hedeften oluşan Temel Yapıya uyum zorunluluğu bulunmamaktadır ve okul ile kurumlara bu alanda </a:t>
            </a:r>
            <a:r>
              <a:rPr lang="tr-TR" dirty="0" smtClean="0"/>
              <a:t>İl MEM Ar-Ge Birim ASKE kontrolünden </a:t>
            </a:r>
            <a:r>
              <a:rPr lang="tr-TR" dirty="0"/>
              <a:t>geçmek şartıyla belirli bir serbest alan bırakılmıştır. </a:t>
            </a:r>
            <a:endParaRPr lang="tr-TR" dirty="0" smtClean="0"/>
          </a:p>
          <a:p>
            <a:pPr marL="0" lvl="0" indent="0" algn="just">
              <a:buNone/>
            </a:pPr>
            <a:r>
              <a:rPr lang="tr-TR" dirty="0" smtClean="0"/>
              <a:t>Okul </a:t>
            </a:r>
            <a:r>
              <a:rPr lang="tr-TR" dirty="0"/>
              <a:t>türleri de dâhil olmak üzere birçok etmenin incelenerek bir temalandırma çalışması yapılması gerektiği için okul ve kurumlar bu dönem uyum şartı haricinde serbest bırakılmışlardır. </a:t>
            </a:r>
          </a:p>
        </p:txBody>
      </p:sp>
      <p:sp>
        <p:nvSpPr>
          <p:cNvPr id="5" name="Slayt Numarası Yer Tutucusu 4"/>
          <p:cNvSpPr>
            <a:spLocks noGrp="1"/>
          </p:cNvSpPr>
          <p:nvPr>
            <p:ph type="sldNum" sz="quarter" idx="12"/>
          </p:nvPr>
        </p:nvSpPr>
        <p:spPr/>
        <p:txBody>
          <a:bodyPr/>
          <a:lstStyle/>
          <a:p>
            <a:fld id="{445A6508-41E8-4EB8-86CB-2F99A3250D37}" type="slidenum">
              <a:rPr lang="tr-TR" smtClean="0"/>
              <a:t>27</a:t>
            </a:fld>
            <a:endParaRPr lang="tr-TR" dirty="0"/>
          </a:p>
        </p:txBody>
      </p:sp>
    </p:spTree>
    <p:extLst>
      <p:ext uri="{BB962C8B-B14F-4D97-AF65-F5344CB8AC3E}">
        <p14:creationId xmlns:p14="http://schemas.microsoft.com/office/powerpoint/2010/main" val="6694169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b="1" dirty="0" smtClean="0">
                <a:solidFill>
                  <a:srgbClr val="0070C0"/>
                </a:solidFill>
              </a:rPr>
              <a:t>STRATEJİK PLANLAMA SÜRECİ</a:t>
            </a:r>
            <a:endParaRPr lang="tr-TR" b="1" dirty="0">
              <a:solidFill>
                <a:srgbClr val="0070C0"/>
              </a:solidFill>
            </a:endParaRPr>
          </a:p>
        </p:txBody>
      </p:sp>
      <p:sp>
        <p:nvSpPr>
          <p:cNvPr id="3" name="İçerik Yer Tutucusu 2"/>
          <p:cNvSpPr>
            <a:spLocks noGrp="1"/>
          </p:cNvSpPr>
          <p:nvPr>
            <p:ph idx="1"/>
          </p:nvPr>
        </p:nvSpPr>
        <p:spPr>
          <a:xfrm>
            <a:off x="838201" y="2257145"/>
            <a:ext cx="10515600" cy="4351338"/>
          </a:xfrm>
          <a:noFill/>
        </p:spPr>
        <p:txBody>
          <a:bodyPr anchor="ctr" anchorCtr="0">
            <a:noAutofit/>
          </a:bodyPr>
          <a:lstStyle/>
          <a:p>
            <a:pPr>
              <a:spcAft>
                <a:spcPts val="600"/>
              </a:spcAft>
              <a:buClr>
                <a:srgbClr val="3AFC0C"/>
              </a:buClr>
              <a:buFont typeface="Wingdings" pitchFamily="2" charset="2"/>
              <a:buChar char="ü"/>
              <a:defRPr/>
            </a:pPr>
            <a:r>
              <a:rPr lang="tr-TR" sz="4000" dirty="0" smtClean="0">
                <a:effectLst>
                  <a:outerShdw blurRad="38100" dist="38100" dir="2700000" algn="tl">
                    <a:srgbClr val="C0C0C0"/>
                  </a:outerShdw>
                </a:effectLst>
              </a:rPr>
              <a:t> Hazırlık </a:t>
            </a:r>
            <a:r>
              <a:rPr lang="tr-TR" sz="4000" dirty="0">
                <a:effectLst>
                  <a:outerShdw blurRad="38100" dist="38100" dir="2700000" algn="tl">
                    <a:srgbClr val="C0C0C0"/>
                  </a:outerShdw>
                </a:effectLst>
              </a:rPr>
              <a:t>Çalışmaları</a:t>
            </a:r>
          </a:p>
          <a:p>
            <a:pPr>
              <a:spcAft>
                <a:spcPts val="600"/>
              </a:spcAft>
              <a:buClr>
                <a:srgbClr val="3AFC0C"/>
              </a:buClr>
              <a:buFont typeface="Wingdings" pitchFamily="2" charset="2"/>
              <a:buChar char="ü"/>
              <a:defRPr/>
            </a:pPr>
            <a:r>
              <a:rPr lang="tr-TR" sz="4000" dirty="0" smtClean="0">
                <a:effectLst>
                  <a:outerShdw blurRad="38100" dist="38100" dir="2700000" algn="tl">
                    <a:srgbClr val="C0C0C0"/>
                  </a:outerShdw>
                </a:effectLst>
              </a:rPr>
              <a:t> Durum </a:t>
            </a:r>
            <a:r>
              <a:rPr lang="tr-TR" sz="4000" dirty="0">
                <a:effectLst>
                  <a:outerShdw blurRad="38100" dist="38100" dir="2700000" algn="tl">
                    <a:srgbClr val="C0C0C0"/>
                  </a:outerShdw>
                </a:effectLst>
              </a:rPr>
              <a:t>Analizi </a:t>
            </a:r>
          </a:p>
          <a:p>
            <a:pPr>
              <a:spcAft>
                <a:spcPts val="600"/>
              </a:spcAft>
              <a:buClr>
                <a:srgbClr val="3AFC0C"/>
              </a:buClr>
              <a:buFont typeface="Wingdings" pitchFamily="2" charset="2"/>
              <a:buChar char="ü"/>
              <a:defRPr/>
            </a:pPr>
            <a:r>
              <a:rPr lang="tr-TR" sz="4000" dirty="0" smtClean="0">
                <a:solidFill>
                  <a:srgbClr val="FF0000"/>
                </a:solidFill>
                <a:effectLst>
                  <a:outerShdw blurRad="38100" dist="38100" dir="2700000" algn="tl">
                    <a:srgbClr val="C0C0C0"/>
                  </a:outerShdw>
                </a:effectLst>
              </a:rPr>
              <a:t> Stratejik </a:t>
            </a:r>
            <a:r>
              <a:rPr lang="tr-TR" sz="4000" dirty="0">
                <a:solidFill>
                  <a:srgbClr val="FF0000"/>
                </a:solidFill>
                <a:effectLst>
                  <a:outerShdw blurRad="38100" dist="38100" dir="2700000" algn="tl">
                    <a:srgbClr val="C0C0C0"/>
                  </a:outerShdw>
                </a:effectLst>
              </a:rPr>
              <a:t>Plan </a:t>
            </a:r>
            <a:r>
              <a:rPr lang="tr-TR" sz="4000" dirty="0">
                <a:effectLst>
                  <a:outerShdw blurRad="38100" dist="38100" dir="2700000" algn="tl">
                    <a:srgbClr val="C0C0C0"/>
                  </a:outerShdw>
                </a:effectLst>
              </a:rPr>
              <a:t>(5 Yıllık/ 2015-2019)</a:t>
            </a:r>
          </a:p>
          <a:p>
            <a:pPr>
              <a:spcAft>
                <a:spcPts val="600"/>
              </a:spcAft>
              <a:buClr>
                <a:srgbClr val="3AFC0C"/>
              </a:buClr>
              <a:buFont typeface="Wingdings" pitchFamily="2" charset="2"/>
              <a:buChar char="ü"/>
              <a:defRPr/>
            </a:pPr>
            <a:r>
              <a:rPr lang="tr-TR" sz="4000" dirty="0" smtClean="0">
                <a:solidFill>
                  <a:srgbClr val="FF0000"/>
                </a:solidFill>
                <a:effectLst>
                  <a:outerShdw blurRad="38100" dist="38100" dir="2700000" algn="tl">
                    <a:srgbClr val="C0C0C0"/>
                  </a:outerShdw>
                </a:effectLst>
              </a:rPr>
              <a:t> Performans Programı/Eylem Planı </a:t>
            </a:r>
            <a:r>
              <a:rPr lang="tr-TR" sz="4000" dirty="0">
                <a:effectLst>
                  <a:outerShdw blurRad="38100" dist="38100" dir="2700000" algn="tl">
                    <a:srgbClr val="C0C0C0"/>
                  </a:outerShdw>
                </a:effectLst>
              </a:rPr>
              <a:t>(1 Yıllık)</a:t>
            </a:r>
          </a:p>
          <a:p>
            <a:pPr>
              <a:spcAft>
                <a:spcPts val="600"/>
              </a:spcAft>
              <a:buClr>
                <a:srgbClr val="3AFC0C"/>
              </a:buClr>
              <a:buFont typeface="Wingdings" pitchFamily="2" charset="2"/>
              <a:buChar char="ü"/>
              <a:defRPr/>
            </a:pPr>
            <a:r>
              <a:rPr lang="tr-TR" sz="4000" dirty="0" smtClean="0">
                <a:solidFill>
                  <a:srgbClr val="FF0000"/>
                </a:solidFill>
                <a:effectLst>
                  <a:outerShdw blurRad="38100" dist="38100" dir="2700000" algn="tl">
                    <a:srgbClr val="C0C0C0"/>
                  </a:outerShdw>
                </a:effectLst>
              </a:rPr>
              <a:t>Faaliyet </a:t>
            </a:r>
            <a:r>
              <a:rPr lang="tr-TR" sz="4000" dirty="0">
                <a:solidFill>
                  <a:srgbClr val="FF0000"/>
                </a:solidFill>
                <a:effectLst>
                  <a:outerShdw blurRad="38100" dist="38100" dir="2700000" algn="tl">
                    <a:srgbClr val="C0C0C0"/>
                  </a:outerShdw>
                </a:effectLst>
              </a:rPr>
              <a:t>Raporu </a:t>
            </a:r>
            <a:r>
              <a:rPr lang="tr-TR" sz="4000" dirty="0">
                <a:effectLst>
                  <a:outerShdw blurRad="38100" dist="38100" dir="2700000" algn="tl">
                    <a:srgbClr val="C0C0C0"/>
                  </a:outerShdw>
                </a:effectLst>
              </a:rPr>
              <a:t>(1 Yıllık</a:t>
            </a:r>
            <a:r>
              <a:rPr lang="tr-TR" sz="4000" dirty="0" smtClean="0">
                <a:effectLst>
                  <a:outerShdw blurRad="38100" dist="38100" dir="2700000" algn="tl">
                    <a:srgbClr val="C0C0C0"/>
                  </a:outerShdw>
                </a:effectLst>
              </a:rPr>
              <a:t>)</a:t>
            </a:r>
            <a:endParaRPr lang="tr-TR" sz="4000" dirty="0">
              <a:effectLst>
                <a:outerShdw blurRad="38100" dist="38100" dir="2700000" algn="tl">
                  <a:srgbClr val="C0C0C0"/>
                </a:outerShdw>
              </a:effectLst>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28</a:t>
            </a:fld>
            <a:endParaRPr lang="tr-TR" dirty="0"/>
          </a:p>
        </p:txBody>
      </p:sp>
    </p:spTree>
    <p:extLst>
      <p:ext uri="{BB962C8B-B14F-4D97-AF65-F5344CB8AC3E}">
        <p14:creationId xmlns:p14="http://schemas.microsoft.com/office/powerpoint/2010/main" val="434013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445A6508-41E8-4EB8-86CB-2F99A3250D37}" type="slidenum">
              <a:rPr lang="tr-TR" smtClean="0"/>
              <a:t>29</a:t>
            </a:fld>
            <a:endParaRPr lang="tr-TR"/>
          </a:p>
        </p:txBody>
      </p:sp>
      <p:sp>
        <p:nvSpPr>
          <p:cNvPr id="4" name="İçerik Yer Tutucusu 3"/>
          <p:cNvSpPr>
            <a:spLocks noGrp="1"/>
          </p:cNvSpPr>
          <p:nvPr>
            <p:ph idx="1"/>
          </p:nvPr>
        </p:nvSpPr>
        <p:spPr>
          <a:xfrm>
            <a:off x="838201" y="1712890"/>
            <a:ext cx="10515600" cy="4340180"/>
          </a:xfrm>
        </p:spPr>
        <p:txBody>
          <a:bodyPr anchor="ctr">
            <a:normAutofit/>
          </a:bodyPr>
          <a:lstStyle/>
          <a:p>
            <a:pPr marL="0" indent="0" algn="ctr">
              <a:buNone/>
            </a:pPr>
            <a:r>
              <a:rPr lang="tr-TR" sz="6000" b="1" dirty="0" smtClean="0">
                <a:solidFill>
                  <a:srgbClr val="FF2B06"/>
                </a:solidFill>
              </a:rPr>
              <a:t>TEŞEKKÜR EDERİZ.</a:t>
            </a:r>
            <a:endParaRPr lang="tr-TR" sz="6000" b="1" dirty="0">
              <a:solidFill>
                <a:srgbClr val="FF2B06"/>
              </a:solidFill>
            </a:endParaRPr>
          </a:p>
        </p:txBody>
      </p:sp>
    </p:spTree>
    <p:extLst>
      <p:ext uri="{BB962C8B-B14F-4D97-AF65-F5344CB8AC3E}">
        <p14:creationId xmlns:p14="http://schemas.microsoft.com/office/powerpoint/2010/main" val="3154946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Konu: </a:t>
            </a:r>
            <a:r>
              <a:rPr lang="tr-TR" b="1" dirty="0">
                <a:solidFill>
                  <a:srgbClr val="0070C0"/>
                </a:solidFill>
              </a:rPr>
              <a:t>VİZYON VE STRATEJİ </a:t>
            </a:r>
            <a:r>
              <a:rPr lang="tr-TR" b="1" dirty="0" smtClean="0">
                <a:solidFill>
                  <a:srgbClr val="0070C0"/>
                </a:solidFill>
              </a:rPr>
              <a:t>GELİŞTİRME</a:t>
            </a:r>
            <a:endParaRPr lang="tr-TR" dirty="0">
              <a:solidFill>
                <a:srgbClr val="0070C0"/>
              </a:solidFill>
            </a:endParaRPr>
          </a:p>
        </p:txBody>
      </p:sp>
      <p:sp>
        <p:nvSpPr>
          <p:cNvPr id="3" name="İçerik Yer Tutucusu 2"/>
          <p:cNvSpPr>
            <a:spLocks noGrp="1"/>
          </p:cNvSpPr>
          <p:nvPr>
            <p:ph idx="1"/>
          </p:nvPr>
        </p:nvSpPr>
        <p:spPr>
          <a:xfrm>
            <a:off x="838201" y="2228045"/>
            <a:ext cx="10515600" cy="4380438"/>
          </a:xfrm>
          <a:noFill/>
        </p:spPr>
        <p:txBody>
          <a:bodyPr anchor="ctr" anchorCtr="0">
            <a:normAutofit lnSpcReduction="10000"/>
          </a:bodyPr>
          <a:lstStyle/>
          <a:p>
            <a:pPr lvl="0">
              <a:spcAft>
                <a:spcPts val="1200"/>
              </a:spcAft>
            </a:pPr>
            <a:r>
              <a:rPr lang="tr-TR" sz="3600" dirty="0"/>
              <a:t>Vizyon tanımı ve </a:t>
            </a:r>
            <a:r>
              <a:rPr lang="tr-TR" sz="3600" dirty="0" smtClean="0"/>
              <a:t>Vizyonun Özellikleri</a:t>
            </a:r>
          </a:p>
          <a:p>
            <a:pPr lvl="0">
              <a:spcAft>
                <a:spcPts val="1200"/>
              </a:spcAft>
            </a:pPr>
            <a:r>
              <a:rPr lang="tr-TR" sz="3600" dirty="0" smtClean="0"/>
              <a:t>Vizyonun </a:t>
            </a:r>
            <a:r>
              <a:rPr lang="tr-TR" sz="3600" dirty="0"/>
              <a:t>Değerler, Misyon ve Eylemlerle İlişkisi</a:t>
            </a:r>
          </a:p>
          <a:p>
            <a:pPr lvl="0">
              <a:spcAft>
                <a:spcPts val="1200"/>
              </a:spcAft>
            </a:pPr>
            <a:r>
              <a:rPr lang="tr-TR" sz="3600" dirty="0"/>
              <a:t>Vizyon Geliştirme Süreci</a:t>
            </a:r>
          </a:p>
          <a:p>
            <a:pPr lvl="0">
              <a:spcAft>
                <a:spcPts val="1200"/>
              </a:spcAft>
            </a:pPr>
            <a:r>
              <a:rPr lang="tr-TR" sz="3600" dirty="0"/>
              <a:t>Strateji Geliştirme</a:t>
            </a:r>
          </a:p>
          <a:p>
            <a:pPr lvl="0">
              <a:spcAft>
                <a:spcPts val="1200"/>
              </a:spcAft>
            </a:pPr>
            <a:r>
              <a:rPr lang="tr-TR" sz="3600" dirty="0"/>
              <a:t>Vizyoner Liderlik</a:t>
            </a:r>
          </a:p>
          <a:p>
            <a:pPr lvl="0">
              <a:spcAft>
                <a:spcPts val="1200"/>
              </a:spcAft>
            </a:pPr>
            <a:r>
              <a:rPr lang="tr-TR" sz="3600" dirty="0"/>
              <a:t>Stratejik </a:t>
            </a:r>
            <a:r>
              <a:rPr lang="tr-TR" sz="3600" dirty="0" smtClean="0"/>
              <a:t>Planlama</a:t>
            </a:r>
            <a:endParaRPr lang="tr-TR" sz="3600" dirty="0"/>
          </a:p>
        </p:txBody>
      </p:sp>
      <p:sp>
        <p:nvSpPr>
          <p:cNvPr id="5" name="Slayt Numarası Yer Tutucusu 4"/>
          <p:cNvSpPr>
            <a:spLocks noGrp="1"/>
          </p:cNvSpPr>
          <p:nvPr>
            <p:ph type="sldNum" sz="quarter" idx="12"/>
          </p:nvPr>
        </p:nvSpPr>
        <p:spPr/>
        <p:txBody>
          <a:bodyPr/>
          <a:lstStyle/>
          <a:p>
            <a:fld id="{445A6508-41E8-4EB8-86CB-2F99A3250D37}" type="slidenum">
              <a:rPr lang="tr-TR" smtClean="0"/>
              <a:t>3</a:t>
            </a:fld>
            <a:endParaRPr lang="tr-TR"/>
          </a:p>
        </p:txBody>
      </p:sp>
    </p:spTree>
    <p:extLst>
      <p:ext uri="{BB962C8B-B14F-4D97-AF65-F5344CB8AC3E}">
        <p14:creationId xmlns:p14="http://schemas.microsoft.com/office/powerpoint/2010/main" val="41141430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txBox="1">
            <a:spLocks/>
          </p:cNvSpPr>
          <p:nvPr/>
        </p:nvSpPr>
        <p:spPr>
          <a:xfrm>
            <a:off x="1013138" y="1477868"/>
            <a:ext cx="10015471" cy="2139098"/>
          </a:xfrm>
          <a:prstGeom prst="rect">
            <a:avLst/>
          </a:prstGeom>
        </p:spPr>
        <p:txBody>
          <a:bodyPr vert="horz" lIns="91440" tIns="45720" rIns="91440" bIns="45720" rtlCol="0" anchor="ctr" anchorCtr="0">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dirty="0">
              <a:solidFill>
                <a:srgbClr val="FF2B06"/>
              </a:solidFill>
            </a:endParaRPr>
          </a:p>
        </p:txBody>
      </p:sp>
      <p:sp>
        <p:nvSpPr>
          <p:cNvPr id="8" name="Subtitle 4"/>
          <p:cNvSpPr txBox="1">
            <a:spLocks/>
          </p:cNvSpPr>
          <p:nvPr/>
        </p:nvSpPr>
        <p:spPr>
          <a:xfrm>
            <a:off x="494683" y="1914597"/>
            <a:ext cx="11052379" cy="234350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6600" b="1" dirty="0" smtClean="0"/>
              <a:t>YÖNETİCİ FORMASYONU</a:t>
            </a:r>
          </a:p>
          <a:p>
            <a:r>
              <a:rPr lang="tr-TR" sz="6600" b="1" dirty="0" smtClean="0"/>
              <a:t>KAZANDIRMA KURSU</a:t>
            </a:r>
            <a:endParaRPr lang="tr-TR" sz="5400" b="1" dirty="0"/>
          </a:p>
        </p:txBody>
      </p:sp>
      <p:sp>
        <p:nvSpPr>
          <p:cNvPr id="4" name="Subtitle 3"/>
          <p:cNvSpPr>
            <a:spLocks noGrp="1"/>
          </p:cNvSpPr>
          <p:nvPr>
            <p:ph type="subTitle" idx="1"/>
          </p:nvPr>
        </p:nvSpPr>
        <p:spPr>
          <a:xfrm>
            <a:off x="1448872" y="4258102"/>
            <a:ext cx="9144000" cy="1655762"/>
          </a:xfrm>
        </p:spPr>
        <p:txBody>
          <a:bodyPr>
            <a:noAutofit/>
          </a:bodyPr>
          <a:lstStyle/>
          <a:p>
            <a:r>
              <a:rPr lang="tr-TR" sz="9600" b="1" dirty="0" smtClean="0">
                <a:solidFill>
                  <a:srgbClr val="FF0000"/>
                </a:solidFill>
              </a:rPr>
              <a:t>HOŞ GELDİNİZ</a:t>
            </a:r>
            <a:endParaRPr lang="tr-TR" sz="9600" b="1" dirty="0">
              <a:solidFill>
                <a:srgbClr val="FF0000"/>
              </a:solidFill>
            </a:endParaRPr>
          </a:p>
        </p:txBody>
      </p:sp>
    </p:spTree>
    <p:extLst>
      <p:ext uri="{BB962C8B-B14F-4D97-AF65-F5344CB8AC3E}">
        <p14:creationId xmlns:p14="http://schemas.microsoft.com/office/powerpoint/2010/main" val="35160806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13136" y="4273326"/>
            <a:ext cx="10015471" cy="1108640"/>
          </a:xfrm>
        </p:spPr>
        <p:txBody>
          <a:bodyPr anchor="ctr" anchorCtr="0">
            <a:normAutofit/>
          </a:bodyPr>
          <a:lstStyle/>
          <a:p>
            <a:r>
              <a:rPr lang="tr-TR" sz="4400" b="1" dirty="0"/>
              <a:t>VİZYON VE STRATEJİ GELİŞTİRME</a:t>
            </a:r>
            <a:endParaRPr lang="tr-TR" sz="4400" dirty="0">
              <a:solidFill>
                <a:srgbClr val="FF2B06"/>
              </a:solidFill>
              <a:effectLst/>
            </a:endParaRPr>
          </a:p>
        </p:txBody>
      </p:sp>
      <p:sp>
        <p:nvSpPr>
          <p:cNvPr id="5" name="Subtitle 4"/>
          <p:cNvSpPr>
            <a:spLocks noGrp="1"/>
          </p:cNvSpPr>
          <p:nvPr>
            <p:ph type="subTitle" idx="1"/>
          </p:nvPr>
        </p:nvSpPr>
        <p:spPr>
          <a:xfrm>
            <a:off x="8384146" y="5397190"/>
            <a:ext cx="3807854" cy="1226634"/>
          </a:xfrm>
        </p:spPr>
        <p:txBody>
          <a:bodyPr>
            <a:normAutofit fontScale="85000" lnSpcReduction="20000"/>
          </a:bodyPr>
          <a:lstStyle/>
          <a:p>
            <a:pPr algn="l"/>
            <a:r>
              <a:rPr lang="tr-TR" sz="2600" dirty="0" smtClean="0"/>
              <a:t>Hazım İŞCAN</a:t>
            </a:r>
          </a:p>
          <a:p>
            <a:pPr algn="l"/>
            <a:r>
              <a:rPr lang="tr-TR" sz="1800" dirty="0" smtClean="0"/>
              <a:t>Matematik Öğretmeni (1998-...)</a:t>
            </a:r>
          </a:p>
          <a:p>
            <a:pPr algn="l"/>
            <a:r>
              <a:rPr lang="tr-TR" sz="1800" dirty="0" smtClean="0"/>
              <a:t>İl </a:t>
            </a:r>
            <a:r>
              <a:rPr lang="tr-TR" sz="1800" dirty="0"/>
              <a:t>MEM Ar-Ge Birimi Üyesi (Kasım 2013-</a:t>
            </a:r>
            <a:r>
              <a:rPr lang="tr-TR" sz="1800" dirty="0" smtClean="0"/>
              <a:t>...)</a:t>
            </a:r>
          </a:p>
          <a:p>
            <a:pPr algn="l"/>
            <a:r>
              <a:rPr lang="tr-TR" sz="1800" dirty="0" smtClean="0"/>
              <a:t>İl </a:t>
            </a:r>
            <a:r>
              <a:rPr lang="tr-TR" sz="1800" dirty="0"/>
              <a:t>MEM SP Koordinatörü (Ocak 2015-</a:t>
            </a:r>
            <a:r>
              <a:rPr lang="tr-TR" sz="1800" dirty="0" smtClean="0"/>
              <a:t>...)</a:t>
            </a:r>
            <a:endParaRPr lang="tr-TR" sz="1800" dirty="0"/>
          </a:p>
        </p:txBody>
      </p:sp>
      <p:sp>
        <p:nvSpPr>
          <p:cNvPr id="6" name="Unvan 1"/>
          <p:cNvSpPr txBox="1">
            <a:spLocks/>
          </p:cNvSpPr>
          <p:nvPr/>
        </p:nvSpPr>
        <p:spPr>
          <a:xfrm>
            <a:off x="1013138" y="1477868"/>
            <a:ext cx="10015471" cy="2139098"/>
          </a:xfrm>
          <a:prstGeom prst="rect">
            <a:avLst/>
          </a:prstGeom>
        </p:spPr>
        <p:txBody>
          <a:bodyPr vert="horz" lIns="91440" tIns="45720" rIns="91440" bIns="45720" rtlCol="0" anchor="ctr" anchorCtr="0">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dirty="0">
              <a:solidFill>
                <a:srgbClr val="FF2B06"/>
              </a:solidFill>
            </a:endParaRPr>
          </a:p>
        </p:txBody>
      </p:sp>
      <p:sp>
        <p:nvSpPr>
          <p:cNvPr id="8" name="Subtitle 4"/>
          <p:cNvSpPr txBox="1">
            <a:spLocks/>
          </p:cNvSpPr>
          <p:nvPr/>
        </p:nvSpPr>
        <p:spPr>
          <a:xfrm>
            <a:off x="494683" y="1914597"/>
            <a:ext cx="11052379" cy="234350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6600" b="1" dirty="0" smtClean="0"/>
              <a:t>YÖNETİCİ FORMASYONU</a:t>
            </a:r>
          </a:p>
          <a:p>
            <a:r>
              <a:rPr lang="tr-TR" sz="6600" b="1" dirty="0" smtClean="0"/>
              <a:t>KAZANDIRMA KURSU</a:t>
            </a:r>
            <a:endParaRPr lang="tr-TR" sz="5400" b="1" dirty="0"/>
          </a:p>
        </p:txBody>
      </p:sp>
    </p:spTree>
    <p:extLst>
      <p:ext uri="{BB962C8B-B14F-4D97-AF65-F5344CB8AC3E}">
        <p14:creationId xmlns:p14="http://schemas.microsoft.com/office/powerpoint/2010/main" val="22249966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Konu: </a:t>
            </a:r>
            <a:r>
              <a:rPr lang="tr-TR" b="1" dirty="0">
                <a:solidFill>
                  <a:srgbClr val="0070C0"/>
                </a:solidFill>
              </a:rPr>
              <a:t>VİZYON VE STRATEJİ </a:t>
            </a:r>
            <a:r>
              <a:rPr lang="tr-TR" b="1" dirty="0" smtClean="0">
                <a:solidFill>
                  <a:srgbClr val="0070C0"/>
                </a:solidFill>
              </a:rPr>
              <a:t>GELİŞTİRME</a:t>
            </a:r>
            <a:endParaRPr lang="tr-TR" dirty="0">
              <a:solidFill>
                <a:srgbClr val="0070C0"/>
              </a:solidFill>
            </a:endParaRPr>
          </a:p>
        </p:txBody>
      </p:sp>
      <p:sp>
        <p:nvSpPr>
          <p:cNvPr id="3" name="İçerik Yer Tutucusu 2"/>
          <p:cNvSpPr>
            <a:spLocks noGrp="1"/>
          </p:cNvSpPr>
          <p:nvPr>
            <p:ph idx="1"/>
          </p:nvPr>
        </p:nvSpPr>
        <p:spPr>
          <a:xfrm>
            <a:off x="838201" y="2228045"/>
            <a:ext cx="10515600" cy="4380438"/>
          </a:xfrm>
          <a:noFill/>
        </p:spPr>
        <p:txBody>
          <a:bodyPr anchor="ctr" anchorCtr="0">
            <a:normAutofit lnSpcReduction="10000"/>
          </a:bodyPr>
          <a:lstStyle/>
          <a:p>
            <a:pPr lvl="0">
              <a:spcAft>
                <a:spcPts val="1200"/>
              </a:spcAft>
            </a:pPr>
            <a:r>
              <a:rPr lang="tr-TR" sz="3600" dirty="0"/>
              <a:t>Vizyon tanımı ve </a:t>
            </a:r>
            <a:r>
              <a:rPr lang="tr-TR" sz="3600" dirty="0" smtClean="0"/>
              <a:t>Vizyonun Özellikleri</a:t>
            </a:r>
          </a:p>
          <a:p>
            <a:pPr lvl="0">
              <a:spcAft>
                <a:spcPts val="1200"/>
              </a:spcAft>
            </a:pPr>
            <a:r>
              <a:rPr lang="tr-TR" sz="3600" dirty="0" smtClean="0"/>
              <a:t>Vizyonun </a:t>
            </a:r>
            <a:r>
              <a:rPr lang="tr-TR" sz="3600" dirty="0"/>
              <a:t>Değerler, Misyon ve Eylemlerle İlişkisi</a:t>
            </a:r>
          </a:p>
          <a:p>
            <a:pPr lvl="0">
              <a:spcAft>
                <a:spcPts val="1200"/>
              </a:spcAft>
            </a:pPr>
            <a:r>
              <a:rPr lang="tr-TR" sz="3600" dirty="0"/>
              <a:t>Vizyon Geliştirme Süreci</a:t>
            </a:r>
          </a:p>
          <a:p>
            <a:pPr lvl="0">
              <a:spcAft>
                <a:spcPts val="1200"/>
              </a:spcAft>
            </a:pPr>
            <a:r>
              <a:rPr lang="tr-TR" sz="3600" dirty="0"/>
              <a:t>Strateji Geliştirme</a:t>
            </a:r>
          </a:p>
          <a:p>
            <a:pPr lvl="0">
              <a:spcAft>
                <a:spcPts val="1200"/>
              </a:spcAft>
            </a:pPr>
            <a:r>
              <a:rPr lang="tr-TR" sz="3600" dirty="0"/>
              <a:t>Vizyoner Liderlik</a:t>
            </a:r>
          </a:p>
          <a:p>
            <a:pPr lvl="0">
              <a:spcAft>
                <a:spcPts val="1200"/>
              </a:spcAft>
            </a:pPr>
            <a:r>
              <a:rPr lang="tr-TR" sz="3600" dirty="0"/>
              <a:t>Stratejik </a:t>
            </a:r>
            <a:r>
              <a:rPr lang="tr-TR" sz="3600" dirty="0" smtClean="0"/>
              <a:t>Planlama</a:t>
            </a:r>
            <a:endParaRPr lang="tr-TR" sz="3600" dirty="0"/>
          </a:p>
        </p:txBody>
      </p:sp>
      <p:sp>
        <p:nvSpPr>
          <p:cNvPr id="5" name="Slayt Numarası Yer Tutucusu 4"/>
          <p:cNvSpPr>
            <a:spLocks noGrp="1"/>
          </p:cNvSpPr>
          <p:nvPr>
            <p:ph type="sldNum" sz="quarter" idx="12"/>
          </p:nvPr>
        </p:nvSpPr>
        <p:spPr/>
        <p:txBody>
          <a:bodyPr/>
          <a:lstStyle/>
          <a:p>
            <a:fld id="{445A6508-41E8-4EB8-86CB-2F99A3250D37}" type="slidenum">
              <a:rPr lang="tr-TR" smtClean="0"/>
              <a:t>32</a:t>
            </a:fld>
            <a:endParaRPr lang="tr-TR"/>
          </a:p>
        </p:txBody>
      </p:sp>
    </p:spTree>
    <p:extLst>
      <p:ext uri="{BB962C8B-B14F-4D97-AF65-F5344CB8AC3E}">
        <p14:creationId xmlns:p14="http://schemas.microsoft.com/office/powerpoint/2010/main" val="9566785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VİZYONUN TANIMI</a:t>
            </a:r>
            <a:endParaRPr lang="tr-TR" dirty="0">
              <a:solidFill>
                <a:srgbClr val="0070C0"/>
              </a:solidFill>
            </a:endParaRPr>
          </a:p>
        </p:txBody>
      </p:sp>
      <p:sp>
        <p:nvSpPr>
          <p:cNvPr id="3" name="İçerik Yer Tutucusu 2"/>
          <p:cNvSpPr>
            <a:spLocks noGrp="1"/>
          </p:cNvSpPr>
          <p:nvPr>
            <p:ph idx="1"/>
          </p:nvPr>
        </p:nvSpPr>
        <p:spPr>
          <a:xfrm>
            <a:off x="838201" y="2257145"/>
            <a:ext cx="10515600" cy="4351338"/>
          </a:xfrm>
          <a:noFill/>
        </p:spPr>
        <p:txBody>
          <a:bodyPr anchor="ctr" anchorCtr="0">
            <a:normAutofit/>
          </a:bodyPr>
          <a:lstStyle/>
          <a:p>
            <a:pPr marL="342900" indent="-342900" algn="just">
              <a:buNone/>
              <a:defRPr/>
            </a:pPr>
            <a:r>
              <a:rPr lang="tr-TR" altLang="tr-TR" sz="3200" dirty="0"/>
              <a:t>Kurumun ideal geleceğini sembolize </a:t>
            </a:r>
            <a:r>
              <a:rPr lang="tr-TR" altLang="tr-TR" sz="3200" dirty="0" smtClean="0"/>
              <a:t>eder. (</a:t>
            </a:r>
            <a:r>
              <a:rPr lang="tr-TR" altLang="tr-TR" sz="3200" dirty="0"/>
              <a:t>DPT 2006).</a:t>
            </a:r>
          </a:p>
          <a:p>
            <a:pPr marL="342900" indent="-342900" algn="just">
              <a:buFont typeface="Wingdings" pitchFamily="2" charset="2"/>
              <a:buNone/>
              <a:defRPr/>
            </a:pPr>
            <a:endParaRPr lang="tr-TR" dirty="0" smtClean="0">
              <a:effectLst>
                <a:outerShdw blurRad="38100" dist="38100" dir="2700000" algn="tl">
                  <a:srgbClr val="C0C0C0"/>
                </a:outerShdw>
              </a:effectLst>
              <a:latin typeface="Arial" charset="0"/>
              <a:cs typeface="Arial" charset="0"/>
            </a:endParaRPr>
          </a:p>
          <a:p>
            <a:pPr marL="342900" indent="-342900" algn="just">
              <a:buFont typeface="Wingdings" pitchFamily="2" charset="2"/>
              <a:buNone/>
              <a:defRPr/>
            </a:pPr>
            <a:r>
              <a:rPr lang="tr-TR" dirty="0" smtClean="0">
                <a:effectLst>
                  <a:outerShdw blurRad="38100" dist="38100" dir="2700000" algn="tl">
                    <a:srgbClr val="C0C0C0"/>
                  </a:outerShdw>
                </a:effectLst>
                <a:latin typeface="Arial" charset="0"/>
                <a:cs typeface="Arial" charset="0"/>
              </a:rPr>
              <a:t>	Sanki </a:t>
            </a:r>
            <a:r>
              <a:rPr lang="tr-TR" dirty="0">
                <a:effectLst>
                  <a:outerShdw blurRad="38100" dist="38100" dir="2700000" algn="tl">
                    <a:srgbClr val="C0C0C0"/>
                  </a:outerShdw>
                </a:effectLst>
                <a:latin typeface="Arial" charset="0"/>
                <a:cs typeface="Arial" charset="0"/>
              </a:rPr>
              <a:t>oradaymışız gibi, ulaşmak istediğimiz durumu </a:t>
            </a:r>
            <a:r>
              <a:rPr lang="tr-TR" dirty="0" smtClean="0">
                <a:effectLst>
                  <a:outerShdw blurRad="38100" dist="38100" dir="2700000" algn="tl">
                    <a:srgbClr val="C0C0C0"/>
                  </a:outerShdw>
                </a:effectLst>
                <a:latin typeface="Arial" charset="0"/>
                <a:cs typeface="Arial" charset="0"/>
              </a:rPr>
              <a:t>tanımlayan </a:t>
            </a:r>
            <a:r>
              <a:rPr lang="tr-TR" dirty="0" smtClean="0">
                <a:solidFill>
                  <a:srgbClr val="080808"/>
                </a:solidFill>
                <a:effectLst>
                  <a:outerShdw blurRad="38100" dist="38100" dir="2700000" algn="tl">
                    <a:srgbClr val="C0C0C0"/>
                  </a:outerShdw>
                </a:effectLst>
                <a:latin typeface="Arial" charset="0"/>
                <a:cs typeface="Arial" charset="0"/>
              </a:rPr>
              <a:t>nitelikli </a:t>
            </a:r>
            <a:r>
              <a:rPr lang="tr-TR" dirty="0">
                <a:solidFill>
                  <a:srgbClr val="080808"/>
                </a:solidFill>
                <a:effectLst>
                  <a:outerShdw blurRad="38100" dist="38100" dir="2700000" algn="tl">
                    <a:srgbClr val="C0C0C0"/>
                  </a:outerShdw>
                </a:effectLst>
                <a:latin typeface="Arial" charset="0"/>
                <a:cs typeface="Arial" charset="0"/>
              </a:rPr>
              <a:t>bir hedef seçimi</a:t>
            </a:r>
            <a:r>
              <a:rPr lang="tr-TR" dirty="0">
                <a:effectLst>
                  <a:outerShdw blurRad="38100" dist="38100" dir="2700000" algn="tl">
                    <a:srgbClr val="C0C0C0"/>
                  </a:outerShdw>
                </a:effectLst>
                <a:latin typeface="Arial" charset="0"/>
                <a:cs typeface="Arial" charset="0"/>
              </a:rPr>
              <a:t>dir. </a:t>
            </a:r>
          </a:p>
          <a:p>
            <a:pPr marL="342900" indent="-342900" algn="just">
              <a:buFont typeface="Wingdings" pitchFamily="2" charset="2"/>
              <a:buNone/>
              <a:defRPr/>
            </a:pPr>
            <a:r>
              <a:rPr lang="tr-TR" sz="800" dirty="0">
                <a:effectLst>
                  <a:outerShdw blurRad="38100" dist="38100" dir="2700000" algn="tl">
                    <a:srgbClr val="C0C0C0"/>
                  </a:outerShdw>
                </a:effectLst>
                <a:latin typeface="Arial" charset="0"/>
                <a:cs typeface="Arial" charset="0"/>
              </a:rPr>
              <a:t>		      </a:t>
            </a:r>
          </a:p>
          <a:p>
            <a:pPr marL="342900" indent="-342900" algn="just">
              <a:buFont typeface="Wingdings" pitchFamily="2" charset="2"/>
              <a:buNone/>
              <a:defRPr/>
            </a:pPr>
            <a:r>
              <a:rPr lang="tr-TR" dirty="0" smtClean="0">
                <a:effectLst>
                  <a:outerShdw blurRad="38100" dist="38100" dir="2700000" algn="tl">
                    <a:srgbClr val="C0C0C0"/>
                  </a:outerShdw>
                </a:effectLst>
                <a:latin typeface="Arial" charset="0"/>
                <a:cs typeface="Arial" charset="0"/>
              </a:rPr>
              <a:t>	Mevcut </a:t>
            </a:r>
            <a:r>
              <a:rPr lang="tr-TR" dirty="0">
                <a:effectLst>
                  <a:outerShdw blurRad="38100" dist="38100" dir="2700000" algn="tl">
                    <a:srgbClr val="C0C0C0"/>
                  </a:outerShdw>
                </a:effectLst>
                <a:latin typeface="Arial" charset="0"/>
                <a:cs typeface="Arial" charset="0"/>
              </a:rPr>
              <a:t>sorunların üstesinden gelinebildiği takdirde kurumun </a:t>
            </a:r>
            <a:r>
              <a:rPr lang="tr-TR" dirty="0">
                <a:solidFill>
                  <a:srgbClr val="080808"/>
                </a:solidFill>
                <a:effectLst>
                  <a:outerShdw blurRad="38100" dist="38100" dir="2700000" algn="tl">
                    <a:srgbClr val="C0C0C0"/>
                  </a:outerShdw>
                </a:effectLst>
                <a:latin typeface="Arial" charset="0"/>
                <a:cs typeface="Arial" charset="0"/>
              </a:rPr>
              <a:t>ideal olarak bulunacağı konum</a:t>
            </a:r>
            <a:r>
              <a:rPr lang="tr-TR" dirty="0">
                <a:effectLst>
                  <a:outerShdw blurRad="38100" dist="38100" dir="2700000" algn="tl">
                    <a:srgbClr val="C0C0C0"/>
                  </a:outerShdw>
                </a:effectLst>
                <a:latin typeface="Arial" charset="0"/>
                <a:cs typeface="Arial" charset="0"/>
              </a:rPr>
              <a:t>u anlatan kısa bir ifadedir</a:t>
            </a:r>
            <a:r>
              <a:rPr lang="tr-TR" dirty="0" smtClean="0">
                <a:effectLst>
                  <a:outerShdw blurRad="38100" dist="38100" dir="2700000" algn="tl">
                    <a:srgbClr val="C0C0C0"/>
                  </a:outerShdw>
                </a:effectLst>
                <a:latin typeface="Arial" charset="0"/>
                <a:cs typeface="Arial" charset="0"/>
              </a:rPr>
              <a:t>.</a:t>
            </a:r>
            <a:endParaRPr lang="tr-TR" dirty="0">
              <a:effectLst>
                <a:outerShdw blurRad="38100" dist="38100" dir="2700000" algn="tl">
                  <a:srgbClr val="C0C0C0"/>
                </a:outerShdw>
              </a:effectLst>
              <a:latin typeface="Arial" charset="0"/>
              <a:cs typeface="Arial" charset="0"/>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33</a:t>
            </a:fld>
            <a:endParaRPr lang="tr-TR"/>
          </a:p>
        </p:txBody>
      </p:sp>
    </p:spTree>
    <p:extLst>
      <p:ext uri="{BB962C8B-B14F-4D97-AF65-F5344CB8AC3E}">
        <p14:creationId xmlns:p14="http://schemas.microsoft.com/office/powerpoint/2010/main" val="4091307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VİZYON</a:t>
            </a:r>
            <a:endParaRPr lang="tr-TR" dirty="0">
              <a:solidFill>
                <a:srgbClr val="0070C0"/>
              </a:solidFill>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34</a:t>
            </a:fld>
            <a:endParaRPr lang="tr-TR"/>
          </a:p>
        </p:txBody>
      </p:sp>
      <p:pic>
        <p:nvPicPr>
          <p:cNvPr id="6" name="6 Resim" descr="vizyons.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642862" y="2122210"/>
            <a:ext cx="3710939" cy="451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838200" y="2324576"/>
            <a:ext cx="6804661" cy="4462760"/>
          </a:xfrm>
          <a:prstGeom prst="rect">
            <a:avLst/>
          </a:prstGeom>
        </p:spPr>
        <p:txBody>
          <a:bodyPr wrap="square">
            <a:spAutoFit/>
          </a:bodyPr>
          <a:lstStyle/>
          <a:p>
            <a:pPr marL="342900" indent="-342900">
              <a:buFont typeface="Wingdings" pitchFamily="2" charset="2"/>
              <a:buNone/>
              <a:defRPr/>
            </a:pPr>
            <a:r>
              <a:rPr lang="tr-TR" sz="3600" b="1" dirty="0">
                <a:solidFill>
                  <a:srgbClr val="000000"/>
                </a:solidFill>
                <a:effectLst>
                  <a:outerShdw blurRad="38100" dist="38100" dir="2700000" algn="tl">
                    <a:srgbClr val="C0C0C0"/>
                  </a:outerShdw>
                </a:effectLst>
                <a:latin typeface="Arial" charset="0"/>
                <a:cs typeface="Arial" charset="0"/>
              </a:rPr>
              <a:t>Vizyonda 3 Temel Soru </a:t>
            </a:r>
            <a:r>
              <a:rPr lang="tr-TR" sz="3600" b="1" dirty="0" smtClean="0">
                <a:solidFill>
                  <a:srgbClr val="000000"/>
                </a:solidFill>
                <a:effectLst>
                  <a:outerShdw blurRad="38100" dist="38100" dir="2700000" algn="tl">
                    <a:srgbClr val="C0C0C0"/>
                  </a:outerShdw>
                </a:effectLst>
                <a:latin typeface="Arial" charset="0"/>
                <a:cs typeface="Arial" charset="0"/>
              </a:rPr>
              <a:t>:</a:t>
            </a:r>
          </a:p>
          <a:p>
            <a:pPr marL="342900" indent="-342900">
              <a:buFont typeface="Wingdings" pitchFamily="2" charset="2"/>
              <a:buNone/>
              <a:defRPr/>
            </a:pPr>
            <a:endParaRPr lang="tr-TR" sz="2800" b="1" dirty="0">
              <a:solidFill>
                <a:srgbClr val="000000"/>
              </a:solidFill>
              <a:effectLst>
                <a:outerShdw blurRad="38100" dist="38100" dir="2700000" algn="tl">
                  <a:srgbClr val="C0C0C0"/>
                </a:outerShdw>
              </a:effectLst>
              <a:latin typeface="Arial" charset="0"/>
              <a:cs typeface="Arial" charset="0"/>
            </a:endParaRPr>
          </a:p>
          <a:p>
            <a:pPr marL="457200" indent="-457200">
              <a:spcAft>
                <a:spcPts val="1200"/>
              </a:spcAft>
              <a:buClr>
                <a:srgbClr val="3AFC0C"/>
              </a:buClr>
              <a:buFont typeface="Wingdings" panose="05000000000000000000" pitchFamily="2" charset="2"/>
              <a:buChar char="§"/>
              <a:defRPr/>
            </a:pPr>
            <a:r>
              <a:rPr lang="tr-TR" sz="3200" dirty="0" smtClean="0">
                <a:effectLst>
                  <a:outerShdw blurRad="38100" dist="38100" dir="2700000" algn="tl">
                    <a:srgbClr val="C0C0C0"/>
                  </a:outerShdw>
                </a:effectLst>
                <a:latin typeface="Arial" charset="0"/>
                <a:cs typeface="Arial" charset="0"/>
              </a:rPr>
              <a:t>İdeal </a:t>
            </a:r>
            <a:r>
              <a:rPr lang="tr-TR" sz="3200" dirty="0">
                <a:effectLst>
                  <a:outerShdw blurRad="38100" dist="38100" dir="2700000" algn="tl">
                    <a:srgbClr val="C0C0C0"/>
                  </a:outerShdw>
                </a:effectLst>
                <a:latin typeface="Arial" charset="0"/>
                <a:cs typeface="Arial" charset="0"/>
              </a:rPr>
              <a:t>geleceğimiz nedir?</a:t>
            </a:r>
          </a:p>
          <a:p>
            <a:pPr marL="457200" indent="-457200">
              <a:spcAft>
                <a:spcPts val="1200"/>
              </a:spcAft>
              <a:buClr>
                <a:srgbClr val="3AFC0C"/>
              </a:buClr>
              <a:buFont typeface="Wingdings" panose="05000000000000000000" pitchFamily="2" charset="2"/>
              <a:buChar char="§"/>
              <a:defRPr/>
            </a:pPr>
            <a:r>
              <a:rPr lang="tr-TR" sz="3200" dirty="0">
                <a:effectLst>
                  <a:outerShdw blurRad="38100" dist="38100" dir="2700000" algn="tl">
                    <a:srgbClr val="C0C0C0"/>
                  </a:outerShdw>
                </a:effectLst>
                <a:latin typeface="Arial" charset="0"/>
                <a:cs typeface="Arial" charset="0"/>
              </a:rPr>
              <a:t>Çalışanlar ve yararlanıcılar tarafından nasıl algılanmak isteniyor?</a:t>
            </a:r>
          </a:p>
          <a:p>
            <a:pPr marL="457200" indent="-457200">
              <a:spcAft>
                <a:spcPts val="1200"/>
              </a:spcAft>
              <a:buClr>
                <a:srgbClr val="3AFC0C"/>
              </a:buClr>
              <a:buFont typeface="Wingdings" panose="05000000000000000000" pitchFamily="2" charset="2"/>
              <a:buChar char="§"/>
              <a:defRPr/>
            </a:pPr>
            <a:r>
              <a:rPr lang="tr-TR" sz="3200" dirty="0">
                <a:effectLst>
                  <a:outerShdw blurRad="38100" dist="38100" dir="2700000" algn="tl">
                    <a:srgbClr val="C0C0C0"/>
                  </a:outerShdw>
                </a:effectLst>
                <a:latin typeface="Arial" charset="0"/>
                <a:cs typeface="Arial" charset="0"/>
              </a:rPr>
              <a:t>İdari </a:t>
            </a:r>
            <a:r>
              <a:rPr lang="tr-TR" sz="3200" dirty="0" smtClean="0">
                <a:effectLst>
                  <a:outerShdw blurRad="38100" dist="38100" dir="2700000" algn="tl">
                    <a:srgbClr val="C0C0C0"/>
                  </a:outerShdw>
                </a:effectLst>
                <a:latin typeface="Arial" charset="0"/>
                <a:cs typeface="Arial" charset="0"/>
              </a:rPr>
              <a:t>otoriteler </a:t>
            </a:r>
            <a:r>
              <a:rPr lang="tr-TR" sz="3200" dirty="0">
                <a:effectLst>
                  <a:outerShdw blurRad="38100" dist="38100" dir="2700000" algn="tl">
                    <a:srgbClr val="C0C0C0"/>
                  </a:outerShdw>
                </a:effectLst>
                <a:latin typeface="Arial" charset="0"/>
                <a:cs typeface="Arial" charset="0"/>
              </a:rPr>
              <a:t>nasıl bir gelecek öngörüyor?</a:t>
            </a:r>
          </a:p>
        </p:txBody>
      </p:sp>
    </p:spTree>
    <p:extLst>
      <p:ext uri="{BB962C8B-B14F-4D97-AF65-F5344CB8AC3E}">
        <p14:creationId xmlns:p14="http://schemas.microsoft.com/office/powerpoint/2010/main" val="35598494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altLang="tr-TR" dirty="0" smtClean="0">
                <a:solidFill>
                  <a:srgbClr val="0070C0"/>
                </a:solidFill>
              </a:rPr>
              <a:t>VİZYONUN ÖZELLİKLERİ</a:t>
            </a:r>
            <a:endParaRPr lang="tr-TR" dirty="0">
              <a:solidFill>
                <a:srgbClr val="0070C0"/>
              </a:solidFill>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35</a:t>
            </a:fld>
            <a:endParaRPr lang="tr-TR"/>
          </a:p>
        </p:txBody>
      </p:sp>
      <p:sp>
        <p:nvSpPr>
          <p:cNvPr id="3" name="Content Placeholder 2"/>
          <p:cNvSpPr>
            <a:spLocks noGrp="1"/>
          </p:cNvSpPr>
          <p:nvPr>
            <p:ph idx="1"/>
          </p:nvPr>
        </p:nvSpPr>
        <p:spPr>
          <a:xfrm>
            <a:off x="838201" y="2187576"/>
            <a:ext cx="10515600" cy="4351338"/>
          </a:xfrm>
        </p:spPr>
        <p:txBody>
          <a:bodyPr>
            <a:normAutofit/>
          </a:bodyPr>
          <a:lstStyle/>
          <a:p>
            <a:pPr>
              <a:lnSpc>
                <a:spcPct val="80000"/>
              </a:lnSpc>
              <a:spcAft>
                <a:spcPts val="1200"/>
              </a:spcAft>
            </a:pPr>
            <a:endParaRPr lang="tr-TR" altLang="tr-TR" sz="3600" dirty="0" smtClean="0"/>
          </a:p>
          <a:p>
            <a:pPr>
              <a:lnSpc>
                <a:spcPct val="80000"/>
              </a:lnSpc>
              <a:spcAft>
                <a:spcPts val="1200"/>
              </a:spcAft>
            </a:pPr>
            <a:r>
              <a:rPr lang="tr-TR" altLang="tr-TR" sz="3600" dirty="0" smtClean="0"/>
              <a:t>İdealisttir</a:t>
            </a:r>
            <a:r>
              <a:rPr lang="tr-TR" altLang="tr-TR" sz="3600" dirty="0"/>
              <a:t>; yürekten </a:t>
            </a:r>
            <a:r>
              <a:rPr lang="tr-TR" altLang="tr-TR" sz="3600" dirty="0" smtClean="0"/>
              <a:t>gelmesi, </a:t>
            </a:r>
            <a:r>
              <a:rPr lang="tr-TR" altLang="tr-TR" sz="3600" dirty="0"/>
              <a:t>hissedilmesi gerekir.</a:t>
            </a:r>
          </a:p>
          <a:p>
            <a:pPr>
              <a:lnSpc>
                <a:spcPct val="80000"/>
              </a:lnSpc>
              <a:spcAft>
                <a:spcPts val="1200"/>
              </a:spcAft>
            </a:pPr>
            <a:r>
              <a:rPr lang="tr-TR" altLang="tr-TR" sz="3600" dirty="0" smtClean="0"/>
              <a:t>Kısa </a:t>
            </a:r>
            <a:r>
              <a:rPr lang="tr-TR" altLang="tr-TR" sz="3600" dirty="0"/>
              <a:t>ve akılda </a:t>
            </a:r>
            <a:r>
              <a:rPr lang="tr-TR" altLang="tr-TR" sz="3600" dirty="0" smtClean="0"/>
              <a:t>kalıcıdır.</a:t>
            </a:r>
            <a:endParaRPr lang="tr-TR" altLang="tr-TR" sz="3600" dirty="0"/>
          </a:p>
          <a:p>
            <a:pPr>
              <a:lnSpc>
                <a:spcPct val="80000"/>
              </a:lnSpc>
              <a:spcAft>
                <a:spcPts val="1200"/>
              </a:spcAft>
            </a:pPr>
            <a:r>
              <a:rPr lang="tr-TR" altLang="tr-TR" sz="3600" dirty="0"/>
              <a:t>İlham </a:t>
            </a:r>
            <a:r>
              <a:rPr lang="tr-TR" altLang="tr-TR" sz="3600" dirty="0" smtClean="0"/>
              <a:t>vericidir.</a:t>
            </a:r>
            <a:endParaRPr lang="tr-TR" altLang="tr-TR" sz="3600" dirty="0"/>
          </a:p>
          <a:p>
            <a:pPr>
              <a:lnSpc>
                <a:spcPct val="80000"/>
              </a:lnSpc>
              <a:spcAft>
                <a:spcPts val="1200"/>
              </a:spcAft>
            </a:pPr>
            <a:r>
              <a:rPr lang="tr-TR" altLang="tr-TR" sz="3600" dirty="0"/>
              <a:t>Gelecekteki başarıları ve ideal olanı </a:t>
            </a:r>
            <a:r>
              <a:rPr lang="tr-TR" altLang="tr-TR" sz="3600" dirty="0" smtClean="0"/>
              <a:t>tanımlayıcıdır.</a:t>
            </a:r>
            <a:endParaRPr lang="tr-TR" sz="3600" dirty="0"/>
          </a:p>
        </p:txBody>
      </p:sp>
    </p:spTree>
    <p:extLst>
      <p:ext uri="{BB962C8B-B14F-4D97-AF65-F5344CB8AC3E}">
        <p14:creationId xmlns:p14="http://schemas.microsoft.com/office/powerpoint/2010/main" val="7236215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a:solidFill>
                  <a:srgbClr val="0070C0"/>
                </a:solidFill>
              </a:rPr>
              <a:t>VİZYON Belirleme Süreci</a:t>
            </a:r>
          </a:p>
        </p:txBody>
      </p:sp>
      <p:sp>
        <p:nvSpPr>
          <p:cNvPr id="5" name="Slayt Numarası Yer Tutucusu 4"/>
          <p:cNvSpPr>
            <a:spLocks noGrp="1"/>
          </p:cNvSpPr>
          <p:nvPr>
            <p:ph type="sldNum" sz="quarter" idx="12"/>
          </p:nvPr>
        </p:nvSpPr>
        <p:spPr/>
        <p:txBody>
          <a:bodyPr/>
          <a:lstStyle/>
          <a:p>
            <a:fld id="{445A6508-41E8-4EB8-86CB-2F99A3250D37}" type="slidenum">
              <a:rPr lang="tr-TR" smtClean="0"/>
              <a:t>36</a:t>
            </a:fld>
            <a:endParaRPr lang="tr-TR"/>
          </a:p>
        </p:txBody>
      </p:sp>
      <p:sp>
        <p:nvSpPr>
          <p:cNvPr id="3" name="Content Placeholder 2"/>
          <p:cNvSpPr>
            <a:spLocks noGrp="1"/>
          </p:cNvSpPr>
          <p:nvPr>
            <p:ph idx="1"/>
          </p:nvPr>
        </p:nvSpPr>
        <p:spPr>
          <a:xfrm>
            <a:off x="838201" y="2187576"/>
            <a:ext cx="10515600" cy="4351338"/>
          </a:xfrm>
        </p:spPr>
        <p:txBody>
          <a:bodyPr>
            <a:normAutofit/>
          </a:bodyPr>
          <a:lstStyle/>
          <a:p>
            <a:pPr algn="just">
              <a:lnSpc>
                <a:spcPct val="80000"/>
              </a:lnSpc>
              <a:spcAft>
                <a:spcPts val="1200"/>
              </a:spcAft>
            </a:pPr>
            <a:r>
              <a:rPr lang="tr-TR" sz="3600" dirty="0"/>
              <a:t>Yöneticilerin tekliflerinde radikal olmalarının teşvik edildiği aşamadır çünkü ideal gelecek tanımlanacaktır.</a:t>
            </a:r>
          </a:p>
          <a:p>
            <a:pPr algn="just">
              <a:lnSpc>
                <a:spcPct val="80000"/>
              </a:lnSpc>
              <a:spcAft>
                <a:spcPts val="1200"/>
              </a:spcAft>
            </a:pPr>
            <a:r>
              <a:rPr lang="tr-TR" sz="3600" dirty="0"/>
              <a:t>Kuruluşun vizyonunun diğerlerinden ayırt edici özelliklere sahip olması gerekir.</a:t>
            </a:r>
          </a:p>
          <a:p>
            <a:pPr algn="just">
              <a:lnSpc>
                <a:spcPct val="80000"/>
              </a:lnSpc>
              <a:spcAft>
                <a:spcPts val="1200"/>
              </a:spcAft>
            </a:pPr>
            <a:r>
              <a:rPr lang="tr-TR" sz="3600" dirty="0"/>
              <a:t>Kuruluş çalışanları kadar diğer paydaşlarında ilgisini çeker.</a:t>
            </a:r>
          </a:p>
        </p:txBody>
      </p:sp>
    </p:spTree>
    <p:extLst>
      <p:ext uri="{BB962C8B-B14F-4D97-AF65-F5344CB8AC3E}">
        <p14:creationId xmlns:p14="http://schemas.microsoft.com/office/powerpoint/2010/main" val="38408822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VİZYON Örnekleri</a:t>
            </a:r>
            <a:endParaRPr lang="tr-TR" dirty="0">
              <a:solidFill>
                <a:srgbClr val="0070C0"/>
              </a:solidFill>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37</a:t>
            </a:fld>
            <a:endParaRPr lang="tr-TR"/>
          </a:p>
        </p:txBody>
      </p:sp>
      <p:sp>
        <p:nvSpPr>
          <p:cNvPr id="3" name="Content Placeholder 2"/>
          <p:cNvSpPr>
            <a:spLocks noGrp="1"/>
          </p:cNvSpPr>
          <p:nvPr>
            <p:ph idx="1"/>
          </p:nvPr>
        </p:nvSpPr>
        <p:spPr>
          <a:xfrm>
            <a:off x="274320" y="2187576"/>
            <a:ext cx="11704319" cy="4351338"/>
          </a:xfrm>
        </p:spPr>
        <p:txBody>
          <a:bodyPr>
            <a:noAutofit/>
          </a:bodyPr>
          <a:lstStyle/>
          <a:p>
            <a:pPr algn="just">
              <a:spcBef>
                <a:spcPct val="0"/>
              </a:spcBef>
              <a:buNone/>
              <a:defRPr/>
            </a:pPr>
            <a:endParaRPr lang="tr-TR" sz="3200" b="1" dirty="0" smtClean="0">
              <a:solidFill>
                <a:srgbClr val="FF0000"/>
              </a:solidFill>
              <a:effectLst>
                <a:outerShdw blurRad="38100" dist="38100" dir="2700000" algn="tl">
                  <a:srgbClr val="C0C0C0"/>
                </a:outerShdw>
              </a:effectLst>
            </a:endParaRPr>
          </a:p>
          <a:p>
            <a:pPr algn="just">
              <a:spcBef>
                <a:spcPct val="0"/>
              </a:spcBef>
              <a:buNone/>
              <a:defRPr/>
            </a:pPr>
            <a:r>
              <a:rPr lang="tr-TR" sz="3200" b="1" dirty="0" smtClean="0">
                <a:solidFill>
                  <a:srgbClr val="FF0000"/>
                </a:solidFill>
                <a:effectLst>
                  <a:outerShdw blurRad="38100" dist="38100" dir="2700000" algn="tl">
                    <a:srgbClr val="C0C0C0"/>
                  </a:outerShdw>
                </a:effectLst>
              </a:rPr>
              <a:t>(</a:t>
            </a:r>
            <a:r>
              <a:rPr lang="tr-TR" sz="3200" b="1" dirty="0">
                <a:solidFill>
                  <a:srgbClr val="FF0000"/>
                </a:solidFill>
                <a:effectLst>
                  <a:outerShdw blurRad="38100" dist="38100" dir="2700000" algn="tl">
                    <a:srgbClr val="C0C0C0"/>
                  </a:outerShdw>
                </a:effectLst>
              </a:rPr>
              <a:t>9.Kalkınma Planında Türkiye </a:t>
            </a:r>
            <a:r>
              <a:rPr lang="tr-TR" sz="3200" b="1" dirty="0" smtClean="0">
                <a:solidFill>
                  <a:srgbClr val="FF0000"/>
                </a:solidFill>
                <a:effectLst>
                  <a:outerShdw blurRad="38100" dist="38100" dir="2700000" algn="tl">
                    <a:srgbClr val="C0C0C0"/>
                  </a:outerShdw>
                </a:effectLst>
              </a:rPr>
              <a:t>vizyonu)</a:t>
            </a:r>
          </a:p>
          <a:p>
            <a:pPr algn="just">
              <a:spcBef>
                <a:spcPct val="0"/>
              </a:spcBef>
              <a:buNone/>
              <a:defRPr/>
            </a:pPr>
            <a:endParaRPr lang="tr-TR" sz="3200" b="1" dirty="0">
              <a:solidFill>
                <a:srgbClr val="FF0000"/>
              </a:solidFill>
              <a:effectLst>
                <a:outerShdw blurRad="38100" dist="38100" dir="2700000" algn="tl">
                  <a:srgbClr val="C0C0C0"/>
                </a:outerShdw>
              </a:effectLst>
            </a:endParaRPr>
          </a:p>
          <a:p>
            <a:pPr algn="just">
              <a:spcBef>
                <a:spcPct val="0"/>
              </a:spcBef>
              <a:buNone/>
              <a:defRPr/>
            </a:pPr>
            <a:r>
              <a:rPr lang="tr-TR" sz="3200" dirty="0" smtClean="0">
                <a:effectLst>
                  <a:outerShdw blurRad="38100" dist="38100" dir="2700000" algn="tl">
                    <a:srgbClr val="C0C0C0"/>
                  </a:outerShdw>
                </a:effectLst>
              </a:rPr>
              <a:t>	“</a:t>
            </a:r>
            <a:r>
              <a:rPr lang="tr-TR" sz="3200" dirty="0">
                <a:solidFill>
                  <a:srgbClr val="000000"/>
                </a:solidFill>
                <a:effectLst>
                  <a:outerShdw blurRad="38100" dist="38100" dir="2700000" algn="tl">
                    <a:srgbClr val="C0C0C0"/>
                  </a:outerShdw>
                </a:effectLst>
              </a:rPr>
              <a:t>İstikrar içinde büyüyen, gelirini daha adil paylaşan, küresel ölçekte rekabet gücüne sahip, bilgi toplumuna dönüşen ve AB’ye üyelik için uyum sürecini tamamlamış bir TÜRKİYE.” </a:t>
            </a:r>
            <a:endParaRPr lang="tr-TR" sz="3200" dirty="0" smtClean="0">
              <a:solidFill>
                <a:srgbClr val="000000"/>
              </a:solidFill>
              <a:effectLst>
                <a:outerShdw blurRad="38100" dist="38100" dir="2700000" algn="tl">
                  <a:srgbClr val="C0C0C0"/>
                </a:outerShdw>
              </a:effectLst>
            </a:endParaRPr>
          </a:p>
          <a:p>
            <a:pPr algn="just">
              <a:spcBef>
                <a:spcPct val="0"/>
              </a:spcBef>
              <a:buNone/>
              <a:defRPr/>
            </a:pPr>
            <a:endParaRPr lang="tr-TR" sz="3200" dirty="0">
              <a:solidFill>
                <a:srgbClr val="000000"/>
              </a:solidFill>
              <a:effectLst>
                <a:outerShdw blurRad="38100" dist="38100" dir="2700000" algn="tl">
                  <a:srgbClr val="C0C0C0"/>
                </a:outerShdw>
              </a:effectLst>
            </a:endParaRPr>
          </a:p>
        </p:txBody>
      </p:sp>
    </p:spTree>
    <p:extLst>
      <p:ext uri="{BB962C8B-B14F-4D97-AF65-F5344CB8AC3E}">
        <p14:creationId xmlns:p14="http://schemas.microsoft.com/office/powerpoint/2010/main" val="1107749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VİZYON Örnekleri</a:t>
            </a:r>
            <a:endParaRPr lang="tr-TR" dirty="0">
              <a:solidFill>
                <a:srgbClr val="0070C0"/>
              </a:solidFill>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38</a:t>
            </a:fld>
            <a:endParaRPr lang="tr-TR"/>
          </a:p>
        </p:txBody>
      </p:sp>
      <p:sp>
        <p:nvSpPr>
          <p:cNvPr id="3" name="Content Placeholder 2"/>
          <p:cNvSpPr>
            <a:spLocks noGrp="1"/>
          </p:cNvSpPr>
          <p:nvPr>
            <p:ph idx="1"/>
          </p:nvPr>
        </p:nvSpPr>
        <p:spPr>
          <a:xfrm>
            <a:off x="274320" y="2187576"/>
            <a:ext cx="11704319" cy="4351338"/>
          </a:xfrm>
        </p:spPr>
        <p:txBody>
          <a:bodyPr>
            <a:noAutofit/>
          </a:bodyPr>
          <a:lstStyle/>
          <a:p>
            <a:pPr algn="just">
              <a:spcBef>
                <a:spcPct val="0"/>
              </a:spcBef>
              <a:buNone/>
              <a:defRPr/>
            </a:pPr>
            <a:r>
              <a:rPr lang="tr-TR" sz="3200" b="1" dirty="0" smtClean="0">
                <a:solidFill>
                  <a:srgbClr val="FF0000"/>
                </a:solidFill>
              </a:rPr>
              <a:t>(AB Bakanlığı Vizyonu-2013-2017 </a:t>
            </a:r>
            <a:r>
              <a:rPr lang="tr-TR" sz="3200" b="1" dirty="0">
                <a:solidFill>
                  <a:srgbClr val="FF0000"/>
                </a:solidFill>
              </a:rPr>
              <a:t>SP </a:t>
            </a:r>
            <a:r>
              <a:rPr lang="tr-TR" sz="3200" b="1" dirty="0" smtClean="0">
                <a:solidFill>
                  <a:srgbClr val="FF0000"/>
                </a:solidFill>
              </a:rPr>
              <a:t>)</a:t>
            </a:r>
            <a:endParaRPr lang="tr-TR" sz="3200" dirty="0" smtClean="0">
              <a:solidFill>
                <a:srgbClr val="000000"/>
              </a:solidFill>
              <a:effectLst>
                <a:outerShdw blurRad="38100" dist="38100" dir="2700000" algn="tl">
                  <a:srgbClr val="C0C0C0"/>
                </a:outerShdw>
              </a:effectLst>
            </a:endParaRPr>
          </a:p>
          <a:p>
            <a:pPr algn="just">
              <a:spcBef>
                <a:spcPct val="0"/>
              </a:spcBef>
              <a:buNone/>
              <a:defRPr/>
            </a:pPr>
            <a:r>
              <a:rPr lang="tr-TR" dirty="0" smtClean="0">
                <a:solidFill>
                  <a:srgbClr val="000000"/>
                </a:solidFill>
                <a:effectLst>
                  <a:outerShdw blurRad="38100" dist="38100" dir="2700000" algn="tl">
                    <a:srgbClr val="C0C0C0"/>
                  </a:outerShdw>
                </a:effectLst>
              </a:rPr>
              <a:t>	Türkiye’yi </a:t>
            </a:r>
            <a:r>
              <a:rPr lang="tr-TR" dirty="0">
                <a:solidFill>
                  <a:srgbClr val="000000"/>
                </a:solidFill>
                <a:effectLst>
                  <a:outerShdw blurRad="38100" dist="38100" dir="2700000" algn="tl">
                    <a:srgbClr val="C0C0C0"/>
                  </a:outerShdw>
                </a:effectLst>
              </a:rPr>
              <a:t>Avrupa Birliği </a:t>
            </a:r>
            <a:r>
              <a:rPr lang="tr-TR" dirty="0" smtClean="0">
                <a:solidFill>
                  <a:srgbClr val="000000"/>
                </a:solidFill>
                <a:effectLst>
                  <a:outerShdw blurRad="38100" dist="38100" dir="2700000" algn="tl">
                    <a:srgbClr val="C0C0C0"/>
                  </a:outerShdw>
                </a:effectLst>
              </a:rPr>
              <a:t>tam üyeliğine </a:t>
            </a:r>
            <a:r>
              <a:rPr lang="tr-TR" dirty="0">
                <a:solidFill>
                  <a:srgbClr val="000000"/>
                </a:solidFill>
                <a:effectLst>
                  <a:outerShdw blurRad="38100" dist="38100" dir="2700000" algn="tl">
                    <a:srgbClr val="C0C0C0"/>
                  </a:outerShdw>
                </a:effectLst>
              </a:rPr>
              <a:t>taşıyan, </a:t>
            </a:r>
            <a:r>
              <a:rPr lang="tr-TR" dirty="0" smtClean="0">
                <a:solidFill>
                  <a:srgbClr val="000000"/>
                </a:solidFill>
                <a:effectLst>
                  <a:outerShdw blurRad="38100" dist="38100" dir="2700000" algn="tl">
                    <a:srgbClr val="C0C0C0"/>
                  </a:outerShdw>
                </a:effectLst>
              </a:rPr>
              <a:t>katılım sonrasında AB üyeliğinden en üst </a:t>
            </a:r>
            <a:r>
              <a:rPr lang="tr-TR" dirty="0">
                <a:solidFill>
                  <a:srgbClr val="000000"/>
                </a:solidFill>
                <a:effectLst>
                  <a:outerShdw blurRad="38100" dist="38100" dir="2700000" algn="tl">
                    <a:srgbClr val="C0C0C0"/>
                  </a:outerShdw>
                </a:effectLst>
              </a:rPr>
              <a:t>düzeyde fayda </a:t>
            </a:r>
            <a:r>
              <a:rPr lang="tr-TR" dirty="0" smtClean="0">
                <a:solidFill>
                  <a:srgbClr val="000000"/>
                </a:solidFill>
                <a:effectLst>
                  <a:outerShdw blurRad="38100" dist="38100" dir="2700000" algn="tl">
                    <a:srgbClr val="C0C0C0"/>
                  </a:outerShdw>
                </a:effectLst>
              </a:rPr>
              <a:t>sağlanması için </a:t>
            </a:r>
            <a:r>
              <a:rPr lang="tr-TR" dirty="0">
                <a:solidFill>
                  <a:srgbClr val="000000"/>
                </a:solidFill>
                <a:effectLst>
                  <a:outerShdw blurRad="38100" dist="38100" dir="2700000" algn="tl">
                    <a:srgbClr val="C0C0C0"/>
                  </a:outerShdw>
                </a:effectLst>
              </a:rPr>
              <a:t>gerekli </a:t>
            </a:r>
            <a:r>
              <a:rPr lang="tr-TR" dirty="0" smtClean="0">
                <a:solidFill>
                  <a:srgbClr val="000000"/>
                </a:solidFill>
                <a:effectLst>
                  <a:outerShdw blurRad="38100" dist="38100" dir="2700000" algn="tl">
                    <a:srgbClr val="C0C0C0"/>
                  </a:outerShdw>
                </a:effectLst>
              </a:rPr>
              <a:t>politikaları geliştiren</a:t>
            </a:r>
            <a:r>
              <a:rPr lang="tr-TR" dirty="0">
                <a:solidFill>
                  <a:srgbClr val="000000"/>
                </a:solidFill>
                <a:effectLst>
                  <a:outerShdw blurRad="38100" dist="38100" dir="2700000" algn="tl">
                    <a:srgbClr val="C0C0C0"/>
                  </a:outerShdw>
                </a:effectLst>
              </a:rPr>
              <a:t>, </a:t>
            </a:r>
            <a:r>
              <a:rPr lang="tr-TR" dirty="0" smtClean="0">
                <a:solidFill>
                  <a:srgbClr val="000000"/>
                </a:solidFill>
                <a:effectLst>
                  <a:outerShdw blurRad="38100" dist="38100" dir="2700000" algn="tl">
                    <a:srgbClr val="C0C0C0"/>
                  </a:outerShdw>
                </a:effectLst>
              </a:rPr>
              <a:t>reformlara öncülük </a:t>
            </a:r>
            <a:r>
              <a:rPr lang="tr-TR" dirty="0">
                <a:solidFill>
                  <a:srgbClr val="000000"/>
                </a:solidFill>
                <a:effectLst>
                  <a:outerShdw blurRad="38100" dist="38100" dir="2700000" algn="tl">
                    <a:srgbClr val="C0C0C0"/>
                  </a:outerShdw>
                </a:effectLst>
              </a:rPr>
              <a:t>eden, </a:t>
            </a:r>
            <a:r>
              <a:rPr lang="tr-TR" dirty="0" smtClean="0">
                <a:solidFill>
                  <a:srgbClr val="000000"/>
                </a:solidFill>
                <a:effectLst>
                  <a:outerShdw blurRad="38100" dist="38100" dir="2700000" algn="tl">
                    <a:srgbClr val="C0C0C0"/>
                  </a:outerShdw>
                </a:effectLst>
              </a:rPr>
              <a:t>koordinasyonu sağlayan </a:t>
            </a:r>
            <a:r>
              <a:rPr lang="tr-TR" dirty="0">
                <a:solidFill>
                  <a:srgbClr val="000000"/>
                </a:solidFill>
                <a:effectLst>
                  <a:outerShdw blurRad="38100" dist="38100" dir="2700000" algn="tl">
                    <a:srgbClr val="C0C0C0"/>
                  </a:outerShdw>
                </a:effectLst>
              </a:rPr>
              <a:t>ve Avrupa </a:t>
            </a:r>
            <a:r>
              <a:rPr lang="tr-TR" dirty="0" smtClean="0">
                <a:solidFill>
                  <a:srgbClr val="000000"/>
                </a:solidFill>
                <a:effectLst>
                  <a:outerShdw blurRad="38100" dist="38100" dir="2700000" algn="tl">
                    <a:srgbClr val="C0C0C0"/>
                  </a:outerShdw>
                </a:effectLst>
              </a:rPr>
              <a:t>Birliği politikalarını şekillendiren temel </a:t>
            </a:r>
            <a:r>
              <a:rPr lang="tr-TR" dirty="0">
                <a:solidFill>
                  <a:srgbClr val="000000"/>
                </a:solidFill>
                <a:effectLst>
                  <a:outerShdw blurRad="38100" dist="38100" dir="2700000" algn="tl">
                    <a:srgbClr val="C0C0C0"/>
                  </a:outerShdw>
                </a:effectLst>
              </a:rPr>
              <a:t>kurum </a:t>
            </a:r>
            <a:r>
              <a:rPr lang="tr-TR" dirty="0" smtClean="0">
                <a:solidFill>
                  <a:srgbClr val="000000"/>
                </a:solidFill>
                <a:effectLst>
                  <a:outerShdw blurRad="38100" dist="38100" dir="2700000" algn="tl">
                    <a:srgbClr val="C0C0C0"/>
                  </a:outerShdw>
                </a:effectLst>
              </a:rPr>
              <a:t>olmak.</a:t>
            </a:r>
          </a:p>
          <a:p>
            <a:pPr algn="just">
              <a:spcBef>
                <a:spcPct val="0"/>
              </a:spcBef>
              <a:buNone/>
              <a:defRPr/>
            </a:pPr>
            <a:endParaRPr lang="tr-TR" dirty="0">
              <a:solidFill>
                <a:srgbClr val="000000"/>
              </a:solidFill>
              <a:effectLst>
                <a:outerShdw blurRad="38100" dist="38100" dir="2700000" algn="tl">
                  <a:srgbClr val="C0C0C0"/>
                </a:outerShdw>
              </a:effectLst>
            </a:endParaRPr>
          </a:p>
          <a:p>
            <a:pPr algn="just">
              <a:buNone/>
              <a:defRPr/>
            </a:pPr>
            <a:r>
              <a:rPr lang="tr-TR" sz="3200" b="1" dirty="0" smtClean="0">
                <a:solidFill>
                  <a:srgbClr val="FF0000"/>
                </a:solidFill>
              </a:rPr>
              <a:t>(</a:t>
            </a:r>
            <a:r>
              <a:rPr lang="tr-TR" sz="3200" b="1" dirty="0">
                <a:solidFill>
                  <a:srgbClr val="FF0000"/>
                </a:solidFill>
              </a:rPr>
              <a:t>MEB </a:t>
            </a:r>
            <a:r>
              <a:rPr lang="tr-TR" sz="3200" b="1" dirty="0" smtClean="0">
                <a:solidFill>
                  <a:srgbClr val="FF0000"/>
                </a:solidFill>
              </a:rPr>
              <a:t>Vizyonu-2010-2014 SP )</a:t>
            </a:r>
            <a:endParaRPr lang="tr-TR" sz="3200" b="1" dirty="0">
              <a:solidFill>
                <a:srgbClr val="FF0000"/>
              </a:solidFill>
            </a:endParaRPr>
          </a:p>
          <a:p>
            <a:pPr algn="just">
              <a:buNone/>
              <a:defRPr/>
            </a:pPr>
            <a:r>
              <a:rPr lang="tr-TR" dirty="0" smtClean="0">
                <a:effectLst>
                  <a:outerShdw blurRad="38100" dist="38100" dir="2700000" algn="tl">
                    <a:srgbClr val="000000">
                      <a:alpha val="43137"/>
                    </a:srgbClr>
                  </a:outerShdw>
                </a:effectLst>
              </a:rPr>
              <a:t>	Ülkemizin </a:t>
            </a:r>
            <a:r>
              <a:rPr lang="tr-TR" dirty="0">
                <a:effectLst>
                  <a:outerShdw blurRad="38100" dist="38100" dir="2700000" algn="tl">
                    <a:srgbClr val="000000">
                      <a:alpha val="43137"/>
                    </a:srgbClr>
                  </a:outerShdw>
                </a:effectLst>
              </a:rPr>
              <a:t>eğitimde model ve lider bir ülke olmasına katkıda bulunan, Türkiye’de eğitim görmeyi herkes için ayrıcalığa dönüştüren ve mutlu bireyler yetiştiren bir eğitim sistemi. </a:t>
            </a:r>
            <a:endParaRPr lang="tr-TR"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67797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VİZYON Örnekleri</a:t>
            </a:r>
            <a:endParaRPr lang="tr-TR" dirty="0">
              <a:solidFill>
                <a:srgbClr val="0070C0"/>
              </a:solidFill>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39</a:t>
            </a:fld>
            <a:endParaRPr lang="tr-TR"/>
          </a:p>
        </p:txBody>
      </p:sp>
      <p:sp>
        <p:nvSpPr>
          <p:cNvPr id="3" name="Content Placeholder 2"/>
          <p:cNvSpPr>
            <a:spLocks noGrp="1"/>
          </p:cNvSpPr>
          <p:nvPr>
            <p:ph idx="1"/>
          </p:nvPr>
        </p:nvSpPr>
        <p:spPr>
          <a:xfrm>
            <a:off x="838201" y="2187576"/>
            <a:ext cx="10515600" cy="4351338"/>
          </a:xfrm>
        </p:spPr>
        <p:txBody>
          <a:bodyPr>
            <a:normAutofit/>
          </a:bodyPr>
          <a:lstStyle/>
          <a:p>
            <a:pPr algn="just">
              <a:buNone/>
              <a:defRPr/>
            </a:pPr>
            <a:r>
              <a:rPr lang="tr-TR" sz="3200" b="1" dirty="0">
                <a:solidFill>
                  <a:srgbClr val="FF0000"/>
                </a:solidFill>
              </a:rPr>
              <a:t>(MEB Vizyonu-2015-2019 SP )</a:t>
            </a:r>
          </a:p>
          <a:p>
            <a:pPr>
              <a:buNone/>
              <a:defRPr/>
            </a:pPr>
            <a:r>
              <a:rPr lang="tr-TR" sz="3200" dirty="0" smtClean="0"/>
              <a:t>	Hayata </a:t>
            </a:r>
            <a:r>
              <a:rPr lang="tr-TR" sz="3200" dirty="0"/>
              <a:t>hazır, sağlıklı ve mutlu bireyler yetiştiren bir eğitim sistemi</a:t>
            </a:r>
            <a:r>
              <a:rPr lang="tr-TR" sz="3200" dirty="0" smtClean="0"/>
              <a:t>.</a:t>
            </a:r>
          </a:p>
          <a:p>
            <a:pPr>
              <a:buNone/>
              <a:defRPr/>
            </a:pPr>
            <a:endParaRPr lang="tr-TR" sz="3200" dirty="0">
              <a:effectLst>
                <a:outerShdw blurRad="38100" dist="38100" dir="2700000" algn="tl">
                  <a:srgbClr val="C0C0C0"/>
                </a:outerShdw>
              </a:effectLst>
            </a:endParaRPr>
          </a:p>
          <a:p>
            <a:pPr>
              <a:buNone/>
              <a:defRPr/>
            </a:pPr>
            <a:r>
              <a:rPr lang="tr-TR" sz="3200" b="1" dirty="0" smtClean="0">
                <a:solidFill>
                  <a:srgbClr val="FF0000"/>
                </a:solidFill>
              </a:rPr>
              <a:t>(</a:t>
            </a:r>
            <a:r>
              <a:rPr lang="tr-TR" sz="3200" b="1" dirty="0">
                <a:solidFill>
                  <a:srgbClr val="FF0000"/>
                </a:solidFill>
              </a:rPr>
              <a:t>ABD Eğitim Bakanlığı vizyonu)</a:t>
            </a:r>
          </a:p>
          <a:p>
            <a:pPr marL="0" indent="0">
              <a:lnSpc>
                <a:spcPct val="80000"/>
              </a:lnSpc>
              <a:spcAft>
                <a:spcPts val="1200"/>
              </a:spcAft>
              <a:buNone/>
            </a:pPr>
            <a:r>
              <a:rPr lang="tr-TR" sz="3200" dirty="0" smtClean="0"/>
              <a:t>Eğitim </a:t>
            </a:r>
            <a:r>
              <a:rPr lang="tr-TR" sz="3200" dirty="0"/>
              <a:t>kültürünü öğretim yöntemleri modalarına kapılma kültüründen, başarı, profesyonellik ve sonuç alma kültürüne çevirmek</a:t>
            </a:r>
            <a:r>
              <a:rPr lang="tr-TR" sz="3200" dirty="0" smtClean="0"/>
              <a:t>.</a:t>
            </a:r>
            <a:endParaRPr lang="tr-TR" sz="3200" dirty="0"/>
          </a:p>
        </p:txBody>
      </p:sp>
    </p:spTree>
    <p:extLst>
      <p:ext uri="{BB962C8B-B14F-4D97-AF65-F5344CB8AC3E}">
        <p14:creationId xmlns:p14="http://schemas.microsoft.com/office/powerpoint/2010/main" val="2895940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b="1" dirty="0" smtClean="0">
                <a:solidFill>
                  <a:srgbClr val="0070C0"/>
                </a:solidFill>
                <a:effectLst>
                  <a:outerShdw blurRad="38100" dist="38100" dir="2700000" algn="tl">
                    <a:srgbClr val="C0C0C0"/>
                  </a:outerShdw>
                </a:effectLst>
              </a:rPr>
              <a:t>STRATEJİK PLANLAMA SÜRECİ </a:t>
            </a:r>
            <a:r>
              <a:rPr lang="tr-TR" sz="2400" b="1" dirty="0" smtClean="0">
                <a:solidFill>
                  <a:srgbClr val="0070C0"/>
                </a:solidFill>
                <a:effectLst>
                  <a:outerShdw blurRad="38100" dist="38100" dir="2700000" algn="tl">
                    <a:srgbClr val="C0C0C0"/>
                  </a:outerShdw>
                </a:effectLst>
              </a:rPr>
              <a:t>(2013/26 sayılı genelge)</a:t>
            </a:r>
            <a:endParaRPr lang="tr-TR" sz="2400"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894231988"/>
              </p:ext>
            </p:extLst>
          </p:nvPr>
        </p:nvGraphicFramePr>
        <p:xfrm>
          <a:off x="838201" y="225714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ayt Numarası Yer Tutucusu 4"/>
          <p:cNvSpPr>
            <a:spLocks noGrp="1"/>
          </p:cNvSpPr>
          <p:nvPr>
            <p:ph type="sldNum" sz="quarter" idx="12"/>
          </p:nvPr>
        </p:nvSpPr>
        <p:spPr/>
        <p:txBody>
          <a:bodyPr/>
          <a:lstStyle/>
          <a:p>
            <a:fld id="{445A6508-41E8-4EB8-86CB-2F99A3250D37}" type="slidenum">
              <a:rPr lang="tr-TR" smtClean="0"/>
              <a:t>4</a:t>
            </a:fld>
            <a:endParaRPr lang="tr-TR"/>
          </a:p>
        </p:txBody>
      </p:sp>
    </p:spTree>
    <p:extLst>
      <p:ext uri="{BB962C8B-B14F-4D97-AF65-F5344CB8AC3E}">
        <p14:creationId xmlns:p14="http://schemas.microsoft.com/office/powerpoint/2010/main" val="25599812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VİZYON Örnekleri</a:t>
            </a:r>
            <a:endParaRPr lang="tr-TR" dirty="0">
              <a:solidFill>
                <a:srgbClr val="0070C0"/>
              </a:solidFill>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40</a:t>
            </a:fld>
            <a:endParaRPr lang="tr-TR"/>
          </a:p>
        </p:txBody>
      </p:sp>
      <p:sp>
        <p:nvSpPr>
          <p:cNvPr id="3" name="Content Placeholder 2"/>
          <p:cNvSpPr>
            <a:spLocks noGrp="1"/>
          </p:cNvSpPr>
          <p:nvPr>
            <p:ph idx="1"/>
          </p:nvPr>
        </p:nvSpPr>
        <p:spPr>
          <a:xfrm>
            <a:off x="274320" y="2187576"/>
            <a:ext cx="11704319" cy="4351338"/>
          </a:xfrm>
        </p:spPr>
        <p:txBody>
          <a:bodyPr>
            <a:noAutofit/>
          </a:bodyPr>
          <a:lstStyle/>
          <a:p>
            <a:pPr algn="just">
              <a:lnSpc>
                <a:spcPct val="80000"/>
              </a:lnSpc>
              <a:spcBef>
                <a:spcPts val="0"/>
              </a:spcBef>
              <a:spcAft>
                <a:spcPts val="600"/>
              </a:spcAft>
              <a:buNone/>
            </a:pPr>
            <a:r>
              <a:rPr lang="tr-TR" altLang="tr-TR" b="1" dirty="0">
                <a:solidFill>
                  <a:srgbClr val="FF0000"/>
                </a:solidFill>
              </a:rPr>
              <a:t>(Türkiye İstatistik </a:t>
            </a:r>
            <a:r>
              <a:rPr lang="tr-TR" altLang="tr-TR" b="1" dirty="0" smtClean="0">
                <a:solidFill>
                  <a:srgbClr val="FF0000"/>
                </a:solidFill>
              </a:rPr>
              <a:t>Kurumu Vizyonu </a:t>
            </a:r>
            <a:r>
              <a:rPr lang="tr-TR" altLang="tr-TR" b="1" dirty="0">
                <a:solidFill>
                  <a:srgbClr val="FF0000"/>
                </a:solidFill>
              </a:rPr>
              <a:t>)</a:t>
            </a:r>
          </a:p>
          <a:p>
            <a:pPr algn="just">
              <a:lnSpc>
                <a:spcPct val="120000"/>
              </a:lnSpc>
              <a:spcBef>
                <a:spcPts val="0"/>
              </a:spcBef>
              <a:spcAft>
                <a:spcPts val="600"/>
              </a:spcAft>
              <a:buNone/>
            </a:pPr>
            <a:r>
              <a:rPr lang="tr-TR" altLang="tr-TR" sz="2400" dirty="0" smtClean="0"/>
              <a:t>	Ülkenin </a:t>
            </a:r>
            <a:r>
              <a:rPr lang="tr-TR" altLang="tr-TR" sz="2400" dirty="0"/>
              <a:t>ekonomik ve sosyal yapısının ortaya konulması ve doğru politikaların oluşturulması </a:t>
            </a:r>
            <a:r>
              <a:rPr lang="tr-TR" altLang="tr-TR" sz="2400" dirty="0" smtClean="0"/>
              <a:t>amacıyla; </a:t>
            </a:r>
            <a:r>
              <a:rPr lang="tr-TR" altLang="tr-TR" sz="2400" dirty="0"/>
              <a:t>karar </a:t>
            </a:r>
            <a:r>
              <a:rPr lang="tr-TR" altLang="tr-TR" sz="2400" dirty="0" smtClean="0"/>
              <a:t>alıcıların, </a:t>
            </a:r>
            <a:r>
              <a:rPr lang="tr-TR" altLang="tr-TR" sz="2400" dirty="0"/>
              <a:t>araştırmacıların ve diğer kullanıcıların beklentilerine cevap verebilecek çeşitlilikte, kaliteli, güncel, güvenilir, tarafsız ve uluslararası standartlara uygun istatistikleri üretmek ve kullanıma sunmak</a:t>
            </a:r>
            <a:r>
              <a:rPr lang="tr-TR" altLang="tr-TR" sz="2400" dirty="0" smtClean="0"/>
              <a:t>.</a:t>
            </a:r>
          </a:p>
          <a:p>
            <a:pPr algn="just">
              <a:lnSpc>
                <a:spcPct val="120000"/>
              </a:lnSpc>
              <a:spcBef>
                <a:spcPts val="0"/>
              </a:spcBef>
              <a:spcAft>
                <a:spcPts val="600"/>
              </a:spcAft>
              <a:buNone/>
            </a:pPr>
            <a:endParaRPr lang="tr-TR" sz="1400" b="1" dirty="0">
              <a:solidFill>
                <a:srgbClr val="FF0000"/>
              </a:solidFill>
            </a:endParaRPr>
          </a:p>
          <a:p>
            <a:pPr marL="0" indent="0" algn="just">
              <a:lnSpc>
                <a:spcPct val="80000"/>
              </a:lnSpc>
              <a:spcBef>
                <a:spcPts val="0"/>
              </a:spcBef>
              <a:spcAft>
                <a:spcPts val="600"/>
              </a:spcAft>
              <a:buNone/>
            </a:pPr>
            <a:r>
              <a:rPr lang="tr-TR" b="1" dirty="0" smtClean="0">
                <a:solidFill>
                  <a:srgbClr val="FF0000"/>
                </a:solidFill>
              </a:rPr>
              <a:t>(Türkiye Ulusal Ajansı Vizyonu)</a:t>
            </a:r>
            <a:endParaRPr lang="tr-TR" b="1" dirty="0">
              <a:solidFill>
                <a:srgbClr val="FF0000"/>
              </a:solidFill>
            </a:endParaRPr>
          </a:p>
          <a:p>
            <a:pPr marL="0" indent="0" algn="just">
              <a:lnSpc>
                <a:spcPct val="120000"/>
              </a:lnSpc>
              <a:spcBef>
                <a:spcPts val="0"/>
              </a:spcBef>
              <a:spcAft>
                <a:spcPts val="600"/>
              </a:spcAft>
              <a:buNone/>
            </a:pPr>
            <a:r>
              <a:rPr lang="tr-TR" sz="2400" dirty="0" smtClean="0"/>
              <a:t>Türkiye'nin </a:t>
            </a:r>
            <a:r>
              <a:rPr lang="tr-TR" sz="2400" dirty="0"/>
              <a:t>bilgi toplumuna ulaşma hedefleri ışığında, diğer ülke ve uluslararası kuruluşlarla eğitim ve gençlik alanlarında çok yönlü işbirliğini sağlamış kilit kurum olmaktır</a:t>
            </a:r>
            <a:r>
              <a:rPr lang="tr-TR" sz="2400" dirty="0" smtClean="0"/>
              <a:t>.</a:t>
            </a:r>
          </a:p>
        </p:txBody>
      </p:sp>
    </p:spTree>
    <p:extLst>
      <p:ext uri="{BB962C8B-B14F-4D97-AF65-F5344CB8AC3E}">
        <p14:creationId xmlns:p14="http://schemas.microsoft.com/office/powerpoint/2010/main" val="30977003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VİZYON Örnekleri</a:t>
            </a:r>
            <a:endParaRPr lang="tr-TR" dirty="0">
              <a:solidFill>
                <a:srgbClr val="0070C0"/>
              </a:solidFill>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41</a:t>
            </a:fld>
            <a:endParaRPr lang="tr-TR"/>
          </a:p>
        </p:txBody>
      </p:sp>
      <p:sp>
        <p:nvSpPr>
          <p:cNvPr id="3" name="Content Placeholder 2"/>
          <p:cNvSpPr>
            <a:spLocks noGrp="1"/>
          </p:cNvSpPr>
          <p:nvPr>
            <p:ph idx="1"/>
          </p:nvPr>
        </p:nvSpPr>
        <p:spPr>
          <a:xfrm>
            <a:off x="228600" y="2187575"/>
            <a:ext cx="11498580" cy="4533901"/>
          </a:xfrm>
        </p:spPr>
        <p:txBody>
          <a:bodyPr>
            <a:noAutofit/>
          </a:bodyPr>
          <a:lstStyle/>
          <a:p>
            <a:pPr marL="0" indent="0" algn="just">
              <a:lnSpc>
                <a:spcPct val="80000"/>
              </a:lnSpc>
              <a:spcAft>
                <a:spcPts val="1200"/>
              </a:spcAft>
              <a:buNone/>
            </a:pPr>
            <a:r>
              <a:rPr lang="tr-TR" b="1" dirty="0" smtClean="0">
                <a:solidFill>
                  <a:srgbClr val="FF0000"/>
                </a:solidFill>
              </a:rPr>
              <a:t>(Kayseri Büyükşehir </a:t>
            </a:r>
            <a:r>
              <a:rPr lang="tr-TR" b="1" dirty="0">
                <a:solidFill>
                  <a:srgbClr val="FF0000"/>
                </a:solidFill>
              </a:rPr>
              <a:t>Belediyesi Vizyonu 2015-2019)</a:t>
            </a:r>
          </a:p>
          <a:p>
            <a:pPr marL="0" indent="0" algn="just">
              <a:lnSpc>
                <a:spcPct val="80000"/>
              </a:lnSpc>
              <a:spcAft>
                <a:spcPts val="1200"/>
              </a:spcAft>
              <a:buNone/>
            </a:pPr>
            <a:r>
              <a:rPr lang="tr-TR" dirty="0" smtClean="0"/>
              <a:t>Belediyecilikte ‘Kayseri </a:t>
            </a:r>
            <a:r>
              <a:rPr lang="tr-TR" dirty="0"/>
              <a:t>Modeli </a:t>
            </a:r>
            <a:r>
              <a:rPr lang="tr-TR" dirty="0" smtClean="0"/>
              <a:t>Belediyecilik’ </a:t>
            </a:r>
            <a:r>
              <a:rPr lang="tr-TR" dirty="0"/>
              <a:t>olarak, ilkleri </a:t>
            </a:r>
            <a:r>
              <a:rPr lang="tr-TR" dirty="0" smtClean="0"/>
              <a:t>gerçekleştiren </a:t>
            </a:r>
            <a:r>
              <a:rPr lang="tr-TR" dirty="0"/>
              <a:t>belediyemizin, yalnızca ülkemizde değil dünya çapında daha da bilinir hale getirmek </a:t>
            </a:r>
            <a:r>
              <a:rPr lang="tr-TR" dirty="0" smtClean="0"/>
              <a:t>ve ‘Marka şehir’ imajını pekiştirmek</a:t>
            </a:r>
            <a:r>
              <a:rPr lang="tr-TR" dirty="0"/>
              <a:t>. </a:t>
            </a:r>
            <a:endParaRPr lang="tr-TR" dirty="0" smtClean="0"/>
          </a:p>
          <a:p>
            <a:pPr marL="0" indent="0" algn="just">
              <a:lnSpc>
                <a:spcPct val="80000"/>
              </a:lnSpc>
              <a:spcAft>
                <a:spcPts val="1200"/>
              </a:spcAft>
              <a:buNone/>
            </a:pPr>
            <a:r>
              <a:rPr lang="tr-TR" b="1" dirty="0" smtClean="0">
                <a:solidFill>
                  <a:srgbClr val="FF0000"/>
                </a:solidFill>
              </a:rPr>
              <a:t>(Adana Büyükşehir Belediyesi Vizyonu 2015-2019)</a:t>
            </a:r>
            <a:endParaRPr lang="tr-TR" b="1" dirty="0">
              <a:solidFill>
                <a:srgbClr val="FF0000"/>
              </a:solidFill>
            </a:endParaRPr>
          </a:p>
          <a:p>
            <a:pPr marL="0" indent="0" algn="just">
              <a:buNone/>
            </a:pPr>
            <a:r>
              <a:rPr lang="tr-TR" dirty="0" smtClean="0"/>
              <a:t>Kent </a:t>
            </a:r>
            <a:r>
              <a:rPr lang="tr-TR" dirty="0"/>
              <a:t>e</a:t>
            </a:r>
            <a:r>
              <a:rPr lang="tr-TR" dirty="0" smtClean="0"/>
              <a:t>konomisini </a:t>
            </a:r>
            <a:r>
              <a:rPr lang="tr-TR" dirty="0"/>
              <a:t>güçlü kılan, yerelde </a:t>
            </a:r>
            <a:r>
              <a:rPr lang="tr-TR" dirty="0" smtClean="0"/>
              <a:t>kalkınmayı gerçekleştirmiş</a:t>
            </a:r>
            <a:r>
              <a:rPr lang="tr-TR" dirty="0"/>
              <a:t>, markalaşan projeler ve </a:t>
            </a:r>
            <a:r>
              <a:rPr lang="tr-TR" dirty="0" smtClean="0"/>
              <a:t>kurumsal yapısıyla </a:t>
            </a:r>
            <a:r>
              <a:rPr lang="tr-TR" dirty="0"/>
              <a:t>modern planlamanın ve </a:t>
            </a:r>
            <a:r>
              <a:rPr lang="tr-TR" dirty="0" smtClean="0"/>
              <a:t>çağdaş şehirciliğin </a:t>
            </a:r>
            <a:r>
              <a:rPr lang="tr-TR" dirty="0"/>
              <a:t>kuralları içerisinde gelişen </a:t>
            </a:r>
            <a:r>
              <a:rPr lang="tr-TR" dirty="0" smtClean="0"/>
              <a:t>dünyada bilinen </a:t>
            </a:r>
            <a:r>
              <a:rPr lang="tr-TR" dirty="0"/>
              <a:t>bir şehir ve belediye </a:t>
            </a:r>
            <a:r>
              <a:rPr lang="tr-TR" dirty="0" smtClean="0"/>
              <a:t>olmak.</a:t>
            </a:r>
            <a:endParaRPr lang="tr-TR" dirty="0"/>
          </a:p>
        </p:txBody>
      </p:sp>
    </p:spTree>
    <p:extLst>
      <p:ext uri="{BB962C8B-B14F-4D97-AF65-F5344CB8AC3E}">
        <p14:creationId xmlns:p14="http://schemas.microsoft.com/office/powerpoint/2010/main" val="19572392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VİZYON Örnekleri</a:t>
            </a:r>
            <a:endParaRPr lang="tr-TR" dirty="0">
              <a:solidFill>
                <a:srgbClr val="0070C0"/>
              </a:solidFill>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42</a:t>
            </a:fld>
            <a:endParaRPr lang="tr-TR"/>
          </a:p>
        </p:txBody>
      </p:sp>
      <p:sp>
        <p:nvSpPr>
          <p:cNvPr id="3" name="Content Placeholder 2"/>
          <p:cNvSpPr>
            <a:spLocks noGrp="1"/>
          </p:cNvSpPr>
          <p:nvPr>
            <p:ph idx="1"/>
          </p:nvPr>
        </p:nvSpPr>
        <p:spPr>
          <a:xfrm>
            <a:off x="838200" y="2187575"/>
            <a:ext cx="10515601" cy="4168777"/>
          </a:xfrm>
        </p:spPr>
        <p:txBody>
          <a:bodyPr>
            <a:noAutofit/>
          </a:bodyPr>
          <a:lstStyle/>
          <a:p>
            <a:pPr marL="0" indent="0" algn="just">
              <a:lnSpc>
                <a:spcPct val="80000"/>
              </a:lnSpc>
              <a:spcAft>
                <a:spcPts val="1200"/>
              </a:spcAft>
              <a:buNone/>
            </a:pPr>
            <a:r>
              <a:rPr lang="tr-TR" b="1" dirty="0" smtClean="0">
                <a:solidFill>
                  <a:srgbClr val="FF0000"/>
                </a:solidFill>
              </a:rPr>
              <a:t>(ODTÜ Vizyonu 2011-2016)</a:t>
            </a:r>
            <a:endParaRPr lang="tr-TR" b="1" dirty="0">
              <a:solidFill>
                <a:srgbClr val="FF0000"/>
              </a:solidFill>
            </a:endParaRPr>
          </a:p>
          <a:p>
            <a:pPr marL="0" indent="0" algn="just">
              <a:lnSpc>
                <a:spcPct val="80000"/>
              </a:lnSpc>
              <a:spcAft>
                <a:spcPts val="1200"/>
              </a:spcAft>
              <a:buNone/>
            </a:pPr>
            <a:r>
              <a:rPr lang="tr-TR" dirty="0"/>
              <a:t>Yönetim ve kurum geliştirmede </a:t>
            </a:r>
            <a:r>
              <a:rPr lang="tr-TR" dirty="0" smtClean="0"/>
              <a:t>başarılı, kaynakları zengin, paydaşları </a:t>
            </a:r>
            <a:r>
              <a:rPr lang="tr-TR" dirty="0"/>
              <a:t>ile etkili iletişim ve işbirliği altyapısına </a:t>
            </a:r>
            <a:r>
              <a:rPr lang="tr-TR" dirty="0" smtClean="0"/>
              <a:t>sahip bir üniversite.</a:t>
            </a:r>
          </a:p>
          <a:p>
            <a:pPr marL="0" indent="0" algn="just">
              <a:lnSpc>
                <a:spcPct val="80000"/>
              </a:lnSpc>
              <a:spcAft>
                <a:spcPts val="1200"/>
              </a:spcAft>
              <a:buNone/>
            </a:pPr>
            <a:endParaRPr lang="tr-TR" sz="1400" dirty="0" smtClean="0"/>
          </a:p>
          <a:p>
            <a:pPr marL="0" indent="0" algn="just">
              <a:lnSpc>
                <a:spcPct val="80000"/>
              </a:lnSpc>
              <a:spcAft>
                <a:spcPts val="1200"/>
              </a:spcAft>
              <a:buNone/>
            </a:pPr>
            <a:r>
              <a:rPr lang="tr-TR" b="1" dirty="0" smtClean="0">
                <a:solidFill>
                  <a:srgbClr val="FF0000"/>
                </a:solidFill>
              </a:rPr>
              <a:t>(Çukurova Üniversitesi Vizyonu 2014-2018)</a:t>
            </a:r>
          </a:p>
          <a:p>
            <a:pPr marL="0" indent="0" algn="just">
              <a:lnSpc>
                <a:spcPct val="80000"/>
              </a:lnSpc>
              <a:spcAft>
                <a:spcPts val="1200"/>
              </a:spcAft>
              <a:buNone/>
            </a:pPr>
            <a:r>
              <a:rPr lang="tr-TR" dirty="0"/>
              <a:t>Paydaşlarını önemseyen, eğitim-öğretimde kaliteye odaklanmış, insan ve doğa yararına yaptığı bilimsel, kültürel ve sanatsal çalışmalarıyla model bir üniversite olmak.</a:t>
            </a:r>
          </a:p>
        </p:txBody>
      </p:sp>
    </p:spTree>
    <p:extLst>
      <p:ext uri="{BB962C8B-B14F-4D97-AF65-F5344CB8AC3E}">
        <p14:creationId xmlns:p14="http://schemas.microsoft.com/office/powerpoint/2010/main" val="28965906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VİZYON Örnekleri</a:t>
            </a:r>
            <a:endParaRPr lang="tr-TR" dirty="0">
              <a:solidFill>
                <a:srgbClr val="0070C0"/>
              </a:solidFill>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43</a:t>
            </a:fld>
            <a:endParaRPr lang="tr-TR"/>
          </a:p>
        </p:txBody>
      </p:sp>
      <p:sp>
        <p:nvSpPr>
          <p:cNvPr id="3" name="Content Placeholder 2"/>
          <p:cNvSpPr>
            <a:spLocks noGrp="1"/>
          </p:cNvSpPr>
          <p:nvPr>
            <p:ph idx="1"/>
          </p:nvPr>
        </p:nvSpPr>
        <p:spPr>
          <a:xfrm>
            <a:off x="838200" y="2187575"/>
            <a:ext cx="10515601" cy="4350385"/>
          </a:xfrm>
        </p:spPr>
        <p:txBody>
          <a:bodyPr>
            <a:noAutofit/>
          </a:bodyPr>
          <a:lstStyle/>
          <a:p>
            <a:pPr marL="0" indent="0" algn="just">
              <a:lnSpc>
                <a:spcPct val="100000"/>
              </a:lnSpc>
              <a:spcAft>
                <a:spcPts val="1200"/>
              </a:spcAft>
              <a:buNone/>
            </a:pPr>
            <a:r>
              <a:rPr lang="tr-TR" b="1" dirty="0">
                <a:solidFill>
                  <a:srgbClr val="FF0000"/>
                </a:solidFill>
              </a:rPr>
              <a:t>(Galatasaray İlkokulu)</a:t>
            </a:r>
          </a:p>
          <a:p>
            <a:pPr marL="0" indent="0" algn="just">
              <a:lnSpc>
                <a:spcPct val="100000"/>
              </a:lnSpc>
              <a:spcAft>
                <a:spcPts val="1200"/>
              </a:spcAft>
              <a:buNone/>
            </a:pPr>
            <a:r>
              <a:rPr lang="tr-TR" dirty="0"/>
              <a:t>Okulumuzdaki eğitim sisteminin temelini oluşturan bilim, sevgi ve hoşgörü ilkelerinin ışığında öğrencilerimize, demokratik ve çağdaş bir eğitim ortamı sağlamak.</a:t>
            </a:r>
          </a:p>
          <a:p>
            <a:pPr marL="0" indent="0" algn="just">
              <a:lnSpc>
                <a:spcPct val="100000"/>
              </a:lnSpc>
              <a:spcAft>
                <a:spcPts val="1200"/>
              </a:spcAft>
              <a:buNone/>
            </a:pPr>
            <a:r>
              <a:rPr lang="tr-TR" b="1" dirty="0" smtClean="0">
                <a:solidFill>
                  <a:srgbClr val="FF0000"/>
                </a:solidFill>
              </a:rPr>
              <a:t>(Galatasaray </a:t>
            </a:r>
            <a:r>
              <a:rPr lang="tr-TR" b="1" dirty="0">
                <a:solidFill>
                  <a:srgbClr val="FF0000"/>
                </a:solidFill>
              </a:rPr>
              <a:t>Lisesi)</a:t>
            </a:r>
          </a:p>
          <a:p>
            <a:pPr marL="0" indent="0" algn="just">
              <a:lnSpc>
                <a:spcPct val="100000"/>
              </a:lnSpc>
              <a:spcAft>
                <a:spcPts val="1200"/>
              </a:spcAft>
              <a:buNone/>
            </a:pPr>
            <a:r>
              <a:rPr lang="tr-TR" dirty="0" smtClean="0"/>
              <a:t>Bilime </a:t>
            </a:r>
            <a:r>
              <a:rPr lang="tr-TR" dirty="0"/>
              <a:t>katkılarıyla, sosyal sorumluluk girişimleriyle, uluslararası işbirlikleriyle, insanlığın geleceğinde söz sahibi olan mezunlarıyla saygınlık kazanmış bir kurum olmaktır. </a:t>
            </a:r>
            <a:endParaRPr lang="tr-TR" dirty="0" smtClean="0"/>
          </a:p>
        </p:txBody>
      </p:sp>
    </p:spTree>
    <p:extLst>
      <p:ext uri="{BB962C8B-B14F-4D97-AF65-F5344CB8AC3E}">
        <p14:creationId xmlns:p14="http://schemas.microsoft.com/office/powerpoint/2010/main" val="35364307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VİZYON Örnekleri</a:t>
            </a:r>
            <a:endParaRPr lang="tr-TR" dirty="0">
              <a:solidFill>
                <a:srgbClr val="0070C0"/>
              </a:solidFill>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44</a:t>
            </a:fld>
            <a:endParaRPr lang="tr-TR"/>
          </a:p>
        </p:txBody>
      </p:sp>
      <p:sp>
        <p:nvSpPr>
          <p:cNvPr id="3" name="Content Placeholder 2"/>
          <p:cNvSpPr>
            <a:spLocks noGrp="1"/>
          </p:cNvSpPr>
          <p:nvPr>
            <p:ph idx="1"/>
          </p:nvPr>
        </p:nvSpPr>
        <p:spPr>
          <a:xfrm>
            <a:off x="838200" y="2187575"/>
            <a:ext cx="10515601" cy="4168777"/>
          </a:xfrm>
        </p:spPr>
        <p:txBody>
          <a:bodyPr>
            <a:noAutofit/>
          </a:bodyPr>
          <a:lstStyle/>
          <a:p>
            <a:pPr marL="0" indent="0" algn="just">
              <a:lnSpc>
                <a:spcPct val="100000"/>
              </a:lnSpc>
              <a:spcBef>
                <a:spcPts val="0"/>
              </a:spcBef>
              <a:spcAft>
                <a:spcPts val="600"/>
              </a:spcAft>
              <a:buNone/>
            </a:pPr>
            <a:r>
              <a:rPr lang="tr-TR" sz="3200" b="1" dirty="0" smtClean="0">
                <a:solidFill>
                  <a:srgbClr val="FF0000"/>
                </a:solidFill>
              </a:rPr>
              <a:t>(</a:t>
            </a:r>
            <a:r>
              <a:rPr lang="tr-TR" sz="3200" b="1" dirty="0">
                <a:solidFill>
                  <a:srgbClr val="FF0000"/>
                </a:solidFill>
              </a:rPr>
              <a:t>Darüşşafaka Eğitim Kurumları</a:t>
            </a:r>
            <a:r>
              <a:rPr lang="tr-TR" sz="3200" b="1" dirty="0" smtClean="0">
                <a:solidFill>
                  <a:srgbClr val="FF0000"/>
                </a:solidFill>
              </a:rPr>
              <a:t>)</a:t>
            </a:r>
            <a:endParaRPr lang="tr-TR" sz="3200" b="1" dirty="0">
              <a:solidFill>
                <a:srgbClr val="FF0000"/>
              </a:solidFill>
            </a:endParaRPr>
          </a:p>
          <a:p>
            <a:pPr marL="0" indent="0" algn="just">
              <a:lnSpc>
                <a:spcPct val="100000"/>
              </a:lnSpc>
              <a:spcBef>
                <a:spcPts val="0"/>
              </a:spcBef>
              <a:spcAft>
                <a:spcPts val="600"/>
              </a:spcAft>
              <a:buNone/>
            </a:pPr>
            <a:r>
              <a:rPr lang="tr-TR" dirty="0" smtClean="0"/>
              <a:t>İyi </a:t>
            </a:r>
            <a:r>
              <a:rPr lang="tr-TR" dirty="0"/>
              <a:t>eğitim imkanı olmayan yetenekli gençleri </a:t>
            </a:r>
            <a:r>
              <a:rPr lang="tr-TR" dirty="0" smtClean="0"/>
              <a:t>yetiştiren, </a:t>
            </a:r>
            <a:r>
              <a:rPr lang="tr-TR" dirty="0"/>
              <a:t>Türkiye ve Dünya’nın en saygın ve en iyi eğitim kurumları arasında olmak.</a:t>
            </a:r>
            <a:endParaRPr lang="tr-TR" dirty="0" smtClean="0"/>
          </a:p>
          <a:p>
            <a:pPr marL="0" indent="0" algn="just">
              <a:lnSpc>
                <a:spcPct val="100000"/>
              </a:lnSpc>
              <a:spcBef>
                <a:spcPts val="0"/>
              </a:spcBef>
              <a:spcAft>
                <a:spcPts val="600"/>
              </a:spcAft>
              <a:buNone/>
            </a:pPr>
            <a:endParaRPr lang="tr-TR" sz="3200" b="1" dirty="0" smtClean="0">
              <a:solidFill>
                <a:srgbClr val="FF0000"/>
              </a:solidFill>
            </a:endParaRPr>
          </a:p>
          <a:p>
            <a:pPr marL="0" indent="0" algn="just">
              <a:lnSpc>
                <a:spcPct val="100000"/>
              </a:lnSpc>
              <a:spcBef>
                <a:spcPts val="0"/>
              </a:spcBef>
              <a:spcAft>
                <a:spcPts val="600"/>
              </a:spcAft>
              <a:buNone/>
            </a:pPr>
            <a:r>
              <a:rPr lang="tr-TR" sz="3200" b="1" dirty="0" smtClean="0">
                <a:solidFill>
                  <a:srgbClr val="FF0000"/>
                </a:solidFill>
              </a:rPr>
              <a:t>(Erdem Lisesi)</a:t>
            </a:r>
            <a:endParaRPr lang="tr-TR" sz="3200" b="1" dirty="0">
              <a:solidFill>
                <a:srgbClr val="FF0000"/>
              </a:solidFill>
            </a:endParaRPr>
          </a:p>
          <a:p>
            <a:pPr marL="0" indent="0" algn="just">
              <a:lnSpc>
                <a:spcPct val="100000"/>
              </a:lnSpc>
              <a:spcBef>
                <a:spcPts val="0"/>
              </a:spcBef>
              <a:spcAft>
                <a:spcPts val="600"/>
              </a:spcAft>
              <a:buNone/>
            </a:pPr>
            <a:r>
              <a:rPr lang="tr-TR" dirty="0" smtClean="0"/>
              <a:t>Eğitim </a:t>
            </a:r>
            <a:r>
              <a:rPr lang="tr-TR" dirty="0"/>
              <a:t>ve öğretim kuralları çerçevesinde; öğrenci odaklı, </a:t>
            </a:r>
            <a:r>
              <a:rPr lang="tr-TR" dirty="0" smtClean="0"/>
              <a:t>saygılı </a:t>
            </a:r>
            <a:r>
              <a:rPr lang="tr-TR" dirty="0"/>
              <a:t>ve deneyimli kadroların ve modern teknolojiler eşliğinde öncü rol oynamak</a:t>
            </a:r>
            <a:r>
              <a:rPr lang="tr-TR" dirty="0" smtClean="0"/>
              <a:t>.</a:t>
            </a:r>
          </a:p>
          <a:p>
            <a:pPr marL="0" indent="0" algn="just">
              <a:lnSpc>
                <a:spcPct val="100000"/>
              </a:lnSpc>
              <a:spcAft>
                <a:spcPts val="1200"/>
              </a:spcAft>
              <a:buNone/>
            </a:pPr>
            <a:endParaRPr lang="tr-TR" dirty="0"/>
          </a:p>
          <a:p>
            <a:pPr marL="0" indent="0" algn="just">
              <a:lnSpc>
                <a:spcPct val="100000"/>
              </a:lnSpc>
              <a:spcAft>
                <a:spcPts val="1200"/>
              </a:spcAft>
              <a:buNone/>
            </a:pPr>
            <a:endParaRPr lang="tr-TR" dirty="0"/>
          </a:p>
        </p:txBody>
      </p:sp>
    </p:spTree>
    <p:extLst>
      <p:ext uri="{BB962C8B-B14F-4D97-AF65-F5344CB8AC3E}">
        <p14:creationId xmlns:p14="http://schemas.microsoft.com/office/powerpoint/2010/main" val="17260474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a:solidFill>
                  <a:srgbClr val="0070C0"/>
                </a:solidFill>
              </a:rPr>
              <a:t>VİZYON Örnekleri</a:t>
            </a:r>
          </a:p>
        </p:txBody>
      </p:sp>
      <p:sp>
        <p:nvSpPr>
          <p:cNvPr id="3" name="İçerik Yer Tutucusu 2"/>
          <p:cNvSpPr>
            <a:spLocks noGrp="1"/>
          </p:cNvSpPr>
          <p:nvPr>
            <p:ph idx="1"/>
          </p:nvPr>
        </p:nvSpPr>
        <p:spPr>
          <a:xfrm>
            <a:off x="838201" y="2257145"/>
            <a:ext cx="10515600" cy="4351338"/>
          </a:xfrm>
          <a:noFill/>
        </p:spPr>
        <p:txBody>
          <a:bodyPr anchor="ctr" anchorCtr="0">
            <a:noAutofit/>
          </a:bodyPr>
          <a:lstStyle/>
          <a:p>
            <a:pPr marL="0" indent="0" algn="just">
              <a:buNone/>
            </a:pPr>
            <a:r>
              <a:rPr lang="tr-TR" sz="3200" b="1" dirty="0" smtClean="0">
                <a:solidFill>
                  <a:srgbClr val="FF0000"/>
                </a:solidFill>
              </a:rPr>
              <a:t>(Abbas Sıdıka Çalık Anadolu </a:t>
            </a:r>
            <a:r>
              <a:rPr lang="tr-TR" sz="3200" b="1" dirty="0">
                <a:solidFill>
                  <a:srgbClr val="FF0000"/>
                </a:solidFill>
              </a:rPr>
              <a:t>Lisesi)</a:t>
            </a:r>
          </a:p>
          <a:p>
            <a:pPr marL="0" indent="0" algn="just">
              <a:buNone/>
            </a:pPr>
            <a:r>
              <a:rPr lang="tr-TR" dirty="0" smtClean="0"/>
              <a:t>Akademik </a:t>
            </a:r>
            <a:r>
              <a:rPr lang="tr-TR" dirty="0"/>
              <a:t>eğitim alanında </a:t>
            </a:r>
            <a:r>
              <a:rPr lang="tr-TR" dirty="0" smtClean="0"/>
              <a:t>saygın </a:t>
            </a:r>
            <a:r>
              <a:rPr lang="tr-TR" dirty="0"/>
              <a:t>ve tercih edilen; yüksek öğrenime girişte, üst düzeyde başarılı öğrenci yetiştiren kurum olmak</a:t>
            </a:r>
            <a:r>
              <a:rPr lang="tr-TR" dirty="0" smtClean="0"/>
              <a:t>.</a:t>
            </a:r>
          </a:p>
          <a:p>
            <a:pPr marL="0" indent="0" algn="just">
              <a:buNone/>
            </a:pPr>
            <a:endParaRPr lang="tr-TR" sz="1800" dirty="0" smtClean="0"/>
          </a:p>
          <a:p>
            <a:pPr marL="0" indent="0" algn="just">
              <a:buNone/>
            </a:pPr>
            <a:r>
              <a:rPr lang="tr-TR" sz="3200" b="1" dirty="0" smtClean="0">
                <a:solidFill>
                  <a:srgbClr val="FF0000"/>
                </a:solidFill>
              </a:rPr>
              <a:t>(TOKİ Köprülü İlkokulu)</a:t>
            </a:r>
            <a:endParaRPr lang="tr-TR" sz="3200" b="1" dirty="0">
              <a:solidFill>
                <a:srgbClr val="FF0000"/>
              </a:solidFill>
            </a:endParaRPr>
          </a:p>
          <a:p>
            <a:pPr marL="0" indent="0" algn="just">
              <a:buNone/>
            </a:pPr>
            <a:r>
              <a:rPr lang="tr-TR" dirty="0" smtClean="0"/>
              <a:t>Çalışanlarının mensubu </a:t>
            </a:r>
            <a:r>
              <a:rPr lang="tr-TR" dirty="0"/>
              <a:t>olmakla </a:t>
            </a:r>
            <a:r>
              <a:rPr lang="tr-TR" dirty="0" smtClean="0"/>
              <a:t>övündüğü, </a:t>
            </a:r>
            <a:r>
              <a:rPr lang="tr-TR" dirty="0"/>
              <a:t>öğrencilerinin çatısı altında olmaktan mutlu </a:t>
            </a:r>
            <a:r>
              <a:rPr lang="tr-TR" dirty="0" smtClean="0"/>
              <a:t>olduğu, sosyal</a:t>
            </a:r>
            <a:r>
              <a:rPr lang="tr-TR" dirty="0"/>
              <a:t>, kültürel </a:t>
            </a:r>
            <a:r>
              <a:rPr lang="tr-TR" dirty="0" smtClean="0"/>
              <a:t>ve </a:t>
            </a:r>
            <a:r>
              <a:rPr lang="tr-TR" dirty="0"/>
              <a:t>sportif faaliyetlere verdiği önem ve elde </a:t>
            </a:r>
            <a:r>
              <a:rPr lang="tr-TR" dirty="0" smtClean="0"/>
              <a:t>ettiği </a:t>
            </a:r>
            <a:r>
              <a:rPr lang="tr-TR" dirty="0"/>
              <a:t>başarılarıyla cazibe merkezi olan </a:t>
            </a:r>
            <a:r>
              <a:rPr lang="tr-TR" dirty="0" smtClean="0"/>
              <a:t>bir eğitim </a:t>
            </a:r>
            <a:r>
              <a:rPr lang="tr-TR" dirty="0"/>
              <a:t>ve kültür yuvası olmak</a:t>
            </a:r>
            <a:r>
              <a:rPr lang="tr-TR" dirty="0" smtClean="0"/>
              <a:t>.</a:t>
            </a:r>
          </a:p>
        </p:txBody>
      </p:sp>
      <p:sp>
        <p:nvSpPr>
          <p:cNvPr id="5" name="Slayt Numarası Yer Tutucusu 4"/>
          <p:cNvSpPr>
            <a:spLocks noGrp="1"/>
          </p:cNvSpPr>
          <p:nvPr>
            <p:ph type="sldNum" sz="quarter" idx="12"/>
          </p:nvPr>
        </p:nvSpPr>
        <p:spPr/>
        <p:txBody>
          <a:bodyPr/>
          <a:lstStyle/>
          <a:p>
            <a:fld id="{445A6508-41E8-4EB8-86CB-2F99A3250D37}" type="slidenum">
              <a:rPr lang="tr-TR" smtClean="0"/>
              <a:t>45</a:t>
            </a:fld>
            <a:endParaRPr lang="tr-TR" dirty="0"/>
          </a:p>
        </p:txBody>
      </p:sp>
    </p:spTree>
    <p:extLst>
      <p:ext uri="{BB962C8B-B14F-4D97-AF65-F5344CB8AC3E}">
        <p14:creationId xmlns:p14="http://schemas.microsoft.com/office/powerpoint/2010/main" val="20213368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a:solidFill>
                  <a:srgbClr val="0070C0"/>
                </a:solidFill>
              </a:rPr>
              <a:t>VİZYON Örnekleri</a:t>
            </a:r>
          </a:p>
        </p:txBody>
      </p:sp>
      <p:sp>
        <p:nvSpPr>
          <p:cNvPr id="3" name="İçerik Yer Tutucusu 2"/>
          <p:cNvSpPr>
            <a:spLocks noGrp="1"/>
          </p:cNvSpPr>
          <p:nvPr>
            <p:ph idx="1"/>
          </p:nvPr>
        </p:nvSpPr>
        <p:spPr>
          <a:xfrm>
            <a:off x="838201" y="2257145"/>
            <a:ext cx="10515600" cy="4351338"/>
          </a:xfrm>
          <a:noFill/>
        </p:spPr>
        <p:txBody>
          <a:bodyPr anchor="ctr" anchorCtr="0">
            <a:noAutofit/>
          </a:bodyPr>
          <a:lstStyle/>
          <a:p>
            <a:pPr algn="just">
              <a:lnSpc>
                <a:spcPct val="100000"/>
              </a:lnSpc>
              <a:spcAft>
                <a:spcPts val="1200"/>
              </a:spcAft>
              <a:buFontTx/>
              <a:buChar char="-"/>
            </a:pPr>
            <a:r>
              <a:rPr lang="tr-TR" sz="3200" dirty="0" smtClean="0"/>
              <a:t>Ford’ta </a:t>
            </a:r>
            <a:r>
              <a:rPr lang="tr-TR" sz="3200" dirty="0"/>
              <a:t>kalite birinci iştir. </a:t>
            </a:r>
            <a:endParaRPr lang="tr-TR" sz="3200" dirty="0" smtClean="0"/>
          </a:p>
          <a:p>
            <a:pPr algn="just">
              <a:lnSpc>
                <a:spcPct val="100000"/>
              </a:lnSpc>
              <a:spcAft>
                <a:spcPts val="1200"/>
              </a:spcAft>
              <a:buFontTx/>
              <a:buChar char="-"/>
            </a:pPr>
            <a:r>
              <a:rPr lang="tr-TR" sz="3200" dirty="0" smtClean="0"/>
              <a:t>IBM </a:t>
            </a:r>
            <a:r>
              <a:rPr lang="tr-TR" sz="3200" dirty="0"/>
              <a:t>bir hizmettir. </a:t>
            </a:r>
            <a:endParaRPr lang="tr-TR" sz="3200" dirty="0" smtClean="0"/>
          </a:p>
          <a:p>
            <a:pPr algn="just">
              <a:lnSpc>
                <a:spcPct val="100000"/>
              </a:lnSpc>
              <a:spcAft>
                <a:spcPts val="1200"/>
              </a:spcAft>
              <a:buFontTx/>
              <a:buChar char="-"/>
            </a:pPr>
            <a:r>
              <a:rPr lang="tr-TR" sz="3200" dirty="0" smtClean="0"/>
              <a:t>Biz </a:t>
            </a:r>
            <a:r>
              <a:rPr lang="tr-TR" sz="3200" dirty="0"/>
              <a:t>mutluluk </a:t>
            </a:r>
            <a:r>
              <a:rPr lang="tr-TR" sz="3200" dirty="0" smtClean="0"/>
              <a:t>yaratırız. </a:t>
            </a:r>
            <a:r>
              <a:rPr lang="tr-TR" sz="3200" dirty="0"/>
              <a:t>“</a:t>
            </a:r>
            <a:r>
              <a:rPr lang="tr-TR" sz="3200" dirty="0" smtClean="0"/>
              <a:t>Disneyland</a:t>
            </a:r>
            <a:r>
              <a:rPr lang="tr-TR" sz="3200" dirty="0"/>
              <a:t>” </a:t>
            </a:r>
            <a:endParaRPr lang="tr-TR" sz="3200" dirty="0" smtClean="0"/>
          </a:p>
          <a:p>
            <a:pPr algn="just">
              <a:lnSpc>
                <a:spcPct val="100000"/>
              </a:lnSpc>
              <a:spcAft>
                <a:spcPts val="1200"/>
              </a:spcAft>
              <a:buFontTx/>
              <a:buChar char="-"/>
            </a:pPr>
            <a:r>
              <a:rPr lang="tr-TR" sz="3200" dirty="0" smtClean="0"/>
              <a:t>Beko, bir dünya markası...</a:t>
            </a:r>
          </a:p>
          <a:p>
            <a:pPr algn="just">
              <a:lnSpc>
                <a:spcPct val="100000"/>
              </a:lnSpc>
              <a:spcAft>
                <a:spcPts val="1200"/>
              </a:spcAft>
              <a:buFontTx/>
              <a:buChar char="-"/>
            </a:pPr>
            <a:r>
              <a:rPr lang="tr-TR" sz="3200" dirty="0" smtClean="0"/>
              <a:t>Dünyaya saygılı, dünyada saygın. “Arçelik</a:t>
            </a:r>
            <a:r>
              <a:rPr lang="tr-TR" sz="3200" dirty="0"/>
              <a:t>” </a:t>
            </a:r>
          </a:p>
        </p:txBody>
      </p:sp>
      <p:sp>
        <p:nvSpPr>
          <p:cNvPr id="5" name="Slayt Numarası Yer Tutucusu 4"/>
          <p:cNvSpPr>
            <a:spLocks noGrp="1"/>
          </p:cNvSpPr>
          <p:nvPr>
            <p:ph type="sldNum" sz="quarter" idx="12"/>
          </p:nvPr>
        </p:nvSpPr>
        <p:spPr/>
        <p:txBody>
          <a:bodyPr/>
          <a:lstStyle/>
          <a:p>
            <a:fld id="{445A6508-41E8-4EB8-86CB-2F99A3250D37}" type="slidenum">
              <a:rPr lang="tr-TR" smtClean="0"/>
              <a:t>46</a:t>
            </a:fld>
            <a:endParaRPr lang="tr-TR" dirty="0"/>
          </a:p>
        </p:txBody>
      </p:sp>
    </p:spTree>
    <p:extLst>
      <p:ext uri="{BB962C8B-B14F-4D97-AF65-F5344CB8AC3E}">
        <p14:creationId xmlns:p14="http://schemas.microsoft.com/office/powerpoint/2010/main" val="15337535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Vizyon Örneklerinin Değerlendirilmesi</a:t>
            </a:r>
            <a:endParaRPr lang="tr-TR" dirty="0">
              <a:solidFill>
                <a:srgbClr val="0070C0"/>
              </a:solidFill>
            </a:endParaRPr>
          </a:p>
        </p:txBody>
      </p:sp>
      <p:sp>
        <p:nvSpPr>
          <p:cNvPr id="3" name="İçerik Yer Tutucusu 2"/>
          <p:cNvSpPr>
            <a:spLocks noGrp="1"/>
          </p:cNvSpPr>
          <p:nvPr>
            <p:ph idx="1"/>
          </p:nvPr>
        </p:nvSpPr>
        <p:spPr>
          <a:xfrm>
            <a:off x="525780" y="2139075"/>
            <a:ext cx="11155680" cy="4464332"/>
          </a:xfrm>
          <a:noFill/>
        </p:spPr>
        <p:txBody>
          <a:bodyPr anchor="ctr" anchorCtr="0">
            <a:noAutofit/>
          </a:bodyPr>
          <a:lstStyle/>
          <a:p>
            <a:pPr>
              <a:lnSpc>
                <a:spcPct val="100000"/>
              </a:lnSpc>
              <a:spcBef>
                <a:spcPts val="600"/>
              </a:spcBef>
              <a:spcAft>
                <a:spcPts val="1200"/>
              </a:spcAft>
            </a:pPr>
            <a:r>
              <a:rPr lang="tr-TR" altLang="tr-TR" dirty="0" smtClean="0"/>
              <a:t>İdealist mi? Yürekten geldiği hissediliyor mu?</a:t>
            </a:r>
            <a:endParaRPr lang="tr-TR" altLang="tr-TR" dirty="0"/>
          </a:p>
          <a:p>
            <a:pPr>
              <a:lnSpc>
                <a:spcPct val="100000"/>
              </a:lnSpc>
              <a:spcBef>
                <a:spcPts val="600"/>
              </a:spcBef>
              <a:spcAft>
                <a:spcPts val="1200"/>
              </a:spcAft>
            </a:pPr>
            <a:r>
              <a:rPr lang="tr-TR" altLang="tr-TR" dirty="0"/>
              <a:t>Kısa ve akılda </a:t>
            </a:r>
            <a:r>
              <a:rPr lang="tr-TR" altLang="tr-TR" dirty="0" smtClean="0"/>
              <a:t>kalıcı mı?</a:t>
            </a:r>
            <a:endParaRPr lang="tr-TR" altLang="tr-TR" dirty="0"/>
          </a:p>
          <a:p>
            <a:pPr>
              <a:lnSpc>
                <a:spcPct val="100000"/>
              </a:lnSpc>
              <a:spcBef>
                <a:spcPts val="600"/>
              </a:spcBef>
              <a:spcAft>
                <a:spcPts val="1200"/>
              </a:spcAft>
            </a:pPr>
            <a:r>
              <a:rPr lang="tr-TR" altLang="tr-TR" dirty="0"/>
              <a:t>İlham </a:t>
            </a:r>
            <a:r>
              <a:rPr lang="tr-TR" altLang="tr-TR" dirty="0" smtClean="0"/>
              <a:t>verici mi?</a:t>
            </a:r>
            <a:endParaRPr lang="tr-TR" altLang="tr-TR" dirty="0"/>
          </a:p>
          <a:p>
            <a:pPr>
              <a:lnSpc>
                <a:spcPct val="100000"/>
              </a:lnSpc>
              <a:spcBef>
                <a:spcPts val="600"/>
              </a:spcBef>
              <a:spcAft>
                <a:spcPts val="1200"/>
              </a:spcAft>
            </a:pPr>
            <a:r>
              <a:rPr lang="tr-TR" altLang="tr-TR" dirty="0"/>
              <a:t>Gelecekteki başarıları ve ideal olanı </a:t>
            </a:r>
            <a:r>
              <a:rPr lang="tr-TR" altLang="tr-TR" dirty="0" smtClean="0"/>
              <a:t>tanımlayıcı mı?</a:t>
            </a:r>
          </a:p>
          <a:p>
            <a:pPr algn="just">
              <a:lnSpc>
                <a:spcPct val="100000"/>
              </a:lnSpc>
              <a:spcBef>
                <a:spcPts val="600"/>
              </a:spcBef>
              <a:spcAft>
                <a:spcPts val="1200"/>
              </a:spcAft>
            </a:pPr>
            <a:r>
              <a:rPr lang="tr-TR" dirty="0"/>
              <a:t>Yöneticilerin tekliflerinde radikal </a:t>
            </a:r>
            <a:r>
              <a:rPr lang="tr-TR" dirty="0" smtClean="0"/>
              <a:t>olmuşlar mı?</a:t>
            </a:r>
            <a:endParaRPr lang="tr-TR" dirty="0"/>
          </a:p>
          <a:p>
            <a:pPr algn="just">
              <a:lnSpc>
                <a:spcPct val="100000"/>
              </a:lnSpc>
              <a:spcBef>
                <a:spcPts val="600"/>
              </a:spcBef>
              <a:spcAft>
                <a:spcPts val="1200"/>
              </a:spcAft>
            </a:pPr>
            <a:r>
              <a:rPr lang="tr-TR" dirty="0"/>
              <a:t>Kuruluşun vizyonunun diğerlerinden ayırt edici özelliklere </a:t>
            </a:r>
            <a:r>
              <a:rPr lang="tr-TR" dirty="0" smtClean="0"/>
              <a:t>sahip mi?</a:t>
            </a:r>
            <a:endParaRPr lang="tr-TR" dirty="0"/>
          </a:p>
          <a:p>
            <a:pPr algn="just">
              <a:lnSpc>
                <a:spcPct val="100000"/>
              </a:lnSpc>
              <a:spcBef>
                <a:spcPts val="600"/>
              </a:spcBef>
              <a:spcAft>
                <a:spcPts val="1200"/>
              </a:spcAft>
            </a:pPr>
            <a:r>
              <a:rPr lang="tr-TR" dirty="0"/>
              <a:t>Kuruluş çalışanları kadar diğer paydaşlarında ilgisini </a:t>
            </a:r>
            <a:r>
              <a:rPr lang="tr-TR" dirty="0" smtClean="0"/>
              <a:t>çekiyor mu?</a:t>
            </a:r>
            <a:endParaRPr lang="tr-TR" altLang="tr-TR" dirty="0"/>
          </a:p>
        </p:txBody>
      </p:sp>
      <p:sp>
        <p:nvSpPr>
          <p:cNvPr id="5" name="Slayt Numarası Yer Tutucusu 4"/>
          <p:cNvSpPr>
            <a:spLocks noGrp="1"/>
          </p:cNvSpPr>
          <p:nvPr>
            <p:ph type="sldNum" sz="quarter" idx="12"/>
          </p:nvPr>
        </p:nvSpPr>
        <p:spPr/>
        <p:txBody>
          <a:bodyPr/>
          <a:lstStyle/>
          <a:p>
            <a:fld id="{445A6508-41E8-4EB8-86CB-2F99A3250D37}" type="slidenum">
              <a:rPr lang="tr-TR" smtClean="0"/>
              <a:t>47</a:t>
            </a:fld>
            <a:endParaRPr lang="tr-TR" dirty="0"/>
          </a:p>
        </p:txBody>
      </p:sp>
    </p:spTree>
    <p:extLst>
      <p:ext uri="{BB962C8B-B14F-4D97-AF65-F5344CB8AC3E}">
        <p14:creationId xmlns:p14="http://schemas.microsoft.com/office/powerpoint/2010/main" val="3871637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a:solidFill>
                  <a:srgbClr val="0070C0"/>
                </a:solidFill>
              </a:rPr>
              <a:t>Vizyonun </a:t>
            </a:r>
            <a:r>
              <a:rPr lang="tr-TR" dirty="0" smtClean="0">
                <a:solidFill>
                  <a:srgbClr val="0070C0"/>
                </a:solidFill>
              </a:rPr>
              <a:t>Değerler ile </a:t>
            </a:r>
            <a:r>
              <a:rPr lang="tr-TR" dirty="0">
                <a:solidFill>
                  <a:srgbClr val="0070C0"/>
                </a:solidFill>
              </a:rPr>
              <a:t>Misyon </a:t>
            </a:r>
          </a:p>
        </p:txBody>
      </p:sp>
      <p:sp>
        <p:nvSpPr>
          <p:cNvPr id="3" name="İçerik Yer Tutucusu 2"/>
          <p:cNvSpPr>
            <a:spLocks noGrp="1"/>
          </p:cNvSpPr>
          <p:nvPr>
            <p:ph idx="1"/>
          </p:nvPr>
        </p:nvSpPr>
        <p:spPr>
          <a:xfrm>
            <a:off x="838201" y="2257145"/>
            <a:ext cx="10515600" cy="4351338"/>
          </a:xfrm>
          <a:noFill/>
        </p:spPr>
        <p:txBody>
          <a:bodyPr anchor="ctr" anchorCtr="0">
            <a:noAutofit/>
          </a:bodyPr>
          <a:lstStyle/>
          <a:p>
            <a:pPr marL="0" indent="0" algn="just">
              <a:buNone/>
            </a:pPr>
            <a:r>
              <a:rPr lang="tr-TR" altLang="tr-TR" sz="3200" dirty="0"/>
              <a:t>Lider, çalışanlara eski strateji ve inançlarından vazgeçmelerine değecek yeni bir vizyon sunmalıdır. Liderin oluşturacağı bu vizyon, kendine güven kaynağı oluştururken, çalışanlar için de genel bir amaç kullanılabilecektir. </a:t>
            </a:r>
            <a:endParaRPr lang="tr-TR" altLang="tr-TR" sz="3200" dirty="0" smtClean="0"/>
          </a:p>
          <a:p>
            <a:pPr marL="0" indent="0" algn="just">
              <a:buNone/>
            </a:pPr>
            <a:r>
              <a:rPr lang="tr-TR" altLang="tr-TR" sz="3200" dirty="0" smtClean="0"/>
              <a:t>Vizyon</a:t>
            </a:r>
            <a:r>
              <a:rPr lang="tr-TR" altLang="tr-TR" sz="3200" dirty="0"/>
              <a:t>, değerlere dayanmalıdır. Çünkü vizyon, örgütteki tüm bireyleri heyecanlandırabilecek, herkesi harekete geçirebilecek bir yapıda olmalıdır.</a:t>
            </a:r>
          </a:p>
        </p:txBody>
      </p:sp>
      <p:sp>
        <p:nvSpPr>
          <p:cNvPr id="5" name="Slayt Numarası Yer Tutucusu 4"/>
          <p:cNvSpPr>
            <a:spLocks noGrp="1"/>
          </p:cNvSpPr>
          <p:nvPr>
            <p:ph type="sldNum" sz="quarter" idx="12"/>
          </p:nvPr>
        </p:nvSpPr>
        <p:spPr/>
        <p:txBody>
          <a:bodyPr/>
          <a:lstStyle/>
          <a:p>
            <a:fld id="{445A6508-41E8-4EB8-86CB-2F99A3250D37}" type="slidenum">
              <a:rPr lang="tr-TR" smtClean="0"/>
              <a:t>48</a:t>
            </a:fld>
            <a:endParaRPr lang="tr-TR" dirty="0"/>
          </a:p>
        </p:txBody>
      </p:sp>
    </p:spTree>
    <p:extLst>
      <p:ext uri="{BB962C8B-B14F-4D97-AF65-F5344CB8AC3E}">
        <p14:creationId xmlns:p14="http://schemas.microsoft.com/office/powerpoint/2010/main" val="31783827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Vizyonun, Misyon ile ilişkisi</a:t>
            </a:r>
            <a:endParaRPr lang="tr-TR" dirty="0">
              <a:solidFill>
                <a:srgbClr val="0070C0"/>
              </a:solidFill>
            </a:endParaRPr>
          </a:p>
        </p:txBody>
      </p:sp>
      <p:sp>
        <p:nvSpPr>
          <p:cNvPr id="3" name="İçerik Yer Tutucusu 2"/>
          <p:cNvSpPr>
            <a:spLocks noGrp="1"/>
          </p:cNvSpPr>
          <p:nvPr>
            <p:ph idx="1"/>
          </p:nvPr>
        </p:nvSpPr>
        <p:spPr>
          <a:xfrm>
            <a:off x="838201" y="2257145"/>
            <a:ext cx="10515600" cy="4351338"/>
          </a:xfrm>
          <a:noFill/>
        </p:spPr>
        <p:txBody>
          <a:bodyPr anchor="ctr" anchorCtr="0">
            <a:noAutofit/>
          </a:bodyPr>
          <a:lstStyle/>
          <a:p>
            <a:pPr marL="0" indent="0" algn="just">
              <a:buNone/>
            </a:pPr>
            <a:r>
              <a:rPr lang="tr-TR" sz="3200" dirty="0" smtClean="0"/>
              <a:t>Kurum ve kuruluşlarda üst </a:t>
            </a:r>
            <a:r>
              <a:rPr lang="tr-TR" sz="3200" dirty="0"/>
              <a:t>yönetimin vizyon ve misyon sahibi olması çok önemlidir. Vizyon olmadan misyon olmaz, misyon olmadan da gerçekleştirilmesi öngörülen hedefe yani vizyona </a:t>
            </a:r>
            <a:r>
              <a:rPr lang="tr-TR" sz="3200" dirty="0" smtClean="0"/>
              <a:t>ulaşılamaz.</a:t>
            </a:r>
          </a:p>
          <a:p>
            <a:pPr marL="0" indent="0" algn="just">
              <a:buNone/>
            </a:pPr>
            <a:endParaRPr lang="tr-TR" sz="3200" dirty="0" smtClean="0"/>
          </a:p>
          <a:p>
            <a:pPr marL="0" indent="0" algn="just">
              <a:buNone/>
            </a:pPr>
            <a:r>
              <a:rPr lang="tr-TR" sz="3200" dirty="0" smtClean="0"/>
              <a:t>Yani</a:t>
            </a:r>
            <a:r>
              <a:rPr lang="tr-TR" sz="3200" dirty="0"/>
              <a:t>, bir </a:t>
            </a:r>
            <a:r>
              <a:rPr lang="tr-TR" sz="3200" dirty="0" smtClean="0"/>
              <a:t>okul/kurum </a:t>
            </a:r>
            <a:r>
              <a:rPr lang="tr-TR" sz="3200" dirty="0"/>
              <a:t>ve dolayısıyla </a:t>
            </a:r>
            <a:r>
              <a:rPr lang="tr-TR" sz="3200" dirty="0" smtClean="0"/>
              <a:t>da, yöneticiler</a:t>
            </a:r>
            <a:r>
              <a:rPr lang="tr-TR" sz="3200" dirty="0"/>
              <a:t>, zaman içerisinde başarılı olabilmek için hem güçlü bir vizyona hem de güçlü bir misyona sahip olmak zorundadırlar.</a:t>
            </a:r>
            <a:endParaRPr lang="tr-TR" altLang="tr-TR" sz="3200" dirty="0"/>
          </a:p>
        </p:txBody>
      </p:sp>
      <p:sp>
        <p:nvSpPr>
          <p:cNvPr id="5" name="Slayt Numarası Yer Tutucusu 4"/>
          <p:cNvSpPr>
            <a:spLocks noGrp="1"/>
          </p:cNvSpPr>
          <p:nvPr>
            <p:ph type="sldNum" sz="quarter" idx="12"/>
          </p:nvPr>
        </p:nvSpPr>
        <p:spPr/>
        <p:txBody>
          <a:bodyPr/>
          <a:lstStyle/>
          <a:p>
            <a:fld id="{445A6508-41E8-4EB8-86CB-2F99A3250D37}" type="slidenum">
              <a:rPr lang="tr-TR" smtClean="0"/>
              <a:t>49</a:t>
            </a:fld>
            <a:endParaRPr lang="tr-TR" dirty="0"/>
          </a:p>
        </p:txBody>
      </p:sp>
    </p:spTree>
    <p:extLst>
      <p:ext uri="{BB962C8B-B14F-4D97-AF65-F5344CB8AC3E}">
        <p14:creationId xmlns:p14="http://schemas.microsoft.com/office/powerpoint/2010/main" val="3953340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b="1" dirty="0" smtClean="0">
                <a:solidFill>
                  <a:srgbClr val="0070C0"/>
                </a:solidFill>
                <a:effectLst>
                  <a:outerShdw blurRad="38100" dist="38100" dir="2700000" algn="tl">
                    <a:srgbClr val="C0C0C0"/>
                  </a:outerShdw>
                </a:effectLst>
              </a:rPr>
              <a:t>STRATEJİK PLAN </a:t>
            </a:r>
            <a:r>
              <a:rPr lang="tr-TR" b="1" dirty="0" smtClean="0">
                <a:solidFill>
                  <a:srgbClr val="0070C0"/>
                </a:solidFill>
              </a:rPr>
              <a:t>ONAY </a:t>
            </a:r>
            <a:r>
              <a:rPr lang="tr-TR" b="1" dirty="0">
                <a:solidFill>
                  <a:srgbClr val="0070C0"/>
                </a:solidFill>
              </a:rPr>
              <a:t>TARİHLERİ VE </a:t>
            </a:r>
            <a:r>
              <a:rPr lang="tr-TR" b="1" dirty="0" smtClean="0">
                <a:solidFill>
                  <a:srgbClr val="0070C0"/>
                </a:solidFill>
              </a:rPr>
              <a:t>YÖNTEMi</a:t>
            </a:r>
            <a:endParaRPr lang="tr-TR" sz="2400" dirty="0">
              <a:solidFill>
                <a:srgbClr val="0070C0"/>
              </a:solidFill>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5</a:t>
            </a:fld>
            <a:endParaRPr lang="tr-TR"/>
          </a:p>
        </p:txBody>
      </p:sp>
      <p:graphicFrame>
        <p:nvGraphicFramePr>
          <p:cNvPr id="4" name="Table 3"/>
          <p:cNvGraphicFramePr>
            <a:graphicFrameLocks noGrp="1"/>
          </p:cNvGraphicFramePr>
          <p:nvPr>
            <p:extLst>
              <p:ext uri="{D42A27DB-BD31-4B8C-83A1-F6EECF244321}">
                <p14:modId xmlns:p14="http://schemas.microsoft.com/office/powerpoint/2010/main" val="2880777709"/>
              </p:ext>
            </p:extLst>
          </p:nvPr>
        </p:nvGraphicFramePr>
        <p:xfrm>
          <a:off x="838200" y="2228520"/>
          <a:ext cx="10515601" cy="3606817"/>
        </p:xfrm>
        <a:graphic>
          <a:graphicData uri="http://schemas.openxmlformats.org/drawingml/2006/table">
            <a:tbl>
              <a:tblPr firstRow="1" firstCol="1" bandRow="1">
                <a:tableStyleId>{5C22544A-7EE6-4342-B048-85BDC9FD1C3A}</a:tableStyleId>
              </a:tblPr>
              <a:tblGrid>
                <a:gridCol w="5900722"/>
                <a:gridCol w="2295895"/>
                <a:gridCol w="2318984"/>
              </a:tblGrid>
              <a:tr h="1460353">
                <a:tc>
                  <a:txBody>
                    <a:bodyPr/>
                    <a:lstStyle/>
                    <a:p>
                      <a:pPr algn="ctr">
                        <a:lnSpc>
                          <a:spcPct val="115000"/>
                        </a:lnSpc>
                        <a:spcAft>
                          <a:spcPts val="0"/>
                        </a:spcAft>
                        <a:tabLst>
                          <a:tab pos="1350645" algn="l"/>
                        </a:tabLst>
                      </a:pPr>
                      <a:r>
                        <a:rPr lang="tr-TR" sz="2000" dirty="0">
                          <a:effectLst/>
                        </a:rPr>
                        <a:t>Okul ve Kurumlar SP Taslağının</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1350645" algn="l"/>
                        </a:tabLst>
                      </a:pPr>
                      <a:r>
                        <a:rPr lang="tr-TR" sz="2000" dirty="0">
                          <a:effectLst/>
                        </a:rPr>
                        <a:t>Kontrol İçin Gönderileceği Tarih</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1350645" algn="l"/>
                        </a:tabLst>
                      </a:pPr>
                      <a:r>
                        <a:rPr lang="tr-TR" sz="2000" dirty="0">
                          <a:effectLst/>
                        </a:rPr>
                        <a:t>Onay ve Yayınlanma Tarihi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823885">
                <a:tc>
                  <a:txBody>
                    <a:bodyPr/>
                    <a:lstStyle/>
                    <a:p>
                      <a:pPr>
                        <a:lnSpc>
                          <a:spcPct val="115000"/>
                        </a:lnSpc>
                        <a:spcAft>
                          <a:spcPts val="0"/>
                        </a:spcAft>
                        <a:tabLst>
                          <a:tab pos="1350645" algn="l"/>
                        </a:tabLst>
                      </a:pPr>
                      <a:r>
                        <a:rPr lang="tr-TR" sz="2000">
                          <a:effectLst/>
                        </a:rPr>
                        <a:t>1. Takvim (2013/26 sayılı Genelge)</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1350645" algn="l"/>
                        </a:tabLst>
                      </a:pPr>
                      <a:r>
                        <a:rPr lang="tr-TR" sz="2000" dirty="0">
                          <a:effectLst/>
                        </a:rPr>
                        <a:t>30 Kasım 2014</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1350645" algn="l"/>
                        </a:tabLst>
                      </a:pPr>
                      <a:r>
                        <a:rPr lang="tr-TR" sz="2000" dirty="0">
                          <a:effectLst/>
                        </a:rPr>
                        <a:t>31 Aralık 2014</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41630">
                <a:tc>
                  <a:txBody>
                    <a:bodyPr/>
                    <a:lstStyle/>
                    <a:p>
                      <a:pPr>
                        <a:lnSpc>
                          <a:spcPct val="115000"/>
                        </a:lnSpc>
                        <a:spcAft>
                          <a:spcPts val="0"/>
                        </a:spcAft>
                        <a:tabLst>
                          <a:tab pos="1350645" algn="l"/>
                        </a:tabLst>
                      </a:pPr>
                      <a:r>
                        <a:rPr lang="tr-TR" sz="2000" dirty="0">
                          <a:effectLst/>
                        </a:rPr>
                        <a:t>2. Takvim (Bakanlığın 07/11/2014 tarihli yazı eki)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1350645" algn="l"/>
                        </a:tabLst>
                      </a:pPr>
                      <a:r>
                        <a:rPr lang="tr-TR" sz="2000" dirty="0">
                          <a:effectLst/>
                        </a:rPr>
                        <a:t>29 Mayıs 2015</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1350645" algn="l"/>
                        </a:tabLst>
                      </a:pPr>
                      <a:r>
                        <a:rPr lang="tr-TR" sz="2000" dirty="0">
                          <a:effectLst/>
                        </a:rPr>
                        <a:t>26 Haziran 2015</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80949">
                <a:tc>
                  <a:txBody>
                    <a:bodyPr/>
                    <a:lstStyle/>
                    <a:p>
                      <a:pPr>
                        <a:lnSpc>
                          <a:spcPct val="115000"/>
                        </a:lnSpc>
                        <a:spcAft>
                          <a:spcPts val="0"/>
                        </a:spcAft>
                        <a:tabLst>
                          <a:tab pos="1350645" algn="l"/>
                        </a:tabLst>
                      </a:pPr>
                      <a:r>
                        <a:rPr lang="tr-TR" sz="2000" dirty="0">
                          <a:effectLst/>
                        </a:rPr>
                        <a:t> </a:t>
                      </a:r>
                      <a:r>
                        <a:rPr lang="tr-TR" sz="2000" dirty="0" smtClean="0">
                          <a:effectLst/>
                        </a:rPr>
                        <a:t>Son Takvim henüz açıklanmadı.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tabLst>
                          <a:tab pos="1350645" algn="l"/>
                        </a:tabLst>
                      </a:pPr>
                      <a:r>
                        <a:rPr lang="tr-TR" sz="2000">
                          <a:effectLst/>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tabLst>
                          <a:tab pos="1350645" algn="l"/>
                        </a:tabLst>
                      </a:pPr>
                      <a:r>
                        <a:rPr lang="tr-TR" sz="2000" dirty="0">
                          <a:effectLst/>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76014507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MİSYON</a:t>
            </a:r>
            <a:endParaRPr lang="tr-TR" dirty="0">
              <a:solidFill>
                <a:srgbClr val="0070C0"/>
              </a:solidFill>
            </a:endParaRPr>
          </a:p>
        </p:txBody>
      </p:sp>
      <p:sp>
        <p:nvSpPr>
          <p:cNvPr id="3" name="İçerik Yer Tutucusu 2"/>
          <p:cNvSpPr>
            <a:spLocks noGrp="1"/>
          </p:cNvSpPr>
          <p:nvPr>
            <p:ph idx="1"/>
          </p:nvPr>
        </p:nvSpPr>
        <p:spPr>
          <a:xfrm>
            <a:off x="838201" y="2257145"/>
            <a:ext cx="10515600" cy="4351338"/>
          </a:xfrm>
          <a:noFill/>
        </p:spPr>
        <p:txBody>
          <a:bodyPr anchor="ctr" anchorCtr="0">
            <a:noAutofit/>
          </a:bodyPr>
          <a:lstStyle/>
          <a:p>
            <a:pPr marL="0" indent="0">
              <a:lnSpc>
                <a:spcPct val="100000"/>
              </a:lnSpc>
              <a:spcAft>
                <a:spcPts val="1200"/>
              </a:spcAft>
              <a:buClr>
                <a:srgbClr val="3AFC0C"/>
              </a:buClr>
              <a:buNone/>
              <a:defRPr/>
            </a:pPr>
            <a:r>
              <a:rPr lang="tr-TR" sz="2400" b="1" dirty="0" smtClean="0">
                <a:effectLst>
                  <a:outerShdw blurRad="38100" dist="38100" dir="2700000" algn="tl">
                    <a:srgbClr val="C0C0C0"/>
                  </a:outerShdw>
                </a:effectLst>
              </a:rPr>
              <a:t>Kurumun </a:t>
            </a:r>
            <a:r>
              <a:rPr lang="tr-TR" sz="2400" b="1" dirty="0">
                <a:effectLst>
                  <a:outerShdw blurRad="38100" dist="38100" dir="2700000" algn="tl">
                    <a:srgbClr val="C0C0C0"/>
                  </a:outerShdw>
                </a:effectLst>
              </a:rPr>
              <a:t>içindeki ve dışındaki herkese kim olduğunu, ne yaptığını, kime yaptığını, nasıl ve neden yaptığını belirleyen, bugün olduğu durumla birlikte gelecekte arzulananı yansıtan ve varoluş amacını belirleyen bir görev bildirgesidir</a:t>
            </a:r>
            <a:r>
              <a:rPr lang="tr-TR" sz="2400" dirty="0">
                <a:effectLst>
                  <a:outerShdw blurRad="38100" dist="38100" dir="2700000" algn="tl">
                    <a:srgbClr val="C0C0C0"/>
                  </a:outerShdw>
                </a:effectLst>
              </a:rPr>
              <a:t>.</a:t>
            </a:r>
          </a:p>
          <a:p>
            <a:pPr>
              <a:lnSpc>
                <a:spcPct val="100000"/>
              </a:lnSpc>
              <a:spcBef>
                <a:spcPts val="600"/>
              </a:spcBef>
              <a:buClr>
                <a:srgbClr val="3AFC0C"/>
              </a:buClr>
              <a:defRPr/>
            </a:pPr>
            <a:r>
              <a:rPr lang="tr-TR" dirty="0" smtClean="0">
                <a:effectLst>
                  <a:outerShdw blurRad="38100" dist="38100" dir="2700000" algn="tl">
                    <a:srgbClr val="C0C0C0"/>
                  </a:outerShdw>
                </a:effectLst>
                <a:latin typeface="Arial" charset="0"/>
                <a:cs typeface="Arial" charset="0"/>
              </a:rPr>
              <a:t>Kuruluşun </a:t>
            </a:r>
            <a:r>
              <a:rPr lang="tr-TR" dirty="0">
                <a:effectLst>
                  <a:outerShdw blurRad="38100" dist="38100" dir="2700000" algn="tl">
                    <a:srgbClr val="C0C0C0"/>
                  </a:outerShdw>
                </a:effectLst>
                <a:latin typeface="Arial" charset="0"/>
                <a:cs typeface="Arial" charset="0"/>
              </a:rPr>
              <a:t>varoluş nedeni nedir? </a:t>
            </a:r>
          </a:p>
          <a:p>
            <a:pPr>
              <a:lnSpc>
                <a:spcPct val="100000"/>
              </a:lnSpc>
              <a:spcBef>
                <a:spcPts val="600"/>
              </a:spcBef>
              <a:buClr>
                <a:srgbClr val="3AFC0C"/>
              </a:buClr>
              <a:defRPr/>
            </a:pPr>
            <a:r>
              <a:rPr lang="tr-TR" dirty="0">
                <a:effectLst>
                  <a:outerShdw blurRad="38100" dist="38100" dir="2700000" algn="tl">
                    <a:srgbClr val="C0C0C0"/>
                  </a:outerShdw>
                </a:effectLst>
                <a:latin typeface="Arial" charset="0"/>
                <a:cs typeface="Arial" charset="0"/>
              </a:rPr>
              <a:t>Kuruluşun yasal görevleri nelerdir?</a:t>
            </a:r>
          </a:p>
          <a:p>
            <a:pPr>
              <a:lnSpc>
                <a:spcPct val="100000"/>
              </a:lnSpc>
              <a:spcBef>
                <a:spcPts val="600"/>
              </a:spcBef>
              <a:buClr>
                <a:srgbClr val="3AFC0C"/>
              </a:buClr>
              <a:defRPr/>
            </a:pPr>
            <a:r>
              <a:rPr lang="tr-TR" dirty="0">
                <a:effectLst>
                  <a:outerShdw blurRad="38100" dist="38100" dir="2700000" algn="tl">
                    <a:srgbClr val="C0C0C0"/>
                  </a:outerShdw>
                </a:effectLst>
                <a:latin typeface="Arial" charset="0"/>
                <a:cs typeface="Arial" charset="0"/>
              </a:rPr>
              <a:t>Kuruluş kimlere hizmet sunar?</a:t>
            </a:r>
          </a:p>
          <a:p>
            <a:pPr>
              <a:lnSpc>
                <a:spcPct val="100000"/>
              </a:lnSpc>
              <a:spcBef>
                <a:spcPts val="600"/>
              </a:spcBef>
              <a:buClr>
                <a:srgbClr val="3AFC0C"/>
              </a:buClr>
              <a:defRPr/>
            </a:pPr>
            <a:r>
              <a:rPr lang="tr-TR" dirty="0">
                <a:effectLst>
                  <a:outerShdw blurRad="38100" dist="38100" dir="2700000" algn="tl">
                    <a:srgbClr val="C0C0C0"/>
                  </a:outerShdw>
                </a:effectLst>
                <a:latin typeface="Arial" charset="0"/>
                <a:cs typeface="Arial" charset="0"/>
              </a:rPr>
              <a:t>Kuruluş çalışma alanı nedir?</a:t>
            </a:r>
          </a:p>
          <a:p>
            <a:pPr>
              <a:lnSpc>
                <a:spcPct val="100000"/>
              </a:lnSpc>
              <a:spcBef>
                <a:spcPts val="600"/>
              </a:spcBef>
              <a:buClr>
                <a:srgbClr val="3AFC0C"/>
              </a:buClr>
              <a:defRPr/>
            </a:pPr>
            <a:r>
              <a:rPr lang="tr-TR" dirty="0">
                <a:effectLst>
                  <a:outerShdw blurRad="38100" dist="38100" dir="2700000" algn="tl">
                    <a:srgbClr val="C0C0C0"/>
                  </a:outerShdw>
                </a:effectLst>
                <a:latin typeface="Arial" charset="0"/>
                <a:cs typeface="Arial" charset="0"/>
              </a:rPr>
              <a:t>Kuruluş hangi ihtiyaçları karşılıyor</a:t>
            </a:r>
            <a:r>
              <a:rPr lang="tr-TR" dirty="0" smtClean="0">
                <a:effectLst>
                  <a:outerShdw blurRad="38100" dist="38100" dir="2700000" algn="tl">
                    <a:srgbClr val="C0C0C0"/>
                  </a:outerShdw>
                </a:effectLst>
                <a:latin typeface="Arial" charset="0"/>
                <a:cs typeface="Arial" charset="0"/>
              </a:rPr>
              <a:t>?</a:t>
            </a:r>
            <a:endParaRPr lang="tr-TR" sz="3200" dirty="0">
              <a:effectLst>
                <a:outerShdw blurRad="38100" dist="38100" dir="2700000" algn="tl">
                  <a:srgbClr val="C0C0C0"/>
                </a:outerShdw>
              </a:effectLst>
              <a:latin typeface="Arial" charset="0"/>
              <a:cs typeface="Arial" charset="0"/>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50</a:t>
            </a:fld>
            <a:endParaRPr lang="tr-TR" dirty="0"/>
          </a:p>
        </p:txBody>
      </p:sp>
    </p:spTree>
    <p:extLst>
      <p:ext uri="{BB962C8B-B14F-4D97-AF65-F5344CB8AC3E}">
        <p14:creationId xmlns:p14="http://schemas.microsoft.com/office/powerpoint/2010/main" val="362716728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MİSYON İFADESİNİN ÖZELLİKLERİ</a:t>
            </a:r>
            <a:endParaRPr lang="tr-TR" dirty="0">
              <a:solidFill>
                <a:srgbClr val="0070C0"/>
              </a:solidFill>
            </a:endParaRPr>
          </a:p>
        </p:txBody>
      </p:sp>
      <p:sp>
        <p:nvSpPr>
          <p:cNvPr id="3" name="İçerik Yer Tutucusu 2"/>
          <p:cNvSpPr>
            <a:spLocks noGrp="1"/>
          </p:cNvSpPr>
          <p:nvPr>
            <p:ph idx="1"/>
          </p:nvPr>
        </p:nvSpPr>
        <p:spPr>
          <a:xfrm>
            <a:off x="838201" y="2257145"/>
            <a:ext cx="10515600" cy="4351338"/>
          </a:xfrm>
          <a:noFill/>
        </p:spPr>
        <p:txBody>
          <a:bodyPr anchor="ctr" anchorCtr="0">
            <a:noAutofit/>
          </a:bodyPr>
          <a:lstStyle/>
          <a:p>
            <a:pPr>
              <a:buClr>
                <a:srgbClr val="3AFC0C"/>
              </a:buClr>
              <a:defRPr/>
            </a:pPr>
            <a:r>
              <a:rPr lang="tr-TR" sz="3200" dirty="0" smtClean="0">
                <a:effectLst>
                  <a:outerShdw blurRad="38100" dist="38100" dir="2700000" algn="tl">
                    <a:srgbClr val="C0C0C0"/>
                  </a:outerShdw>
                </a:effectLst>
                <a:latin typeface="Arial" charset="0"/>
                <a:cs typeface="Arial" charset="0"/>
              </a:rPr>
              <a:t>Özlü</a:t>
            </a:r>
            <a:r>
              <a:rPr lang="tr-TR" sz="3200" dirty="0">
                <a:effectLst>
                  <a:outerShdw blurRad="38100" dist="38100" dir="2700000" algn="tl">
                    <a:srgbClr val="C0C0C0"/>
                  </a:outerShdw>
                </a:effectLst>
                <a:latin typeface="Arial" charset="0"/>
                <a:cs typeface="Arial" charset="0"/>
              </a:rPr>
              <a:t>, açık ve çarpıcı şekilde ifade edilir,</a:t>
            </a:r>
          </a:p>
          <a:p>
            <a:pPr>
              <a:buClr>
                <a:srgbClr val="3AFC0C"/>
              </a:buClr>
              <a:defRPr/>
            </a:pPr>
            <a:r>
              <a:rPr lang="tr-TR" sz="3200" dirty="0">
                <a:solidFill>
                  <a:srgbClr val="000000"/>
                </a:solidFill>
                <a:effectLst>
                  <a:outerShdw blurRad="38100" dist="38100" dir="2700000" algn="tl">
                    <a:srgbClr val="C0C0C0"/>
                  </a:outerShdw>
                </a:effectLst>
                <a:latin typeface="Arial" charset="0"/>
                <a:cs typeface="Arial" charset="0"/>
              </a:rPr>
              <a:t>Hizmetin</a:t>
            </a:r>
            <a:r>
              <a:rPr lang="tr-TR" sz="3200" dirty="0">
                <a:effectLst>
                  <a:outerShdw blurRad="38100" dist="38100" dir="2700000" algn="tl">
                    <a:srgbClr val="C0C0C0"/>
                  </a:outerShdw>
                </a:effectLst>
                <a:latin typeface="Arial" charset="0"/>
                <a:cs typeface="Arial" charset="0"/>
              </a:rPr>
              <a:t> yerine getirilme sürecini değil, </a:t>
            </a:r>
            <a:r>
              <a:rPr lang="tr-TR" sz="3200" dirty="0">
                <a:solidFill>
                  <a:srgbClr val="000000"/>
                </a:solidFill>
                <a:effectLst>
                  <a:outerShdw blurRad="38100" dist="38100" dir="2700000" algn="tl">
                    <a:srgbClr val="C0C0C0"/>
                  </a:outerShdw>
                </a:effectLst>
                <a:latin typeface="Arial" charset="0"/>
                <a:cs typeface="Arial" charset="0"/>
              </a:rPr>
              <a:t>amacını tanımlar,</a:t>
            </a:r>
          </a:p>
          <a:p>
            <a:pPr>
              <a:buClr>
                <a:srgbClr val="3AFC0C"/>
              </a:buClr>
              <a:defRPr/>
            </a:pPr>
            <a:r>
              <a:rPr lang="tr-TR" sz="3200" dirty="0">
                <a:effectLst>
                  <a:outerShdw blurRad="38100" dist="38100" dir="2700000" algn="tl">
                    <a:srgbClr val="C0C0C0"/>
                  </a:outerShdw>
                </a:effectLst>
                <a:latin typeface="Arial" charset="0"/>
                <a:cs typeface="Arial" charset="0"/>
              </a:rPr>
              <a:t>Yasal düzenlemelerle </a:t>
            </a:r>
            <a:r>
              <a:rPr lang="tr-TR" sz="3200" dirty="0">
                <a:solidFill>
                  <a:srgbClr val="000000"/>
                </a:solidFill>
                <a:effectLst>
                  <a:outerShdw blurRad="38100" dist="38100" dir="2700000" algn="tl">
                    <a:srgbClr val="C0C0C0"/>
                  </a:outerShdw>
                </a:effectLst>
                <a:latin typeface="Arial" charset="0"/>
                <a:cs typeface="Arial" charset="0"/>
              </a:rPr>
              <a:t>kuruluşa verilmiş olan görev ve yetkiler</a:t>
            </a:r>
            <a:r>
              <a:rPr lang="tr-TR" sz="3200" dirty="0">
                <a:effectLst>
                  <a:outerShdw blurRad="38100" dist="38100" dir="2700000" algn="tl">
                    <a:srgbClr val="C0C0C0"/>
                  </a:outerShdw>
                </a:effectLst>
                <a:latin typeface="Arial" charset="0"/>
                <a:cs typeface="Arial" charset="0"/>
              </a:rPr>
              <a:t> çerçevesinde belirlenir,</a:t>
            </a:r>
          </a:p>
          <a:p>
            <a:pPr>
              <a:buClr>
                <a:srgbClr val="3AFC0C"/>
              </a:buClr>
              <a:defRPr/>
            </a:pPr>
            <a:r>
              <a:rPr lang="tr-TR" sz="3200" dirty="0">
                <a:effectLst>
                  <a:outerShdw blurRad="38100" dist="38100" dir="2700000" algn="tl">
                    <a:srgbClr val="C0C0C0"/>
                  </a:outerShdw>
                </a:effectLst>
                <a:latin typeface="Arial" charset="0"/>
                <a:cs typeface="Arial" charset="0"/>
              </a:rPr>
              <a:t>Kuruluşun hizmet sunduğu </a:t>
            </a:r>
            <a:r>
              <a:rPr lang="tr-TR" sz="3200" dirty="0">
                <a:solidFill>
                  <a:srgbClr val="000000"/>
                </a:solidFill>
                <a:effectLst>
                  <a:outerShdw blurRad="38100" dist="38100" dir="2700000" algn="tl">
                    <a:srgbClr val="C0C0C0"/>
                  </a:outerShdw>
                </a:effectLst>
                <a:latin typeface="Arial" charset="0"/>
                <a:cs typeface="Arial" charset="0"/>
              </a:rPr>
              <a:t>kişileri</a:t>
            </a:r>
            <a:r>
              <a:rPr lang="tr-TR" sz="3200" dirty="0">
                <a:effectLst>
                  <a:outerShdw blurRad="38100" dist="38100" dir="2700000" algn="tl">
                    <a:srgbClr val="C0C0C0"/>
                  </a:outerShdw>
                </a:effectLst>
                <a:latin typeface="Arial" charset="0"/>
                <a:cs typeface="Arial" charset="0"/>
              </a:rPr>
              <a:t> belirtir,</a:t>
            </a:r>
          </a:p>
          <a:p>
            <a:pPr>
              <a:buClr>
                <a:srgbClr val="3AFC0C"/>
              </a:buClr>
              <a:defRPr/>
            </a:pPr>
            <a:r>
              <a:rPr lang="tr-TR" sz="3200" dirty="0">
                <a:effectLst>
                  <a:outerShdw blurRad="38100" dist="38100" dir="2700000" algn="tl">
                    <a:srgbClr val="C0C0C0"/>
                  </a:outerShdw>
                </a:effectLst>
                <a:latin typeface="Arial" charset="0"/>
                <a:cs typeface="Arial" charset="0"/>
              </a:rPr>
              <a:t>Sunduğu </a:t>
            </a:r>
            <a:r>
              <a:rPr lang="tr-TR" sz="3200" dirty="0">
                <a:solidFill>
                  <a:srgbClr val="000000"/>
                </a:solidFill>
                <a:effectLst>
                  <a:outerShdw blurRad="38100" dist="38100" dir="2700000" algn="tl">
                    <a:srgbClr val="C0C0C0"/>
                  </a:outerShdw>
                </a:effectLst>
                <a:latin typeface="Arial" charset="0"/>
                <a:cs typeface="Arial" charset="0"/>
              </a:rPr>
              <a:t>hizmet veya ürünler tanımlanır</a:t>
            </a:r>
            <a:r>
              <a:rPr lang="tr-TR" sz="3200" dirty="0" smtClean="0">
                <a:effectLst>
                  <a:outerShdw blurRad="38100" dist="38100" dir="2700000" algn="tl">
                    <a:srgbClr val="C0C0C0"/>
                  </a:outerShdw>
                </a:effectLst>
                <a:latin typeface="Arial" charset="0"/>
                <a:cs typeface="Arial" charset="0"/>
              </a:rPr>
              <a:t>.</a:t>
            </a:r>
            <a:endParaRPr lang="tr-TR" sz="3200" dirty="0">
              <a:effectLst>
                <a:outerShdw blurRad="38100" dist="38100" dir="2700000" algn="tl">
                  <a:srgbClr val="C0C0C0"/>
                </a:outerShdw>
              </a:effectLst>
              <a:latin typeface="Arial" charset="0"/>
              <a:cs typeface="Arial" charset="0"/>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51</a:t>
            </a:fld>
            <a:endParaRPr lang="tr-TR" dirty="0"/>
          </a:p>
        </p:txBody>
      </p:sp>
    </p:spTree>
    <p:extLst>
      <p:ext uri="{BB962C8B-B14F-4D97-AF65-F5344CB8AC3E}">
        <p14:creationId xmlns:p14="http://schemas.microsoft.com/office/powerpoint/2010/main" val="68040140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MİSYON İFADESİNİN ÖZELLİKLERİ</a:t>
            </a:r>
            <a:endParaRPr lang="tr-TR" dirty="0">
              <a:solidFill>
                <a:srgbClr val="0070C0"/>
              </a:solidFill>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52</a:t>
            </a:fld>
            <a:endParaRPr lang="tr-TR" dirty="0"/>
          </a:p>
        </p:txBody>
      </p:sp>
      <p:grpSp>
        <p:nvGrpSpPr>
          <p:cNvPr id="8" name="Group 7"/>
          <p:cNvGrpSpPr/>
          <p:nvPr/>
        </p:nvGrpSpPr>
        <p:grpSpPr>
          <a:xfrm>
            <a:off x="1344304" y="2448581"/>
            <a:ext cx="9382836" cy="3581400"/>
            <a:chOff x="457200" y="1981200"/>
            <a:chExt cx="8153400" cy="3581400"/>
          </a:xfrm>
        </p:grpSpPr>
        <p:sp>
          <p:nvSpPr>
            <p:cNvPr id="9" name="AutoShape 4"/>
            <p:cNvSpPr>
              <a:spLocks noChangeArrowheads="1"/>
            </p:cNvSpPr>
            <p:nvPr/>
          </p:nvSpPr>
          <p:spPr bwMode="auto">
            <a:xfrm>
              <a:off x="1981200" y="2819400"/>
              <a:ext cx="5410200" cy="17526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b="1" dirty="0">
                  <a:solidFill>
                    <a:srgbClr val="FF9900"/>
                  </a:solidFill>
                  <a:latin typeface="Arial" panose="020B0604020202020204" pitchFamily="34" charset="0"/>
                  <a:cs typeface="Arial" panose="020B0604020202020204" pitchFamily="34" charset="0"/>
                </a:rPr>
                <a:t>NEDEN?</a:t>
              </a:r>
            </a:p>
            <a:p>
              <a:pPr algn="ctr"/>
              <a:r>
                <a:rPr lang="tr-TR" altLang="tr-TR" b="1" dirty="0">
                  <a:latin typeface="Arial" panose="020B0604020202020204" pitchFamily="34" charset="0"/>
                  <a:cs typeface="Arial" panose="020B0604020202020204" pitchFamily="34" charset="0"/>
                </a:rPr>
                <a:t>Var oluş nedeni, kuruluş amacı</a:t>
              </a:r>
            </a:p>
          </p:txBody>
        </p:sp>
        <p:sp>
          <p:nvSpPr>
            <p:cNvPr id="10" name="Rectangle 5"/>
            <p:cNvSpPr>
              <a:spLocks noChangeArrowheads="1"/>
            </p:cNvSpPr>
            <p:nvPr/>
          </p:nvSpPr>
          <p:spPr bwMode="auto">
            <a:xfrm>
              <a:off x="3276600" y="1981200"/>
              <a:ext cx="30480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dirty="0">
                  <a:latin typeface="Arial" panose="020B0604020202020204" pitchFamily="34" charset="0"/>
                  <a:cs typeface="Arial" panose="020B0604020202020204" pitchFamily="34" charset="0"/>
                </a:rPr>
                <a:t> </a:t>
              </a:r>
              <a:r>
                <a:rPr lang="tr-TR" altLang="tr-TR" b="1" dirty="0">
                  <a:solidFill>
                    <a:srgbClr val="FF9900"/>
                  </a:solidFill>
                  <a:latin typeface="Arial" panose="020B0604020202020204" pitchFamily="34" charset="0"/>
                  <a:cs typeface="Arial" panose="020B0604020202020204" pitchFamily="34" charset="0"/>
                </a:rPr>
                <a:t>NE?</a:t>
              </a:r>
            </a:p>
            <a:p>
              <a:pPr algn="ctr"/>
              <a:r>
                <a:rPr lang="tr-TR" altLang="tr-TR" b="1" dirty="0">
                  <a:latin typeface="Arial" panose="020B0604020202020204" pitchFamily="34" charset="0"/>
                  <a:cs typeface="Arial" panose="020B0604020202020204" pitchFamily="34" charset="0"/>
                </a:rPr>
                <a:t>Hizmet alanların ihtiyaçları</a:t>
              </a:r>
            </a:p>
          </p:txBody>
        </p:sp>
        <p:sp>
          <p:nvSpPr>
            <p:cNvPr id="11" name="Rectangle 6"/>
            <p:cNvSpPr>
              <a:spLocks noChangeArrowheads="1"/>
            </p:cNvSpPr>
            <p:nvPr/>
          </p:nvSpPr>
          <p:spPr bwMode="auto">
            <a:xfrm>
              <a:off x="457200" y="4800600"/>
              <a:ext cx="26670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b="1" dirty="0" smtClean="0">
                  <a:solidFill>
                    <a:srgbClr val="FF9900"/>
                  </a:solidFill>
                  <a:latin typeface="Arial" panose="020B0604020202020204" pitchFamily="34" charset="0"/>
                  <a:cs typeface="Arial" panose="020B0604020202020204" pitchFamily="34" charset="0"/>
                </a:rPr>
                <a:t>NASIL?</a:t>
              </a:r>
              <a:endParaRPr lang="tr-TR" altLang="tr-TR" b="1" dirty="0">
                <a:solidFill>
                  <a:srgbClr val="FF9900"/>
                </a:solidFill>
                <a:latin typeface="Arial" panose="020B0604020202020204" pitchFamily="34" charset="0"/>
                <a:cs typeface="Arial" panose="020B0604020202020204" pitchFamily="34" charset="0"/>
              </a:endParaRPr>
            </a:p>
            <a:p>
              <a:pPr algn="ctr"/>
              <a:r>
                <a:rPr lang="tr-TR" altLang="tr-TR" b="1" dirty="0">
                  <a:latin typeface="Arial" panose="020B0604020202020204" pitchFamily="34" charset="0"/>
                  <a:cs typeface="Arial" panose="020B0604020202020204" pitchFamily="34" charset="0"/>
                </a:rPr>
                <a:t>Yaklaşımlar,yöntemler</a:t>
              </a:r>
            </a:p>
          </p:txBody>
        </p:sp>
        <p:sp>
          <p:nvSpPr>
            <p:cNvPr id="12" name="Rectangle 7"/>
            <p:cNvSpPr>
              <a:spLocks noChangeArrowheads="1"/>
            </p:cNvSpPr>
            <p:nvPr/>
          </p:nvSpPr>
          <p:spPr bwMode="auto">
            <a:xfrm>
              <a:off x="5943600" y="4800600"/>
              <a:ext cx="26670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r-TR" altLang="tr-TR">
                  <a:latin typeface="Arial" panose="020B0604020202020204" pitchFamily="34" charset="0"/>
                  <a:cs typeface="Arial" panose="020B0604020202020204" pitchFamily="34" charset="0"/>
                </a:rPr>
                <a:t> </a:t>
              </a:r>
              <a:r>
                <a:rPr lang="tr-TR" altLang="tr-TR" b="1">
                  <a:solidFill>
                    <a:srgbClr val="FF9900"/>
                  </a:solidFill>
                  <a:latin typeface="Arial" panose="020B0604020202020204" pitchFamily="34" charset="0"/>
                  <a:cs typeface="Arial" panose="020B0604020202020204" pitchFamily="34" charset="0"/>
                </a:rPr>
                <a:t>KİME?</a:t>
              </a:r>
            </a:p>
            <a:p>
              <a:pPr algn="ctr"/>
              <a:r>
                <a:rPr lang="tr-TR" altLang="tr-TR" b="1">
                  <a:latin typeface="Arial" panose="020B0604020202020204" pitchFamily="34" charset="0"/>
                  <a:cs typeface="Arial" panose="020B0604020202020204" pitchFamily="34" charset="0"/>
                </a:rPr>
                <a:t>Hizmet alan kesimler</a:t>
              </a:r>
            </a:p>
          </p:txBody>
        </p:sp>
      </p:grpSp>
    </p:spTree>
    <p:extLst>
      <p:ext uri="{BB962C8B-B14F-4D97-AF65-F5344CB8AC3E}">
        <p14:creationId xmlns:p14="http://schemas.microsoft.com/office/powerpoint/2010/main" val="394018161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altLang="tr-TR" dirty="0" smtClean="0">
                <a:solidFill>
                  <a:srgbClr val="0070C0"/>
                </a:solidFill>
              </a:rPr>
              <a:t>MİSYON İFADESİ ÖRNEKLERİ</a:t>
            </a:r>
            <a:endParaRPr lang="tr-TR" dirty="0">
              <a:solidFill>
                <a:srgbClr val="0070C0"/>
              </a:solidFill>
            </a:endParaRPr>
          </a:p>
        </p:txBody>
      </p:sp>
      <p:sp>
        <p:nvSpPr>
          <p:cNvPr id="3" name="İçerik Yer Tutucusu 2"/>
          <p:cNvSpPr>
            <a:spLocks noGrp="1"/>
          </p:cNvSpPr>
          <p:nvPr>
            <p:ph idx="1"/>
          </p:nvPr>
        </p:nvSpPr>
        <p:spPr>
          <a:xfrm>
            <a:off x="838201" y="2257145"/>
            <a:ext cx="10515600" cy="4351338"/>
          </a:xfrm>
          <a:noFill/>
        </p:spPr>
        <p:txBody>
          <a:bodyPr anchor="ctr" anchorCtr="0">
            <a:noAutofit/>
          </a:bodyPr>
          <a:lstStyle/>
          <a:p>
            <a:pPr algn="ctr">
              <a:buNone/>
            </a:pPr>
            <a:r>
              <a:rPr lang="en-US" dirty="0">
                <a:solidFill>
                  <a:srgbClr val="FFC000"/>
                </a:solidFill>
                <a:effectLst>
                  <a:outerShdw blurRad="38100" dist="38100" dir="2700000" algn="tl">
                    <a:srgbClr val="000000"/>
                  </a:outerShdw>
                </a:effectLst>
              </a:rPr>
              <a:t>NEDEN</a:t>
            </a:r>
            <a:r>
              <a:rPr lang="tr-TR" dirty="0">
                <a:solidFill>
                  <a:srgbClr val="FFC000"/>
                </a:solidFill>
                <a:effectLst>
                  <a:outerShdw blurRad="38100" dist="38100" dir="2700000" algn="tl">
                    <a:srgbClr val="000000"/>
                  </a:outerShdw>
                </a:effectLst>
              </a:rPr>
              <a:t>+</a:t>
            </a:r>
            <a:r>
              <a:rPr lang="en-US" dirty="0">
                <a:solidFill>
                  <a:srgbClr val="080808"/>
                </a:solidFill>
                <a:effectLst>
                  <a:outerShdw blurRad="38100" dist="38100" dir="2700000" algn="tl">
                    <a:srgbClr val="000000"/>
                  </a:outerShdw>
                </a:effectLst>
              </a:rPr>
              <a:t>NASIL</a:t>
            </a:r>
            <a:r>
              <a:rPr lang="tr-TR" dirty="0">
                <a:solidFill>
                  <a:srgbClr val="080808"/>
                </a:solidFill>
                <a:effectLst>
                  <a:outerShdw blurRad="38100" dist="38100" dir="2700000" algn="tl">
                    <a:srgbClr val="000000"/>
                  </a:outerShdw>
                </a:effectLst>
              </a:rPr>
              <a:t>+</a:t>
            </a:r>
            <a:r>
              <a:rPr lang="en-US" dirty="0">
                <a:solidFill>
                  <a:srgbClr val="7030A0"/>
                </a:solidFill>
                <a:effectLst>
                  <a:outerShdw blurRad="38100" dist="38100" dir="2700000" algn="tl">
                    <a:srgbClr val="000000"/>
                  </a:outerShdw>
                </a:effectLst>
              </a:rPr>
              <a:t>KİM</a:t>
            </a:r>
            <a:r>
              <a:rPr lang="tr-TR" dirty="0">
                <a:solidFill>
                  <a:srgbClr val="7030A0"/>
                </a:solidFill>
                <a:effectLst>
                  <a:outerShdw blurRad="38100" dist="38100" dir="2700000" algn="tl">
                    <a:srgbClr val="000000"/>
                  </a:outerShdw>
                </a:effectLst>
              </a:rPr>
              <a:t>E+</a:t>
            </a:r>
            <a:r>
              <a:rPr lang="en-US" dirty="0" smtClean="0">
                <a:solidFill>
                  <a:srgbClr val="00B0F0"/>
                </a:solidFill>
                <a:effectLst>
                  <a:outerShdw blurRad="38100" dist="38100" dir="2700000" algn="tl">
                    <a:srgbClr val="000000"/>
                  </a:outerShdw>
                </a:effectLst>
              </a:rPr>
              <a:t>NE</a:t>
            </a:r>
            <a:endParaRPr lang="tr-TR" dirty="0" smtClean="0">
              <a:solidFill>
                <a:srgbClr val="00B0F0"/>
              </a:solidFill>
              <a:effectLst>
                <a:outerShdw blurRad="38100" dist="38100" dir="2700000" algn="tl">
                  <a:srgbClr val="000000"/>
                </a:outerShdw>
              </a:effectLst>
            </a:endParaRPr>
          </a:p>
          <a:p>
            <a:pPr algn="ctr">
              <a:buNone/>
            </a:pPr>
            <a:endParaRPr lang="tr-TR" altLang="tr-TR" i="1" dirty="0" smtClean="0">
              <a:solidFill>
                <a:srgbClr val="7030A0"/>
              </a:solidFill>
            </a:endParaRPr>
          </a:p>
          <a:p>
            <a:pPr>
              <a:buNone/>
            </a:pPr>
            <a:r>
              <a:rPr lang="tr-TR" altLang="tr-TR" sz="3600" i="1" dirty="0" smtClean="0">
                <a:solidFill>
                  <a:srgbClr val="7030A0"/>
                </a:solidFill>
              </a:rPr>
              <a:t>	Kurum </a:t>
            </a:r>
            <a:r>
              <a:rPr lang="tr-TR" altLang="tr-TR" sz="3600" i="1" dirty="0">
                <a:solidFill>
                  <a:srgbClr val="7030A0"/>
                </a:solidFill>
              </a:rPr>
              <a:t>ve kuruluşların </a:t>
            </a:r>
            <a:r>
              <a:rPr lang="tr-TR" altLang="tr-TR" sz="3600" i="1" dirty="0">
                <a:solidFill>
                  <a:srgbClr val="FFC000"/>
                </a:solidFill>
              </a:rPr>
              <a:t>daha etkin yönetilmesi ve sürekli gelişimi için</a:t>
            </a:r>
            <a:r>
              <a:rPr lang="tr-TR" altLang="tr-TR" sz="3600" i="1" dirty="0"/>
              <a:t>, </a:t>
            </a:r>
            <a:r>
              <a:rPr lang="tr-TR" altLang="tr-TR" sz="3600" i="1" dirty="0">
                <a:solidFill>
                  <a:srgbClr val="00B0F0"/>
                </a:solidFill>
              </a:rPr>
              <a:t>eğitim, danışmanlık, araştırma ve yayın hizmetleri</a:t>
            </a:r>
            <a:r>
              <a:rPr lang="tr-TR" altLang="tr-TR" sz="3600" i="1" dirty="0"/>
              <a:t>ni </a:t>
            </a:r>
            <a:r>
              <a:rPr lang="tr-TR" altLang="tr-TR" sz="3600" i="1" dirty="0">
                <a:solidFill>
                  <a:srgbClr val="080808"/>
                </a:solidFill>
              </a:rPr>
              <a:t>insan odaklı yaklaşımlar ile </a:t>
            </a:r>
            <a:r>
              <a:rPr lang="tr-TR" altLang="tr-TR" sz="3600" i="1" dirty="0"/>
              <a:t>gerçekleştirmek”.</a:t>
            </a:r>
            <a:r>
              <a:rPr lang="tr-TR" altLang="tr-TR" sz="3600" dirty="0"/>
              <a:t> </a:t>
            </a:r>
            <a:endParaRPr lang="tr-TR" altLang="tr-TR" sz="4400" dirty="0" smtClean="0"/>
          </a:p>
          <a:p>
            <a:pPr>
              <a:buNone/>
            </a:pPr>
            <a:endParaRPr lang="tr-TR" altLang="tr-TR" sz="4400" dirty="0"/>
          </a:p>
          <a:p>
            <a:pPr>
              <a:buNone/>
            </a:pPr>
            <a:r>
              <a:rPr lang="tr-TR" altLang="tr-TR" sz="2400" dirty="0"/>
              <a:t>(TÜSSİDE ’nin </a:t>
            </a:r>
            <a:r>
              <a:rPr lang="tr-TR" altLang="tr-TR" sz="1600" dirty="0"/>
              <a:t>(Türkiye Sanayi Sevk ve İdare Enstitüsü) </a:t>
            </a:r>
            <a:r>
              <a:rPr lang="tr-TR" altLang="tr-TR" sz="2400" dirty="0"/>
              <a:t>Misyonu</a:t>
            </a:r>
            <a:r>
              <a:rPr lang="tr-TR" altLang="tr-TR" sz="2400" dirty="0" smtClean="0"/>
              <a:t>)</a:t>
            </a:r>
            <a:endParaRPr lang="tr-TR" altLang="tr-TR" sz="2400" i="1" dirty="0"/>
          </a:p>
        </p:txBody>
      </p:sp>
      <p:sp>
        <p:nvSpPr>
          <p:cNvPr id="5" name="Slayt Numarası Yer Tutucusu 4"/>
          <p:cNvSpPr>
            <a:spLocks noGrp="1"/>
          </p:cNvSpPr>
          <p:nvPr>
            <p:ph type="sldNum" sz="quarter" idx="12"/>
          </p:nvPr>
        </p:nvSpPr>
        <p:spPr/>
        <p:txBody>
          <a:bodyPr/>
          <a:lstStyle/>
          <a:p>
            <a:fld id="{445A6508-41E8-4EB8-86CB-2F99A3250D37}" type="slidenum">
              <a:rPr lang="tr-TR" smtClean="0"/>
              <a:t>53</a:t>
            </a:fld>
            <a:endParaRPr lang="tr-TR" dirty="0"/>
          </a:p>
        </p:txBody>
      </p:sp>
    </p:spTree>
    <p:extLst>
      <p:ext uri="{BB962C8B-B14F-4D97-AF65-F5344CB8AC3E}">
        <p14:creationId xmlns:p14="http://schemas.microsoft.com/office/powerpoint/2010/main" val="194576654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altLang="tr-TR" dirty="0" smtClean="0">
                <a:solidFill>
                  <a:srgbClr val="0070C0"/>
                </a:solidFill>
              </a:rPr>
              <a:t>MİSYON İFADESİ ÖRNEKLERİ</a:t>
            </a:r>
            <a:endParaRPr lang="tr-TR" dirty="0">
              <a:solidFill>
                <a:srgbClr val="0070C0"/>
              </a:solidFill>
            </a:endParaRPr>
          </a:p>
        </p:txBody>
      </p:sp>
      <p:sp>
        <p:nvSpPr>
          <p:cNvPr id="3" name="İçerik Yer Tutucusu 2"/>
          <p:cNvSpPr>
            <a:spLocks noGrp="1"/>
          </p:cNvSpPr>
          <p:nvPr>
            <p:ph idx="1"/>
          </p:nvPr>
        </p:nvSpPr>
        <p:spPr>
          <a:xfrm>
            <a:off x="532264" y="2257145"/>
            <a:ext cx="11327640" cy="4351338"/>
          </a:xfrm>
          <a:noFill/>
        </p:spPr>
        <p:txBody>
          <a:bodyPr anchor="ctr" anchorCtr="0">
            <a:noAutofit/>
          </a:bodyPr>
          <a:lstStyle/>
          <a:p>
            <a:pPr algn="just">
              <a:buNone/>
            </a:pPr>
            <a:r>
              <a:rPr lang="tr-TR" altLang="tr-TR" b="1" dirty="0" smtClean="0">
                <a:solidFill>
                  <a:srgbClr val="FF0000"/>
                </a:solidFill>
              </a:rPr>
              <a:t>(MEB </a:t>
            </a:r>
            <a:r>
              <a:rPr lang="tr-TR" altLang="tr-TR" b="1" dirty="0">
                <a:solidFill>
                  <a:srgbClr val="FF0000"/>
                </a:solidFill>
              </a:rPr>
              <a:t>Misyonu</a:t>
            </a:r>
            <a:r>
              <a:rPr lang="tr-TR" altLang="tr-TR" b="1" dirty="0" smtClean="0">
                <a:solidFill>
                  <a:srgbClr val="FF0000"/>
                </a:solidFill>
              </a:rPr>
              <a:t>)</a:t>
            </a:r>
            <a:endParaRPr lang="tr-TR" dirty="0" smtClean="0"/>
          </a:p>
          <a:p>
            <a:pPr algn="just">
              <a:buNone/>
            </a:pPr>
            <a:r>
              <a:rPr lang="tr-TR" sz="2400" dirty="0" smtClean="0"/>
              <a:t>	Düşünme</a:t>
            </a:r>
            <a:r>
              <a:rPr lang="tr-TR" sz="2400" dirty="0"/>
              <a:t>, anlama, araştırma ve sorun çözme yetkinliği gelişmiş; bilgi toplumunun gerektirdiği bilgi ve becerilerle donanmış; millî kültür ile insanlığın ve demokrasinin evrensel değerlerini içselleştirmiş;  iletişime ve paylaşıma açık, sanat duyarlılığı ve becerisi gelişmiş; öz güveni, öz saygısı, hak, adalet ve sorumluluk bilinci yüksek; gayretli, girişimci, yaratıcı, yenilikçi, barışçı, sağlıklı ve mutlu bireylerin yetişmesine </a:t>
            </a:r>
            <a:r>
              <a:rPr lang="tr-TR" sz="2400" u="sng" dirty="0"/>
              <a:t>ortam ve imkân sağlamaktır</a:t>
            </a:r>
            <a:r>
              <a:rPr lang="tr-TR" sz="2400" u="sng" dirty="0" smtClean="0"/>
              <a:t>.</a:t>
            </a:r>
          </a:p>
          <a:p>
            <a:pPr algn="just">
              <a:buNone/>
            </a:pPr>
            <a:endParaRPr lang="tr-TR" sz="2400" dirty="0" smtClean="0"/>
          </a:p>
          <a:p>
            <a:pPr algn="just">
              <a:buNone/>
            </a:pPr>
            <a:r>
              <a:rPr lang="tr-TR" altLang="tr-TR" b="1" dirty="0" smtClean="0">
                <a:solidFill>
                  <a:srgbClr val="FF0000"/>
                </a:solidFill>
              </a:rPr>
              <a:t>(Kuzey </a:t>
            </a:r>
            <a:r>
              <a:rPr lang="tr-TR" altLang="tr-TR" b="1" dirty="0">
                <a:solidFill>
                  <a:srgbClr val="FF0000"/>
                </a:solidFill>
              </a:rPr>
              <a:t>İrlanda Eğitim</a:t>
            </a:r>
            <a:r>
              <a:rPr lang="tr-TR" altLang="tr-TR" b="1" dirty="0" smtClean="0">
                <a:solidFill>
                  <a:srgbClr val="FF0000"/>
                </a:solidFill>
              </a:rPr>
              <a:t> Bakanlığı Misyonu)</a:t>
            </a:r>
          </a:p>
          <a:p>
            <a:r>
              <a:rPr lang="tr-TR" altLang="tr-TR" sz="2400" dirty="0"/>
              <a:t>Bütün genç insanlarımıza mümkün olan en yüksek standartlarda, eşit erişim hakkı tanıyarak, onların eğitim ve gelişimini </a:t>
            </a:r>
            <a:r>
              <a:rPr lang="tr-TR" altLang="tr-TR" sz="2400" dirty="0" smtClean="0"/>
              <a:t>sağlamak</a:t>
            </a:r>
            <a:endParaRPr lang="tr-TR" altLang="tr-TR" sz="2400" dirty="0"/>
          </a:p>
        </p:txBody>
      </p:sp>
      <p:sp>
        <p:nvSpPr>
          <p:cNvPr id="5" name="Slayt Numarası Yer Tutucusu 4"/>
          <p:cNvSpPr>
            <a:spLocks noGrp="1"/>
          </p:cNvSpPr>
          <p:nvPr>
            <p:ph type="sldNum" sz="quarter" idx="12"/>
          </p:nvPr>
        </p:nvSpPr>
        <p:spPr/>
        <p:txBody>
          <a:bodyPr/>
          <a:lstStyle/>
          <a:p>
            <a:fld id="{445A6508-41E8-4EB8-86CB-2F99A3250D37}" type="slidenum">
              <a:rPr lang="tr-TR" smtClean="0"/>
              <a:t>54</a:t>
            </a:fld>
            <a:endParaRPr lang="tr-TR" dirty="0"/>
          </a:p>
        </p:txBody>
      </p:sp>
    </p:spTree>
    <p:extLst>
      <p:ext uri="{BB962C8B-B14F-4D97-AF65-F5344CB8AC3E}">
        <p14:creationId xmlns:p14="http://schemas.microsoft.com/office/powerpoint/2010/main" val="343284228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altLang="tr-TR" dirty="0" smtClean="0">
                <a:solidFill>
                  <a:srgbClr val="0070C0"/>
                </a:solidFill>
              </a:rPr>
              <a:t>MİSYON İFADESİ ÖRNEKLERİ</a:t>
            </a:r>
            <a:endParaRPr lang="tr-TR" dirty="0">
              <a:solidFill>
                <a:srgbClr val="0070C0"/>
              </a:solidFill>
            </a:endParaRPr>
          </a:p>
        </p:txBody>
      </p:sp>
      <p:sp>
        <p:nvSpPr>
          <p:cNvPr id="3" name="İçerik Yer Tutucusu 2"/>
          <p:cNvSpPr>
            <a:spLocks noGrp="1"/>
          </p:cNvSpPr>
          <p:nvPr>
            <p:ph idx="1"/>
          </p:nvPr>
        </p:nvSpPr>
        <p:spPr>
          <a:xfrm>
            <a:off x="532264" y="2257145"/>
            <a:ext cx="11327640" cy="4351338"/>
          </a:xfrm>
          <a:noFill/>
        </p:spPr>
        <p:txBody>
          <a:bodyPr anchor="ctr" anchorCtr="0">
            <a:noAutofit/>
          </a:bodyPr>
          <a:lstStyle/>
          <a:p>
            <a:pPr algn="just">
              <a:buNone/>
            </a:pPr>
            <a:endParaRPr lang="tr-TR" sz="2000" dirty="0" smtClean="0"/>
          </a:p>
          <a:p>
            <a:pPr algn="just">
              <a:buNone/>
            </a:pPr>
            <a:endParaRPr lang="tr-TR" sz="2000" dirty="0"/>
          </a:p>
          <a:p>
            <a:pPr algn="just">
              <a:buNone/>
            </a:pPr>
            <a:endParaRPr lang="tr-TR" sz="2000" dirty="0" smtClean="0"/>
          </a:p>
          <a:p>
            <a:pPr algn="just">
              <a:buNone/>
            </a:pPr>
            <a:r>
              <a:rPr lang="tr-TR" sz="2000" dirty="0"/>
              <a:t>	</a:t>
            </a:r>
            <a:endParaRPr lang="tr-TR" sz="2000" dirty="0" smtClean="0"/>
          </a:p>
          <a:p>
            <a:pPr algn="just">
              <a:buNone/>
            </a:pPr>
            <a:r>
              <a:rPr lang="tr-TR" sz="2000" dirty="0"/>
              <a:t>	</a:t>
            </a:r>
            <a:r>
              <a:rPr lang="tr-TR" altLang="tr-TR" sz="2000" b="1" dirty="0" smtClean="0">
                <a:solidFill>
                  <a:srgbClr val="FF0000"/>
                </a:solidFill>
                <a:latin typeface="Arial Unicode MS" panose="020B0604020202020204" pitchFamily="34" charset="-128"/>
              </a:rPr>
              <a:t>(ODTÜ </a:t>
            </a:r>
            <a:r>
              <a:rPr lang="tr-TR" altLang="tr-TR" sz="2000" b="1" dirty="0">
                <a:solidFill>
                  <a:srgbClr val="FF0000"/>
                </a:solidFill>
                <a:latin typeface="Arial Unicode MS" panose="020B0604020202020204" pitchFamily="34" charset="-128"/>
              </a:rPr>
              <a:t>Misyonu</a:t>
            </a:r>
            <a:r>
              <a:rPr lang="tr-TR" altLang="tr-TR" sz="2000" b="1" dirty="0" smtClean="0">
                <a:solidFill>
                  <a:srgbClr val="FF0000"/>
                </a:solidFill>
                <a:latin typeface="Arial Unicode MS" panose="020B0604020202020204" pitchFamily="34" charset="-128"/>
              </a:rPr>
              <a:t>)</a:t>
            </a:r>
            <a:endParaRPr lang="tr-TR" sz="2000" dirty="0" smtClean="0"/>
          </a:p>
          <a:p>
            <a:pPr algn="just">
              <a:buNone/>
            </a:pPr>
            <a:r>
              <a:rPr lang="tr-TR" sz="2000" dirty="0"/>
              <a:t>	</a:t>
            </a:r>
            <a:r>
              <a:rPr lang="tr-TR" sz="2000" dirty="0" smtClean="0"/>
              <a:t>Orta </a:t>
            </a:r>
            <a:r>
              <a:rPr lang="tr-TR" sz="2000" dirty="0"/>
              <a:t>Doğu Teknik Üniversitesi, öğretim, araştırma ve toplum hizmetleri etkinliklerini evrensel standartlarda yürüterek, toplumumuzun ve insanlığın sosyal, kültürel, ekonomik, bilimsel ve teknolojik gelişimi için bilgiye ulaşmayı, üretmeyi, bilgiyi uygulamayı, yaymayı ve bu bilgilerle donatılmış bireyler yetiştirmeyi amaç edinmiştir. </a:t>
            </a:r>
          </a:p>
          <a:p>
            <a:pPr algn="just">
              <a:buNone/>
            </a:pPr>
            <a:endParaRPr lang="tr-TR" sz="2000" dirty="0" smtClean="0"/>
          </a:p>
          <a:p>
            <a:pPr algn="just">
              <a:buNone/>
            </a:pPr>
            <a:r>
              <a:rPr lang="tr-TR" altLang="tr-TR" sz="2000" b="1" dirty="0" smtClean="0">
                <a:solidFill>
                  <a:srgbClr val="FF0000"/>
                </a:solidFill>
                <a:latin typeface="Arial Unicode MS" panose="020B0604020202020204" pitchFamily="34" charset="-128"/>
              </a:rPr>
              <a:t>(Çukurova Üniversitesi </a:t>
            </a:r>
            <a:r>
              <a:rPr lang="tr-TR" altLang="tr-TR" sz="2000" b="1" dirty="0">
                <a:solidFill>
                  <a:srgbClr val="FF0000"/>
                </a:solidFill>
                <a:latin typeface="Arial Unicode MS" panose="020B0604020202020204" pitchFamily="34" charset="-128"/>
              </a:rPr>
              <a:t>Misyonu)</a:t>
            </a:r>
            <a:endParaRPr lang="tr-TR" sz="2000" dirty="0"/>
          </a:p>
          <a:p>
            <a:pPr algn="just">
              <a:buNone/>
            </a:pPr>
            <a:r>
              <a:rPr lang="tr-TR" sz="2000" dirty="0" smtClean="0"/>
              <a:t>	Ülkemize </a:t>
            </a:r>
            <a:r>
              <a:rPr lang="tr-TR" sz="2000" dirty="0"/>
              <a:t>ve insanlığa fayda sağlayacak bilginin üretimi ve yayılmasına destek sağlamak</a:t>
            </a:r>
            <a:r>
              <a:rPr lang="tr-TR" sz="2000" dirty="0" smtClean="0"/>
              <a:t>, gelişmiş </a:t>
            </a:r>
            <a:r>
              <a:rPr lang="tr-TR" sz="2000" dirty="0"/>
              <a:t>bir araştırma alt yapısının oluşturulması ve bunun verimli bir şekilde kullanılmasına katkı </a:t>
            </a:r>
            <a:r>
              <a:rPr lang="tr-TR" sz="2000" dirty="0" smtClean="0"/>
              <a:t>sağlamak, bilimsel </a:t>
            </a:r>
            <a:r>
              <a:rPr lang="tr-TR" sz="2000" dirty="0"/>
              <a:t>araştırmalar için yeterli mali kaynağı sağlamak, yönetmek, etkin ve adil dağıtmak</a:t>
            </a:r>
            <a:r>
              <a:rPr lang="tr-TR" sz="2000" dirty="0" smtClean="0"/>
              <a:t>, disiplinler </a:t>
            </a:r>
            <a:r>
              <a:rPr lang="tr-TR" sz="2000" dirty="0"/>
              <a:t>arası, ulusal-uluslararası ve sektör-sivil toplum kuruluşlarıyla işbirliğinin </a:t>
            </a:r>
            <a:r>
              <a:rPr lang="tr-TR" sz="2000" dirty="0" smtClean="0"/>
              <a:t>geliştirilmesi ve araştırmacıların </a:t>
            </a:r>
            <a:r>
              <a:rPr lang="tr-TR" sz="2000" dirty="0"/>
              <a:t>başarılarını yükseltmek, akademik yaşamlarını kolaylaştırmak ve bu yolla üniversitenin toplumsal etkinliği ve saygınlığına katkıda bulunmak.</a:t>
            </a:r>
          </a:p>
          <a:p>
            <a:pPr algn="just">
              <a:buNone/>
            </a:pPr>
            <a:endParaRPr lang="tr-TR" dirty="0" smtClean="0"/>
          </a:p>
          <a:p>
            <a:pPr algn="just">
              <a:buNone/>
            </a:pPr>
            <a:endParaRPr lang="tr-TR" altLang="tr-TR" dirty="0"/>
          </a:p>
          <a:p>
            <a:pPr algn="just">
              <a:buNone/>
            </a:pPr>
            <a:endParaRPr lang="tr-TR" altLang="tr-TR" dirty="0"/>
          </a:p>
        </p:txBody>
      </p:sp>
      <p:sp>
        <p:nvSpPr>
          <p:cNvPr id="5" name="Slayt Numarası Yer Tutucusu 4"/>
          <p:cNvSpPr>
            <a:spLocks noGrp="1"/>
          </p:cNvSpPr>
          <p:nvPr>
            <p:ph type="sldNum" sz="quarter" idx="12"/>
          </p:nvPr>
        </p:nvSpPr>
        <p:spPr/>
        <p:txBody>
          <a:bodyPr/>
          <a:lstStyle/>
          <a:p>
            <a:fld id="{445A6508-41E8-4EB8-86CB-2F99A3250D37}" type="slidenum">
              <a:rPr lang="tr-TR" smtClean="0"/>
              <a:t>55</a:t>
            </a:fld>
            <a:endParaRPr lang="tr-TR" dirty="0"/>
          </a:p>
        </p:txBody>
      </p:sp>
    </p:spTree>
    <p:extLst>
      <p:ext uri="{BB962C8B-B14F-4D97-AF65-F5344CB8AC3E}">
        <p14:creationId xmlns:p14="http://schemas.microsoft.com/office/powerpoint/2010/main" val="192230915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altLang="tr-TR" dirty="0" smtClean="0">
                <a:solidFill>
                  <a:srgbClr val="0070C0"/>
                </a:solidFill>
              </a:rPr>
              <a:t>MİSYON İFADESİ ÖRNEKLERİ</a:t>
            </a:r>
            <a:endParaRPr lang="tr-TR" dirty="0">
              <a:solidFill>
                <a:srgbClr val="0070C0"/>
              </a:solidFill>
            </a:endParaRPr>
          </a:p>
        </p:txBody>
      </p:sp>
      <p:sp>
        <p:nvSpPr>
          <p:cNvPr id="3" name="İçerik Yer Tutucusu 2"/>
          <p:cNvSpPr>
            <a:spLocks noGrp="1"/>
          </p:cNvSpPr>
          <p:nvPr>
            <p:ph idx="1"/>
          </p:nvPr>
        </p:nvSpPr>
        <p:spPr>
          <a:xfrm>
            <a:off x="532264" y="2257145"/>
            <a:ext cx="11327640" cy="4351338"/>
          </a:xfrm>
          <a:noFill/>
        </p:spPr>
        <p:txBody>
          <a:bodyPr anchor="ctr" anchorCtr="0">
            <a:noAutofit/>
          </a:bodyPr>
          <a:lstStyle/>
          <a:p>
            <a:pPr algn="just">
              <a:buNone/>
            </a:pPr>
            <a:endParaRPr lang="tr-TR" sz="2000" dirty="0" smtClean="0"/>
          </a:p>
          <a:p>
            <a:pPr algn="just">
              <a:buNone/>
            </a:pPr>
            <a:endParaRPr lang="tr-TR" sz="2000" dirty="0" smtClean="0"/>
          </a:p>
          <a:p>
            <a:pPr algn="just">
              <a:buNone/>
            </a:pPr>
            <a:endParaRPr lang="tr-TR" sz="2000" dirty="0"/>
          </a:p>
          <a:p>
            <a:pPr algn="just">
              <a:buNone/>
            </a:pPr>
            <a:endParaRPr lang="tr-TR" sz="2000" dirty="0" smtClean="0"/>
          </a:p>
          <a:p>
            <a:pPr algn="just">
              <a:buNone/>
            </a:pPr>
            <a:r>
              <a:rPr lang="tr-TR" sz="2000" dirty="0"/>
              <a:t>	</a:t>
            </a:r>
            <a:endParaRPr lang="tr-TR" sz="2000" dirty="0" smtClean="0"/>
          </a:p>
          <a:p>
            <a:pPr algn="just">
              <a:buNone/>
            </a:pPr>
            <a:r>
              <a:rPr lang="tr-TR" sz="2000" dirty="0"/>
              <a:t>	</a:t>
            </a:r>
            <a:endParaRPr lang="tr-TR" dirty="0" smtClean="0"/>
          </a:p>
          <a:p>
            <a:pPr algn="just">
              <a:buNone/>
            </a:pPr>
            <a:endParaRPr lang="tr-TR" altLang="tr-TR" dirty="0"/>
          </a:p>
          <a:p>
            <a:pPr algn="just">
              <a:buNone/>
            </a:pPr>
            <a:endParaRPr lang="tr-TR" altLang="tr-TR" dirty="0"/>
          </a:p>
        </p:txBody>
      </p:sp>
      <p:sp>
        <p:nvSpPr>
          <p:cNvPr id="5" name="Slayt Numarası Yer Tutucusu 4"/>
          <p:cNvSpPr>
            <a:spLocks noGrp="1"/>
          </p:cNvSpPr>
          <p:nvPr>
            <p:ph type="sldNum" sz="quarter" idx="12"/>
          </p:nvPr>
        </p:nvSpPr>
        <p:spPr/>
        <p:txBody>
          <a:bodyPr/>
          <a:lstStyle/>
          <a:p>
            <a:fld id="{445A6508-41E8-4EB8-86CB-2F99A3250D37}" type="slidenum">
              <a:rPr lang="tr-TR" smtClean="0"/>
              <a:t>56</a:t>
            </a:fld>
            <a:endParaRPr lang="tr-TR" dirty="0"/>
          </a:p>
        </p:txBody>
      </p:sp>
      <p:sp>
        <p:nvSpPr>
          <p:cNvPr id="4" name="Rectangle 3"/>
          <p:cNvSpPr/>
          <p:nvPr/>
        </p:nvSpPr>
        <p:spPr>
          <a:xfrm>
            <a:off x="838201" y="2257145"/>
            <a:ext cx="10515600" cy="3908762"/>
          </a:xfrm>
          <a:prstGeom prst="rect">
            <a:avLst/>
          </a:prstGeom>
        </p:spPr>
        <p:txBody>
          <a:bodyPr wrap="square">
            <a:spAutoFit/>
          </a:bodyPr>
          <a:lstStyle/>
          <a:p>
            <a:pPr algn="just">
              <a:spcAft>
                <a:spcPts val="600"/>
              </a:spcAft>
            </a:pPr>
            <a:r>
              <a:rPr lang="tr-TR" sz="2400" b="1" dirty="0">
                <a:solidFill>
                  <a:srgbClr val="FF0000"/>
                </a:solidFill>
              </a:rPr>
              <a:t>(Abbas Sıdıka Çalık Anadolu Lisesi)</a:t>
            </a:r>
          </a:p>
          <a:p>
            <a:pPr algn="just">
              <a:spcAft>
                <a:spcPts val="600"/>
              </a:spcAft>
            </a:pPr>
            <a:r>
              <a:rPr lang="tr-TR" sz="2000" dirty="0" smtClean="0"/>
              <a:t>Öğrencilerimizin </a:t>
            </a:r>
            <a:r>
              <a:rPr lang="tr-TR" sz="2000" dirty="0"/>
              <a:t>sosyal, kültürel ve ekonomik ihtiyaçlarını karşılayacak, yeteneklerinin gelişmesini sağlayacak ve günün teknolojisini kullanarak akademik eğitim verilecek ortamı hazırlamak </a:t>
            </a:r>
            <a:endParaRPr lang="tr-TR" sz="2000" dirty="0" smtClean="0"/>
          </a:p>
          <a:p>
            <a:pPr algn="just">
              <a:spcAft>
                <a:spcPts val="600"/>
              </a:spcAft>
            </a:pPr>
            <a:endParaRPr lang="tr-TR" sz="2000" dirty="0"/>
          </a:p>
          <a:p>
            <a:pPr algn="just">
              <a:spcAft>
                <a:spcPts val="600"/>
              </a:spcAft>
            </a:pPr>
            <a:r>
              <a:rPr lang="tr-TR" sz="2400" b="1" dirty="0">
                <a:solidFill>
                  <a:srgbClr val="FF0000"/>
                </a:solidFill>
              </a:rPr>
              <a:t>(TOKİ Köprülü İlkokulu</a:t>
            </a:r>
            <a:r>
              <a:rPr lang="tr-TR" sz="2400" b="1" dirty="0" smtClean="0">
                <a:solidFill>
                  <a:srgbClr val="FF0000"/>
                </a:solidFill>
              </a:rPr>
              <a:t>)</a:t>
            </a:r>
            <a:endParaRPr lang="tr-TR" sz="2400" dirty="0" smtClean="0"/>
          </a:p>
          <a:p>
            <a:pPr algn="just">
              <a:spcAft>
                <a:spcPts val="600"/>
              </a:spcAft>
            </a:pPr>
            <a:r>
              <a:rPr lang="tr-TR" sz="2000" dirty="0"/>
              <a:t>Çalışanların ve öğrencilerin, huzur ve güvenini temin ederek çatısı altında bulunduğu mekanda mutlu olmasını sağlamak, Türk Milli Eğitiminin temel amaçlarını gerçekleştirmek, öğrencilerin kendilerinde var olan yeteneklerini keşfederek geliştirmek ve topluma yeni değerler kazandırmak, bilişim teknolojisini kullanabilen çağdaş düşünen, milli, manevi evrensel ve etik değerlere sahip, tam donanımlı iyi insan, iyi vatandaş yetiştirmek</a:t>
            </a:r>
            <a:r>
              <a:rPr lang="tr-TR" sz="2000" dirty="0" smtClean="0"/>
              <a:t>.</a:t>
            </a:r>
            <a:endParaRPr lang="tr-TR" dirty="0"/>
          </a:p>
        </p:txBody>
      </p:sp>
    </p:spTree>
    <p:extLst>
      <p:ext uri="{BB962C8B-B14F-4D97-AF65-F5344CB8AC3E}">
        <p14:creationId xmlns:p14="http://schemas.microsoft.com/office/powerpoint/2010/main" val="7768337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altLang="tr-TR" dirty="0" smtClean="0">
                <a:solidFill>
                  <a:srgbClr val="0070C0"/>
                </a:solidFill>
              </a:rPr>
              <a:t>MİSYON İFADESİ ÖRNEKLERİ</a:t>
            </a:r>
            <a:endParaRPr lang="tr-TR" dirty="0">
              <a:solidFill>
                <a:srgbClr val="0070C0"/>
              </a:solidFill>
            </a:endParaRPr>
          </a:p>
        </p:txBody>
      </p:sp>
      <p:sp>
        <p:nvSpPr>
          <p:cNvPr id="3" name="İçerik Yer Tutucusu 2"/>
          <p:cNvSpPr>
            <a:spLocks noGrp="1"/>
          </p:cNvSpPr>
          <p:nvPr>
            <p:ph idx="1"/>
          </p:nvPr>
        </p:nvSpPr>
        <p:spPr>
          <a:xfrm>
            <a:off x="838201" y="2257145"/>
            <a:ext cx="10515600" cy="4351338"/>
          </a:xfrm>
          <a:noFill/>
        </p:spPr>
        <p:txBody>
          <a:bodyPr anchor="ctr" anchorCtr="0">
            <a:noAutofit/>
          </a:bodyPr>
          <a:lstStyle/>
          <a:p>
            <a:pPr marL="0" indent="0">
              <a:buNone/>
            </a:pPr>
            <a:r>
              <a:rPr lang="tr-TR" altLang="tr-TR" sz="2400" b="1" dirty="0" smtClean="0">
                <a:solidFill>
                  <a:srgbClr val="FF0000"/>
                </a:solidFill>
                <a:latin typeface="Arial Unicode MS" panose="020B0604020202020204" pitchFamily="34" charset="-128"/>
              </a:rPr>
              <a:t>(3M Misyonu)</a:t>
            </a:r>
            <a:endParaRPr lang="tr-TR" altLang="tr-TR" sz="2400" b="1" dirty="0">
              <a:solidFill>
                <a:srgbClr val="FF0000"/>
              </a:solidFill>
              <a:latin typeface="Arial Unicode MS" panose="020B0604020202020204" pitchFamily="34" charset="-128"/>
            </a:endParaRPr>
          </a:p>
          <a:p>
            <a:pPr marL="319088" indent="-319088">
              <a:buFontTx/>
              <a:buNone/>
            </a:pPr>
            <a:r>
              <a:rPr lang="tr-TR" altLang="tr-TR" sz="2400" dirty="0">
                <a:latin typeface="Arial Unicode MS" panose="020B0604020202020204" pitchFamily="34" charset="-128"/>
              </a:rPr>
              <a:t>	Çözümlenmemiş sorunları yaratıcı bir biçimde çözmek</a:t>
            </a:r>
            <a:r>
              <a:rPr lang="tr-TR" altLang="tr-TR" sz="2400" dirty="0" smtClean="0">
                <a:latin typeface="Arial Unicode MS" panose="020B0604020202020204" pitchFamily="34" charset="-128"/>
              </a:rPr>
              <a:t>.</a:t>
            </a:r>
          </a:p>
          <a:p>
            <a:pPr marL="319088" indent="-319088">
              <a:buFontTx/>
              <a:buNone/>
            </a:pPr>
            <a:endParaRPr lang="tr-TR" altLang="tr-TR" sz="2400" dirty="0">
              <a:latin typeface="Arial Unicode MS" panose="020B0604020202020204" pitchFamily="34" charset="-128"/>
            </a:endParaRPr>
          </a:p>
          <a:p>
            <a:pPr marL="0" indent="0">
              <a:buNone/>
            </a:pPr>
            <a:r>
              <a:rPr lang="tr-TR" altLang="tr-TR" sz="2400" b="1" dirty="0" smtClean="0">
                <a:solidFill>
                  <a:srgbClr val="FF0000"/>
                </a:solidFill>
                <a:latin typeface="Arial Unicode MS" panose="020B0604020202020204" pitchFamily="34" charset="-128"/>
              </a:rPr>
              <a:t>(Hewlett-Packard Misyonu</a:t>
            </a:r>
            <a:r>
              <a:rPr lang="tr-TR" altLang="tr-TR" sz="2400" b="1" dirty="0">
                <a:solidFill>
                  <a:srgbClr val="FF0000"/>
                </a:solidFill>
                <a:latin typeface="Arial Unicode MS" panose="020B0604020202020204" pitchFamily="34" charset="-128"/>
              </a:rPr>
              <a:t>)</a:t>
            </a:r>
          </a:p>
          <a:p>
            <a:pPr marL="319088" indent="-319088">
              <a:buFontTx/>
              <a:buNone/>
            </a:pPr>
            <a:r>
              <a:rPr lang="tr-TR" altLang="tr-TR" sz="2400" dirty="0">
                <a:latin typeface="Arial Unicode MS" panose="020B0604020202020204" pitchFamily="34" charset="-128"/>
              </a:rPr>
              <a:t>	İnsanlığın mutluluğu ve gelişmesi için teknolojik yardımlarda bulunmak</a:t>
            </a:r>
            <a:r>
              <a:rPr lang="tr-TR" altLang="tr-TR" sz="2400" dirty="0" smtClean="0">
                <a:latin typeface="Arial Unicode MS" panose="020B0604020202020204" pitchFamily="34" charset="-128"/>
              </a:rPr>
              <a:t>.</a:t>
            </a:r>
          </a:p>
          <a:p>
            <a:pPr marL="319088" indent="-319088">
              <a:buFontTx/>
              <a:buNone/>
            </a:pPr>
            <a:endParaRPr lang="tr-TR" altLang="tr-TR" sz="2400" dirty="0" smtClean="0">
              <a:latin typeface="Arial Unicode MS" panose="020B0604020202020204" pitchFamily="34" charset="-128"/>
            </a:endParaRPr>
          </a:p>
          <a:p>
            <a:pPr marL="0" indent="0">
              <a:buNone/>
            </a:pPr>
            <a:r>
              <a:rPr lang="tr-TR" altLang="tr-TR" sz="2400" b="1" dirty="0" smtClean="0">
                <a:solidFill>
                  <a:srgbClr val="FF0000"/>
                </a:solidFill>
              </a:rPr>
              <a:t>(Sony </a:t>
            </a:r>
            <a:r>
              <a:rPr lang="tr-TR" altLang="tr-TR" sz="2400" b="1" dirty="0">
                <a:solidFill>
                  <a:srgbClr val="FF0000"/>
                </a:solidFill>
                <a:latin typeface="Arial Unicode MS" panose="020B0604020202020204" pitchFamily="34" charset="-128"/>
              </a:rPr>
              <a:t>Misyonu)</a:t>
            </a:r>
          </a:p>
          <a:p>
            <a:pPr marL="319088" indent="-319088">
              <a:buFontTx/>
              <a:buNone/>
            </a:pPr>
            <a:r>
              <a:rPr lang="tr-TR" altLang="tr-TR" sz="2400" dirty="0">
                <a:latin typeface="Arial" panose="020B0604020202020204" pitchFamily="34" charset="0"/>
              </a:rPr>
              <a:t>	</a:t>
            </a:r>
            <a:r>
              <a:rPr lang="tr-TR" altLang="tr-TR" sz="2400" dirty="0"/>
              <a:t>İnsanlık yararına teknolojiyi geliştirmek ve uygulamak</a:t>
            </a:r>
            <a:r>
              <a:rPr lang="tr-TR" altLang="tr-TR" sz="2400" dirty="0" smtClean="0"/>
              <a:t>.</a:t>
            </a:r>
            <a:endParaRPr lang="tr-TR" altLang="tr-TR" sz="2400" dirty="0"/>
          </a:p>
        </p:txBody>
      </p:sp>
      <p:sp>
        <p:nvSpPr>
          <p:cNvPr id="5" name="Slayt Numarası Yer Tutucusu 4"/>
          <p:cNvSpPr>
            <a:spLocks noGrp="1"/>
          </p:cNvSpPr>
          <p:nvPr>
            <p:ph type="sldNum" sz="quarter" idx="12"/>
          </p:nvPr>
        </p:nvSpPr>
        <p:spPr/>
        <p:txBody>
          <a:bodyPr/>
          <a:lstStyle/>
          <a:p>
            <a:fld id="{445A6508-41E8-4EB8-86CB-2F99A3250D37}" type="slidenum">
              <a:rPr lang="tr-TR" smtClean="0"/>
              <a:t>57</a:t>
            </a:fld>
            <a:endParaRPr lang="tr-TR" dirty="0"/>
          </a:p>
        </p:txBody>
      </p:sp>
    </p:spTree>
    <p:extLst>
      <p:ext uri="{BB962C8B-B14F-4D97-AF65-F5344CB8AC3E}">
        <p14:creationId xmlns:p14="http://schemas.microsoft.com/office/powerpoint/2010/main" val="395545515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altLang="tr-TR" dirty="0" smtClean="0">
                <a:solidFill>
                  <a:srgbClr val="0070C0"/>
                </a:solidFill>
              </a:rPr>
              <a:t>MİSYON İFADESİ ÖRNEKLERİ</a:t>
            </a:r>
            <a:endParaRPr lang="tr-TR" dirty="0">
              <a:solidFill>
                <a:srgbClr val="0070C0"/>
              </a:solidFill>
            </a:endParaRPr>
          </a:p>
        </p:txBody>
      </p:sp>
      <p:sp>
        <p:nvSpPr>
          <p:cNvPr id="3" name="İçerik Yer Tutucusu 2"/>
          <p:cNvSpPr>
            <a:spLocks noGrp="1"/>
          </p:cNvSpPr>
          <p:nvPr>
            <p:ph idx="1"/>
          </p:nvPr>
        </p:nvSpPr>
        <p:spPr>
          <a:xfrm>
            <a:off x="838201" y="2257145"/>
            <a:ext cx="10515600" cy="4351338"/>
          </a:xfrm>
          <a:noFill/>
        </p:spPr>
        <p:txBody>
          <a:bodyPr anchor="ctr" anchorCtr="0">
            <a:noAutofit/>
          </a:bodyPr>
          <a:lstStyle/>
          <a:p>
            <a:pPr marL="0" indent="0">
              <a:buNone/>
            </a:pPr>
            <a:r>
              <a:rPr lang="tr-TR" altLang="tr-TR" sz="2400" b="1" dirty="0" smtClean="0">
                <a:solidFill>
                  <a:srgbClr val="FF0000"/>
                </a:solidFill>
              </a:rPr>
              <a:t>(Wal-Mart </a:t>
            </a:r>
            <a:r>
              <a:rPr lang="tr-TR" altLang="tr-TR" sz="2400" b="1" dirty="0">
                <a:solidFill>
                  <a:srgbClr val="FF0000"/>
                </a:solidFill>
                <a:latin typeface="Arial Unicode MS" panose="020B0604020202020204" pitchFamily="34" charset="-128"/>
              </a:rPr>
              <a:t>Misyonu)</a:t>
            </a:r>
          </a:p>
          <a:p>
            <a:pPr marL="319088" indent="-319088">
              <a:buFontTx/>
              <a:buNone/>
            </a:pPr>
            <a:r>
              <a:rPr lang="tr-TR" altLang="tr-TR" sz="2400" dirty="0">
                <a:latin typeface="Arial" panose="020B0604020202020204" pitchFamily="34" charset="0"/>
              </a:rPr>
              <a:t>	</a:t>
            </a:r>
            <a:r>
              <a:rPr lang="tr-TR" altLang="tr-TR" sz="2400" dirty="0"/>
              <a:t>Sıradan halka, zenginlerin aldığı şeyleri satın alma fırsatı vermek</a:t>
            </a:r>
            <a:r>
              <a:rPr lang="tr-TR" altLang="tr-TR" sz="2400" dirty="0" smtClean="0"/>
              <a:t>.</a:t>
            </a:r>
          </a:p>
          <a:p>
            <a:pPr marL="319088" indent="-319088">
              <a:buFontTx/>
              <a:buNone/>
            </a:pPr>
            <a:endParaRPr lang="tr-TR" altLang="tr-TR" sz="2400" dirty="0"/>
          </a:p>
          <a:p>
            <a:pPr marL="0" indent="0">
              <a:buNone/>
            </a:pPr>
            <a:r>
              <a:rPr lang="tr-TR" altLang="tr-TR" sz="2400" b="1" dirty="0" smtClean="0">
                <a:solidFill>
                  <a:srgbClr val="FF0000"/>
                </a:solidFill>
              </a:rPr>
              <a:t>(Walt Disney </a:t>
            </a:r>
            <a:r>
              <a:rPr lang="tr-TR" altLang="tr-TR" sz="2400" b="1" dirty="0">
                <a:solidFill>
                  <a:srgbClr val="FF0000"/>
                </a:solidFill>
                <a:latin typeface="Arial Unicode MS" panose="020B0604020202020204" pitchFamily="34" charset="-128"/>
              </a:rPr>
              <a:t>Misyonu)</a:t>
            </a:r>
          </a:p>
          <a:p>
            <a:pPr marL="319088" indent="-319088">
              <a:buFontTx/>
              <a:buNone/>
            </a:pPr>
            <a:r>
              <a:rPr lang="tr-TR" altLang="tr-TR" sz="2400" dirty="0">
                <a:latin typeface="Arial" panose="020B0604020202020204" pitchFamily="34" charset="0"/>
              </a:rPr>
              <a:t>	</a:t>
            </a:r>
            <a:r>
              <a:rPr lang="tr-TR" altLang="tr-TR" sz="2400" dirty="0"/>
              <a:t>İnsanları mutlu etmek</a:t>
            </a:r>
            <a:r>
              <a:rPr lang="tr-TR" altLang="tr-TR" sz="2400" dirty="0" smtClean="0"/>
              <a:t>.</a:t>
            </a:r>
          </a:p>
          <a:p>
            <a:pPr marL="319088" indent="-319088">
              <a:buFontTx/>
              <a:buNone/>
            </a:pPr>
            <a:endParaRPr lang="tr-TR" altLang="tr-TR" sz="2400" u="sng" dirty="0"/>
          </a:p>
          <a:p>
            <a:pPr marL="0" indent="0">
              <a:buNone/>
            </a:pPr>
            <a:r>
              <a:rPr lang="tr-TR" altLang="tr-TR" sz="2400" b="1" dirty="0" smtClean="0">
                <a:solidFill>
                  <a:srgbClr val="FF0000"/>
                </a:solidFill>
                <a:latin typeface="Arial Unicode MS" panose="020B0604020202020204" pitchFamily="34" charset="-128"/>
              </a:rPr>
              <a:t>(Beko </a:t>
            </a:r>
            <a:r>
              <a:rPr lang="tr-TR" altLang="tr-TR" sz="2400" b="1" dirty="0">
                <a:solidFill>
                  <a:srgbClr val="FF0000"/>
                </a:solidFill>
                <a:latin typeface="Arial Unicode MS" panose="020B0604020202020204" pitchFamily="34" charset="-128"/>
              </a:rPr>
              <a:t>Misyonu)</a:t>
            </a:r>
          </a:p>
          <a:p>
            <a:pPr marL="319088" indent="-319088">
              <a:buNone/>
            </a:pPr>
            <a:r>
              <a:rPr lang="tr-TR" altLang="tr-TR" sz="2400" dirty="0">
                <a:latin typeface="Arial" panose="020B0604020202020204" pitchFamily="34" charset="0"/>
              </a:rPr>
              <a:t>	</a:t>
            </a:r>
            <a:r>
              <a:rPr lang="tr-TR" altLang="tr-TR" sz="2400" dirty="0">
                <a:latin typeface="Arial Unicode MS" panose="020B0604020202020204" pitchFamily="34" charset="-128"/>
              </a:rPr>
              <a:t>İnsan hayatını kolaylaştıran ürünleri mükemmel hizmet anlayışı ile </a:t>
            </a:r>
            <a:r>
              <a:rPr lang="tr-TR" altLang="tr-TR" sz="2400" dirty="0" smtClean="0">
                <a:latin typeface="Arial Unicode MS" panose="020B0604020202020204" pitchFamily="34" charset="-128"/>
              </a:rPr>
              <a:t>sunmak</a:t>
            </a:r>
            <a:endParaRPr lang="tr-TR" altLang="tr-TR" sz="2400" dirty="0">
              <a:latin typeface="Arial Unicode MS" panose="020B0604020202020204" pitchFamily="34" charset="-128"/>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58</a:t>
            </a:fld>
            <a:endParaRPr lang="tr-TR" dirty="0"/>
          </a:p>
        </p:txBody>
      </p:sp>
    </p:spTree>
    <p:extLst>
      <p:ext uri="{BB962C8B-B14F-4D97-AF65-F5344CB8AC3E}">
        <p14:creationId xmlns:p14="http://schemas.microsoft.com/office/powerpoint/2010/main" val="94539098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altLang="tr-TR" dirty="0" smtClean="0">
                <a:solidFill>
                  <a:srgbClr val="0070C0"/>
                </a:solidFill>
              </a:rPr>
              <a:t>MİSYON İFADESİ ÖRNEKLERİ</a:t>
            </a:r>
            <a:endParaRPr lang="tr-TR" dirty="0">
              <a:solidFill>
                <a:srgbClr val="0070C0"/>
              </a:solidFill>
            </a:endParaRPr>
          </a:p>
        </p:txBody>
      </p:sp>
      <p:sp>
        <p:nvSpPr>
          <p:cNvPr id="3" name="İçerik Yer Tutucusu 2"/>
          <p:cNvSpPr>
            <a:spLocks noGrp="1"/>
          </p:cNvSpPr>
          <p:nvPr>
            <p:ph idx="1"/>
          </p:nvPr>
        </p:nvSpPr>
        <p:spPr>
          <a:xfrm>
            <a:off x="838201" y="2257145"/>
            <a:ext cx="10515600" cy="4351338"/>
          </a:xfrm>
          <a:noFill/>
        </p:spPr>
        <p:txBody>
          <a:bodyPr anchor="ctr" anchorCtr="0">
            <a:noAutofit/>
          </a:bodyPr>
          <a:lstStyle/>
          <a:p>
            <a:pPr marL="0" indent="0">
              <a:buNone/>
            </a:pPr>
            <a:r>
              <a:rPr lang="tr-TR" altLang="tr-TR" dirty="0" smtClean="0"/>
              <a:t>Verilen örnek ifadeler,</a:t>
            </a:r>
          </a:p>
          <a:p>
            <a:pPr marL="0" indent="0">
              <a:buNone/>
            </a:pPr>
            <a:r>
              <a:rPr lang="tr-TR" dirty="0" smtClean="0"/>
              <a:t>	</a:t>
            </a:r>
            <a:r>
              <a:rPr lang="en-US" dirty="0" smtClean="0"/>
              <a:t>NEDEN</a:t>
            </a:r>
            <a:r>
              <a:rPr lang="tr-TR" dirty="0" smtClean="0"/>
              <a:t> --- </a:t>
            </a:r>
            <a:r>
              <a:rPr lang="tr-TR" altLang="tr-TR" dirty="0">
                <a:cs typeface="Arial" panose="020B0604020202020204" pitchFamily="34" charset="0"/>
              </a:rPr>
              <a:t>Var oluş nedeni, kuruluş </a:t>
            </a:r>
            <a:r>
              <a:rPr lang="tr-TR" altLang="tr-TR" dirty="0" smtClean="0">
                <a:cs typeface="Arial" panose="020B0604020202020204" pitchFamily="34" charset="0"/>
              </a:rPr>
              <a:t>amacı</a:t>
            </a:r>
            <a:endParaRPr lang="tr-TR" dirty="0" smtClean="0"/>
          </a:p>
          <a:p>
            <a:pPr marL="0" indent="0">
              <a:buNone/>
            </a:pPr>
            <a:r>
              <a:rPr lang="tr-TR" dirty="0" smtClean="0"/>
              <a:t>	</a:t>
            </a:r>
            <a:r>
              <a:rPr lang="en-US" dirty="0" smtClean="0"/>
              <a:t>NASIL</a:t>
            </a:r>
            <a:r>
              <a:rPr lang="tr-TR" dirty="0" smtClean="0"/>
              <a:t> --- </a:t>
            </a:r>
            <a:r>
              <a:rPr lang="tr-TR" altLang="tr-TR" dirty="0" smtClean="0">
                <a:cs typeface="Arial" panose="020B0604020202020204" pitchFamily="34" charset="0"/>
              </a:rPr>
              <a:t>Yaklaşımlar,yöntemler</a:t>
            </a:r>
            <a:endParaRPr lang="tr-TR" dirty="0" smtClean="0"/>
          </a:p>
          <a:p>
            <a:pPr marL="0" indent="0">
              <a:buNone/>
            </a:pPr>
            <a:r>
              <a:rPr lang="tr-TR" dirty="0" smtClean="0"/>
              <a:t>	</a:t>
            </a:r>
            <a:r>
              <a:rPr lang="en-US" dirty="0" smtClean="0"/>
              <a:t>KİM</a:t>
            </a:r>
            <a:r>
              <a:rPr lang="tr-TR" dirty="0" smtClean="0"/>
              <a:t>E--- </a:t>
            </a:r>
            <a:r>
              <a:rPr lang="tr-TR" altLang="tr-TR" dirty="0">
                <a:cs typeface="Arial" panose="020B0604020202020204" pitchFamily="34" charset="0"/>
              </a:rPr>
              <a:t>Hizmet alan </a:t>
            </a:r>
            <a:r>
              <a:rPr lang="tr-TR" altLang="tr-TR" dirty="0" smtClean="0">
                <a:cs typeface="Arial" panose="020B0604020202020204" pitchFamily="34" charset="0"/>
              </a:rPr>
              <a:t>kesimler</a:t>
            </a:r>
            <a:endParaRPr lang="tr-TR" dirty="0" smtClean="0"/>
          </a:p>
          <a:p>
            <a:pPr marL="0" indent="0">
              <a:buNone/>
            </a:pPr>
            <a:r>
              <a:rPr lang="tr-TR" dirty="0" smtClean="0"/>
              <a:t>	</a:t>
            </a:r>
            <a:r>
              <a:rPr lang="en-US" dirty="0" smtClean="0"/>
              <a:t>NE</a:t>
            </a:r>
            <a:r>
              <a:rPr lang="tr-TR" dirty="0" smtClean="0"/>
              <a:t> --- </a:t>
            </a:r>
            <a:r>
              <a:rPr lang="tr-TR" altLang="tr-TR" dirty="0">
                <a:cs typeface="Arial" panose="020B0604020202020204" pitchFamily="34" charset="0"/>
              </a:rPr>
              <a:t>Hizmet alanların </a:t>
            </a:r>
            <a:r>
              <a:rPr lang="tr-TR" altLang="tr-TR" dirty="0" smtClean="0">
                <a:cs typeface="Arial" panose="020B0604020202020204" pitchFamily="34" charset="0"/>
              </a:rPr>
              <a:t>ihtiyaçları</a:t>
            </a:r>
            <a:endParaRPr lang="tr-TR" dirty="0"/>
          </a:p>
          <a:p>
            <a:pPr marL="0" indent="0">
              <a:buNone/>
            </a:pPr>
            <a:r>
              <a:rPr lang="tr-TR" altLang="tr-TR" dirty="0" smtClean="0"/>
              <a:t>sorularına cevap içerecek biçimde düzenlenmiş midir?</a:t>
            </a:r>
            <a:endParaRPr lang="tr-TR" altLang="tr-TR" dirty="0"/>
          </a:p>
        </p:txBody>
      </p:sp>
      <p:sp>
        <p:nvSpPr>
          <p:cNvPr id="5" name="Slayt Numarası Yer Tutucusu 4"/>
          <p:cNvSpPr>
            <a:spLocks noGrp="1"/>
          </p:cNvSpPr>
          <p:nvPr>
            <p:ph type="sldNum" sz="quarter" idx="12"/>
          </p:nvPr>
        </p:nvSpPr>
        <p:spPr/>
        <p:txBody>
          <a:bodyPr/>
          <a:lstStyle/>
          <a:p>
            <a:fld id="{445A6508-41E8-4EB8-86CB-2F99A3250D37}" type="slidenum">
              <a:rPr lang="tr-TR" smtClean="0"/>
              <a:t>59</a:t>
            </a:fld>
            <a:endParaRPr lang="tr-TR" dirty="0"/>
          </a:p>
        </p:txBody>
      </p:sp>
    </p:spTree>
    <p:extLst>
      <p:ext uri="{BB962C8B-B14F-4D97-AF65-F5344CB8AC3E}">
        <p14:creationId xmlns:p14="http://schemas.microsoft.com/office/powerpoint/2010/main" val="2606893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b="1" dirty="0" smtClean="0">
                <a:solidFill>
                  <a:srgbClr val="0070C0"/>
                </a:solidFill>
                <a:effectLst>
                  <a:outerShdw blurRad="38100" dist="38100" dir="2700000" algn="tl">
                    <a:srgbClr val="C0C0C0"/>
                  </a:outerShdw>
                </a:effectLst>
              </a:rPr>
              <a:t>STRATEJİK PLAN </a:t>
            </a:r>
            <a:r>
              <a:rPr lang="tr-TR" b="1" dirty="0" smtClean="0">
                <a:solidFill>
                  <a:srgbClr val="0070C0"/>
                </a:solidFill>
              </a:rPr>
              <a:t>ONAY </a:t>
            </a:r>
            <a:r>
              <a:rPr lang="tr-TR" b="1" dirty="0">
                <a:solidFill>
                  <a:srgbClr val="0070C0"/>
                </a:solidFill>
              </a:rPr>
              <a:t>TARİHLERİ VE </a:t>
            </a:r>
            <a:r>
              <a:rPr lang="tr-TR" b="1" dirty="0" smtClean="0">
                <a:solidFill>
                  <a:srgbClr val="0070C0"/>
                </a:solidFill>
              </a:rPr>
              <a:t>YÖNTEMi</a:t>
            </a:r>
            <a:endParaRPr lang="tr-TR" sz="2400" dirty="0">
              <a:solidFill>
                <a:srgbClr val="0070C0"/>
              </a:solidFill>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6</a:t>
            </a:fld>
            <a:endParaRPr lang="tr-TR"/>
          </a:p>
        </p:txBody>
      </p:sp>
      <p:sp>
        <p:nvSpPr>
          <p:cNvPr id="3" name="Content Placeholder 2"/>
          <p:cNvSpPr>
            <a:spLocks noGrp="1"/>
          </p:cNvSpPr>
          <p:nvPr>
            <p:ph idx="1"/>
          </p:nvPr>
        </p:nvSpPr>
        <p:spPr>
          <a:xfrm>
            <a:off x="838201" y="2187576"/>
            <a:ext cx="10515600" cy="4351338"/>
          </a:xfrm>
        </p:spPr>
        <p:txBody>
          <a:bodyPr>
            <a:normAutofit fontScale="70000" lnSpcReduction="20000"/>
          </a:bodyPr>
          <a:lstStyle/>
          <a:p>
            <a:pPr marL="0" indent="0">
              <a:buNone/>
            </a:pPr>
            <a:r>
              <a:rPr lang="tr-TR" dirty="0"/>
              <a:t>Adana İl MEM 2015-2019 Stratejik </a:t>
            </a:r>
            <a:r>
              <a:rPr lang="tr-TR" dirty="0" smtClean="0"/>
              <a:t>Plan Taslağı		Aralık-2014</a:t>
            </a:r>
          </a:p>
          <a:p>
            <a:pPr marL="0" indent="0">
              <a:buNone/>
            </a:pPr>
            <a:r>
              <a:rPr lang="tr-TR" dirty="0" smtClean="0"/>
              <a:t>							Şubat-2015</a:t>
            </a:r>
          </a:p>
          <a:p>
            <a:pPr marL="0" indent="0">
              <a:buNone/>
            </a:pPr>
            <a:r>
              <a:rPr lang="tr-TR" dirty="0" smtClean="0"/>
              <a:t>							Nisan-2015</a:t>
            </a:r>
          </a:p>
          <a:p>
            <a:pPr marL="0" indent="0">
              <a:buNone/>
            </a:pPr>
            <a:r>
              <a:rPr lang="tr-TR" dirty="0" smtClean="0"/>
              <a:t>							Temmuz-2015</a:t>
            </a:r>
          </a:p>
          <a:p>
            <a:pPr marL="0" indent="0">
              <a:buNone/>
            </a:pPr>
            <a:r>
              <a:rPr lang="tr-TR" dirty="0"/>
              <a:t>d</a:t>
            </a:r>
            <a:r>
              <a:rPr lang="tr-TR" dirty="0" smtClean="0"/>
              <a:t>önemlerinde </a:t>
            </a:r>
            <a:r>
              <a:rPr lang="tr-TR" dirty="0"/>
              <a:t>en önemli üst politika belgemiz olan </a:t>
            </a:r>
            <a:r>
              <a:rPr lang="tr-TR" dirty="0" smtClean="0"/>
              <a:t>MEB SP Taslağının İl MEM Ar-Ge Birimleriyle paylaşılması sonrasında </a:t>
            </a:r>
            <a:r>
              <a:rPr lang="tr-TR" u="sng" dirty="0" smtClean="0"/>
              <a:t>gerekli ekleme ve uyarlama çalışmaları yapılarak İl MEM Ar-Ge Birimi web sayfasından yayınlanmıştır.</a:t>
            </a:r>
          </a:p>
          <a:p>
            <a:pPr marL="0" indent="0">
              <a:buNone/>
            </a:pPr>
            <a:endParaRPr lang="tr-TR" dirty="0" smtClean="0"/>
          </a:p>
          <a:p>
            <a:pPr marL="0" indent="0">
              <a:buNone/>
            </a:pPr>
            <a:r>
              <a:rPr lang="tr-TR" dirty="0" smtClean="0">
                <a:solidFill>
                  <a:srgbClr val="0070C0"/>
                </a:solidFill>
              </a:rPr>
              <a:t>2015 yılı Hazıran-Temmuz döneminde;</a:t>
            </a:r>
          </a:p>
          <a:p>
            <a:pPr marL="0" indent="0">
              <a:buNone/>
            </a:pPr>
            <a:r>
              <a:rPr lang="tr-TR" dirty="0"/>
              <a:t>Kalkınma </a:t>
            </a:r>
            <a:r>
              <a:rPr lang="tr-TR" dirty="0" smtClean="0"/>
              <a:t>Bakanlığı----------------</a:t>
            </a:r>
            <a:r>
              <a:rPr lang="tr-TR" dirty="0"/>
              <a:t>Milli Eğitim Bakanlığı 2015-2019 Stratejik Plan </a:t>
            </a:r>
            <a:r>
              <a:rPr lang="tr-TR" dirty="0" smtClean="0"/>
              <a:t>Taslağını</a:t>
            </a:r>
          </a:p>
          <a:p>
            <a:pPr marL="0" indent="0">
              <a:buNone/>
            </a:pPr>
            <a:r>
              <a:rPr lang="tr-TR" dirty="0" smtClean="0"/>
              <a:t>MEB Strateji geliştirme Başkanlığı ----- </a:t>
            </a:r>
            <a:r>
              <a:rPr lang="tr-TR" dirty="0"/>
              <a:t>Adana İl MEM 2015-2019 Stratejik Plan </a:t>
            </a:r>
            <a:r>
              <a:rPr lang="tr-TR" dirty="0" smtClean="0"/>
              <a:t>Taslağını</a:t>
            </a:r>
          </a:p>
          <a:p>
            <a:pPr marL="0" indent="0">
              <a:buNone/>
            </a:pPr>
            <a:r>
              <a:rPr lang="tr-TR" dirty="0"/>
              <a:t>i</a:t>
            </a:r>
            <a:r>
              <a:rPr lang="tr-TR" dirty="0" smtClean="0"/>
              <a:t>ncelemesini bitirmiş ve birkaç konuda belirttiği görüşlerini </a:t>
            </a:r>
            <a:r>
              <a:rPr lang="tr-TR" dirty="0"/>
              <a:t>plana yansıtılması </a:t>
            </a:r>
            <a:r>
              <a:rPr lang="tr-TR" dirty="0" smtClean="0"/>
              <a:t>sonrasında onaylanarak </a:t>
            </a:r>
            <a:r>
              <a:rPr lang="tr-TR" u="sng" dirty="0" smtClean="0"/>
              <a:t>yayımlanmasının uygun olduğunu bildirmiştir</a:t>
            </a:r>
            <a:r>
              <a:rPr lang="tr-TR" dirty="0" smtClean="0"/>
              <a:t>. MEB SP yayımlama Bakan Onayı ile gerçekleşecektir.</a:t>
            </a:r>
          </a:p>
        </p:txBody>
      </p:sp>
    </p:spTree>
    <p:extLst>
      <p:ext uri="{BB962C8B-B14F-4D97-AF65-F5344CB8AC3E}">
        <p14:creationId xmlns:p14="http://schemas.microsoft.com/office/powerpoint/2010/main" val="117158543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445A6508-41E8-4EB8-86CB-2F99A3250D37}" type="slidenum">
              <a:rPr lang="tr-TR" smtClean="0"/>
              <a:t>60</a:t>
            </a:fld>
            <a:endParaRPr lang="tr-TR"/>
          </a:p>
        </p:txBody>
      </p:sp>
      <p:sp>
        <p:nvSpPr>
          <p:cNvPr id="4" name="İçerik Yer Tutucusu 3"/>
          <p:cNvSpPr>
            <a:spLocks noGrp="1"/>
          </p:cNvSpPr>
          <p:nvPr>
            <p:ph idx="1"/>
          </p:nvPr>
        </p:nvSpPr>
        <p:spPr>
          <a:xfrm>
            <a:off x="838201" y="1712890"/>
            <a:ext cx="10515600" cy="4340180"/>
          </a:xfrm>
        </p:spPr>
        <p:txBody>
          <a:bodyPr anchor="ctr">
            <a:normAutofit/>
          </a:bodyPr>
          <a:lstStyle/>
          <a:p>
            <a:pPr marL="0" indent="0" algn="ctr">
              <a:buNone/>
            </a:pPr>
            <a:r>
              <a:rPr lang="tr-TR" sz="6000" b="1" dirty="0" smtClean="0">
                <a:solidFill>
                  <a:srgbClr val="FF2B06"/>
                </a:solidFill>
              </a:rPr>
              <a:t>TEŞEKKÜR EDERİZ.</a:t>
            </a:r>
            <a:endParaRPr lang="tr-TR" sz="6000" b="1" dirty="0">
              <a:solidFill>
                <a:srgbClr val="FF2B06"/>
              </a:solidFill>
            </a:endParaRPr>
          </a:p>
        </p:txBody>
      </p:sp>
    </p:spTree>
    <p:extLst>
      <p:ext uri="{BB962C8B-B14F-4D97-AF65-F5344CB8AC3E}">
        <p14:creationId xmlns:p14="http://schemas.microsoft.com/office/powerpoint/2010/main" val="23417916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VİZYON GELİŞTİRME</a:t>
            </a:r>
            <a:endParaRPr lang="tr-TR" dirty="0">
              <a:solidFill>
                <a:srgbClr val="0070C0"/>
              </a:solidFill>
            </a:endParaRPr>
          </a:p>
        </p:txBody>
      </p:sp>
      <p:sp>
        <p:nvSpPr>
          <p:cNvPr id="3" name="İçerik Yer Tutucusu 2"/>
          <p:cNvSpPr>
            <a:spLocks noGrp="1"/>
          </p:cNvSpPr>
          <p:nvPr>
            <p:ph idx="1"/>
          </p:nvPr>
        </p:nvSpPr>
        <p:spPr>
          <a:xfrm>
            <a:off x="838201" y="2257145"/>
            <a:ext cx="10515600" cy="4351338"/>
          </a:xfrm>
          <a:noFill/>
        </p:spPr>
        <p:txBody>
          <a:bodyPr anchor="ctr" anchorCtr="0">
            <a:noAutofit/>
          </a:bodyPr>
          <a:lstStyle/>
          <a:p>
            <a:pPr marL="0" indent="0" algn="just">
              <a:buNone/>
            </a:pPr>
            <a:r>
              <a:rPr lang="tr-TR" altLang="tr-TR" dirty="0"/>
              <a:t>Vizyon geliştirmek; ileriyi görebilmek, geleceğe ait tahminler yapmak, ve bu tahminlere göre ana hedefleri ve stratejileri belirlemektir. </a:t>
            </a:r>
            <a:endParaRPr lang="tr-TR" altLang="tr-TR" dirty="0" smtClean="0"/>
          </a:p>
          <a:p>
            <a:pPr marL="0" indent="0" algn="just">
              <a:buNone/>
            </a:pPr>
            <a:endParaRPr lang="tr-TR" altLang="tr-TR" dirty="0" smtClean="0"/>
          </a:p>
          <a:p>
            <a:pPr marL="0" indent="0" algn="just">
              <a:buNone/>
            </a:pPr>
            <a:r>
              <a:rPr lang="tr-TR" altLang="tr-TR" dirty="0" smtClean="0"/>
              <a:t>Vizyon </a:t>
            </a:r>
            <a:r>
              <a:rPr lang="tr-TR" altLang="tr-TR" dirty="0"/>
              <a:t>geliştirmek bir </a:t>
            </a:r>
            <a:r>
              <a:rPr lang="tr-TR" altLang="tr-TR" dirty="0" smtClean="0"/>
              <a:t>anlamda, </a:t>
            </a:r>
            <a:r>
              <a:rPr lang="tr-TR" altLang="tr-TR" dirty="0"/>
              <a:t>sorunlara uzun vadeli, çok geniş açıdan bakarak hem mevcut durumu hem de gelecekte olacakları kavramak; dolayısıyla bu gelişmelerin bizi nasıl etkileyeceğini tahmin ederek, buna uygun hedef ve stratejilerimizi belirlemektir.</a:t>
            </a:r>
          </a:p>
        </p:txBody>
      </p:sp>
      <p:sp>
        <p:nvSpPr>
          <p:cNvPr id="5" name="Slayt Numarası Yer Tutucusu 4"/>
          <p:cNvSpPr>
            <a:spLocks noGrp="1"/>
          </p:cNvSpPr>
          <p:nvPr>
            <p:ph type="sldNum" sz="quarter" idx="12"/>
          </p:nvPr>
        </p:nvSpPr>
        <p:spPr/>
        <p:txBody>
          <a:bodyPr/>
          <a:lstStyle/>
          <a:p>
            <a:fld id="{445A6508-41E8-4EB8-86CB-2F99A3250D37}" type="slidenum">
              <a:rPr lang="tr-TR" smtClean="0"/>
              <a:t>61</a:t>
            </a:fld>
            <a:endParaRPr lang="tr-TR" dirty="0"/>
          </a:p>
        </p:txBody>
      </p:sp>
    </p:spTree>
    <p:extLst>
      <p:ext uri="{BB962C8B-B14F-4D97-AF65-F5344CB8AC3E}">
        <p14:creationId xmlns:p14="http://schemas.microsoft.com/office/powerpoint/2010/main" val="276671456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VİZYON GELİŞTİRME</a:t>
            </a:r>
            <a:endParaRPr lang="tr-TR" dirty="0">
              <a:solidFill>
                <a:srgbClr val="0070C0"/>
              </a:solidFill>
            </a:endParaRPr>
          </a:p>
        </p:txBody>
      </p:sp>
      <p:sp>
        <p:nvSpPr>
          <p:cNvPr id="3" name="İçerik Yer Tutucusu 2"/>
          <p:cNvSpPr>
            <a:spLocks noGrp="1"/>
          </p:cNvSpPr>
          <p:nvPr>
            <p:ph idx="1"/>
          </p:nvPr>
        </p:nvSpPr>
        <p:spPr>
          <a:xfrm>
            <a:off x="838201" y="2257145"/>
            <a:ext cx="10515600" cy="4351338"/>
          </a:xfrm>
          <a:noFill/>
        </p:spPr>
        <p:txBody>
          <a:bodyPr anchor="ctr" anchorCtr="0">
            <a:noAutofit/>
          </a:bodyPr>
          <a:lstStyle/>
          <a:p>
            <a:pPr marL="0" indent="0" algn="just">
              <a:buNone/>
            </a:pPr>
            <a:r>
              <a:rPr lang="tr-TR" dirty="0"/>
              <a:t>Vizyon geliştirme ile uzun vadeli planlama genellikle birbirine karıştırılmaktadır. </a:t>
            </a:r>
            <a:endParaRPr lang="tr-TR" dirty="0" smtClean="0"/>
          </a:p>
          <a:p>
            <a:pPr marL="0" indent="0" algn="just">
              <a:buNone/>
            </a:pPr>
            <a:endParaRPr lang="tr-TR" dirty="0" smtClean="0"/>
          </a:p>
          <a:p>
            <a:pPr marL="0" indent="0" algn="just">
              <a:buNone/>
            </a:pPr>
            <a:r>
              <a:rPr lang="tr-TR" dirty="0" smtClean="0"/>
              <a:t>Vizyon </a:t>
            </a:r>
            <a:r>
              <a:rPr lang="tr-TR" dirty="0"/>
              <a:t>geliştirmede uzun vadeli gelecek için tahminler yapılmakta, ana stratejiler belirlenmektedir. </a:t>
            </a:r>
            <a:endParaRPr lang="tr-TR" dirty="0" smtClean="0"/>
          </a:p>
          <a:p>
            <a:pPr marL="0" indent="0" algn="just">
              <a:buNone/>
            </a:pPr>
            <a:r>
              <a:rPr lang="tr-TR" dirty="0" smtClean="0"/>
              <a:t>Uzun </a:t>
            </a:r>
            <a:r>
              <a:rPr lang="tr-TR" dirty="0"/>
              <a:t>vadeli planlamada ise, gelecek 5 yıl için detaylı, kendi içinde kısa vadeli planlar hazırlanmaktadır. </a:t>
            </a:r>
            <a:endParaRPr lang="tr-TR" altLang="tr-TR" dirty="0"/>
          </a:p>
        </p:txBody>
      </p:sp>
      <p:sp>
        <p:nvSpPr>
          <p:cNvPr id="5" name="Slayt Numarası Yer Tutucusu 4"/>
          <p:cNvSpPr>
            <a:spLocks noGrp="1"/>
          </p:cNvSpPr>
          <p:nvPr>
            <p:ph type="sldNum" sz="quarter" idx="12"/>
          </p:nvPr>
        </p:nvSpPr>
        <p:spPr/>
        <p:txBody>
          <a:bodyPr/>
          <a:lstStyle/>
          <a:p>
            <a:fld id="{445A6508-41E8-4EB8-86CB-2F99A3250D37}" type="slidenum">
              <a:rPr lang="tr-TR" smtClean="0"/>
              <a:t>62</a:t>
            </a:fld>
            <a:endParaRPr lang="tr-TR" dirty="0"/>
          </a:p>
        </p:txBody>
      </p:sp>
    </p:spTree>
    <p:extLst>
      <p:ext uri="{BB962C8B-B14F-4D97-AF65-F5344CB8AC3E}">
        <p14:creationId xmlns:p14="http://schemas.microsoft.com/office/powerpoint/2010/main" val="236358261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VİZYONER LİDERLİK</a:t>
            </a:r>
            <a:endParaRPr lang="tr-TR" dirty="0">
              <a:solidFill>
                <a:srgbClr val="0070C0"/>
              </a:solidFill>
            </a:endParaRPr>
          </a:p>
        </p:txBody>
      </p:sp>
      <p:sp>
        <p:nvSpPr>
          <p:cNvPr id="3" name="İçerik Yer Tutucusu 2"/>
          <p:cNvSpPr>
            <a:spLocks noGrp="1"/>
          </p:cNvSpPr>
          <p:nvPr>
            <p:ph idx="1"/>
          </p:nvPr>
        </p:nvSpPr>
        <p:spPr>
          <a:xfrm>
            <a:off x="838201" y="2257145"/>
            <a:ext cx="10515600" cy="4351338"/>
          </a:xfrm>
          <a:noFill/>
        </p:spPr>
        <p:txBody>
          <a:bodyPr anchor="ctr" anchorCtr="0">
            <a:noAutofit/>
          </a:bodyPr>
          <a:lstStyle/>
          <a:p>
            <a:pPr marL="0" indent="0" algn="just">
              <a:buNone/>
            </a:pPr>
            <a:r>
              <a:rPr lang="tr-TR" dirty="0"/>
              <a:t>Vizyoner lider, geleceğe yeni bir bakış açısıyla bakabilir ve bu bakış açısını üstün bir yetenekle analiz ve sentez edebilir. Vizyoner lider, vizyonu örgütün bütün kademelerine başarıyla iletebilir ve kurumsallaştırabilir. </a:t>
            </a:r>
            <a:endParaRPr lang="tr-TR" dirty="0" smtClean="0"/>
          </a:p>
          <a:p>
            <a:pPr marL="0" indent="0" algn="just">
              <a:buNone/>
            </a:pPr>
            <a:r>
              <a:rPr lang="tr-TR" dirty="0" smtClean="0"/>
              <a:t>Bir </a:t>
            </a:r>
            <a:r>
              <a:rPr lang="tr-TR" dirty="0"/>
              <a:t>vizyonun örgütsel yaşamda kurumsallaşması, emirlerle ya da baskı ile gerçekleşmez. Vizyon, daha çok bir ikna sözleşmesidir. </a:t>
            </a:r>
            <a:r>
              <a:rPr lang="tr-TR" dirty="0" smtClean="0"/>
              <a:t>Çalışanlarla kurum tarafından </a:t>
            </a:r>
            <a:r>
              <a:rPr lang="tr-TR" dirty="0"/>
              <a:t>doğru algılanan ve zamanlaması doğru olan, </a:t>
            </a:r>
            <a:r>
              <a:rPr lang="tr-TR" dirty="0" smtClean="0"/>
              <a:t>çalışanlarda </a:t>
            </a:r>
            <a:r>
              <a:rPr lang="tr-TR" dirty="0"/>
              <a:t>coşku ve bağlılık oluşturan bir sözleşmedir </a:t>
            </a:r>
          </a:p>
        </p:txBody>
      </p:sp>
      <p:sp>
        <p:nvSpPr>
          <p:cNvPr id="5" name="Slayt Numarası Yer Tutucusu 4"/>
          <p:cNvSpPr>
            <a:spLocks noGrp="1"/>
          </p:cNvSpPr>
          <p:nvPr>
            <p:ph type="sldNum" sz="quarter" idx="12"/>
          </p:nvPr>
        </p:nvSpPr>
        <p:spPr/>
        <p:txBody>
          <a:bodyPr/>
          <a:lstStyle/>
          <a:p>
            <a:fld id="{445A6508-41E8-4EB8-86CB-2F99A3250D37}" type="slidenum">
              <a:rPr lang="tr-TR" smtClean="0"/>
              <a:t>63</a:t>
            </a:fld>
            <a:endParaRPr lang="tr-TR" dirty="0"/>
          </a:p>
        </p:txBody>
      </p:sp>
    </p:spTree>
    <p:extLst>
      <p:ext uri="{BB962C8B-B14F-4D97-AF65-F5344CB8AC3E}">
        <p14:creationId xmlns:p14="http://schemas.microsoft.com/office/powerpoint/2010/main" val="210957782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VİZYONER LİDERLİK</a:t>
            </a:r>
            <a:endParaRPr lang="tr-TR" dirty="0">
              <a:solidFill>
                <a:srgbClr val="0070C0"/>
              </a:solidFill>
            </a:endParaRPr>
          </a:p>
        </p:txBody>
      </p:sp>
      <p:sp>
        <p:nvSpPr>
          <p:cNvPr id="3" name="İçerik Yer Tutucusu 2"/>
          <p:cNvSpPr>
            <a:spLocks noGrp="1"/>
          </p:cNvSpPr>
          <p:nvPr>
            <p:ph idx="1"/>
          </p:nvPr>
        </p:nvSpPr>
        <p:spPr>
          <a:xfrm>
            <a:off x="838201" y="2257145"/>
            <a:ext cx="10515600" cy="4351338"/>
          </a:xfrm>
          <a:noFill/>
        </p:spPr>
        <p:txBody>
          <a:bodyPr anchor="ctr" anchorCtr="0">
            <a:noAutofit/>
          </a:bodyPr>
          <a:lstStyle/>
          <a:p>
            <a:pPr marL="0" indent="0" algn="just">
              <a:buNone/>
            </a:pPr>
            <a:r>
              <a:rPr lang="tr-TR" dirty="0"/>
              <a:t>Vizyoner ve yeni bir bakış açısına sahip bir yönetici, diğer yöneticilerden farklı olarak değişik gelişmeleri ve olayları okuyabilme yeteneğine sahip olmalıdır. </a:t>
            </a:r>
            <a:endParaRPr lang="tr-TR" dirty="0" smtClean="0"/>
          </a:p>
          <a:p>
            <a:pPr marL="0" indent="0" algn="just">
              <a:buNone/>
            </a:pPr>
            <a:r>
              <a:rPr lang="tr-TR" dirty="0" smtClean="0"/>
              <a:t>Vizyon </a:t>
            </a:r>
            <a:r>
              <a:rPr lang="tr-TR" dirty="0"/>
              <a:t>oluşturmayla ilgili olarak Fransız yazar Michel Proust şöyle diyor: “bir buluşa doğru yolculuk yapabilmek için, yeni manzaralara değil, yeni gözlere ihtiyaç vardır”. </a:t>
            </a:r>
            <a:endParaRPr lang="tr-TR" dirty="0" smtClean="0"/>
          </a:p>
          <a:p>
            <a:pPr marL="0" indent="0" algn="just">
              <a:buNone/>
            </a:pPr>
            <a:endParaRPr lang="tr-TR" dirty="0"/>
          </a:p>
          <a:p>
            <a:pPr marL="0" indent="0" algn="just">
              <a:buNone/>
            </a:pPr>
            <a:r>
              <a:rPr lang="tr-TR" dirty="0" smtClean="0"/>
              <a:t>Vizyoner </a:t>
            </a:r>
            <a:r>
              <a:rPr lang="tr-TR" dirty="0"/>
              <a:t>lider, yeni bir gözle geleceğe bakabilen liderdir.</a:t>
            </a:r>
          </a:p>
        </p:txBody>
      </p:sp>
      <p:sp>
        <p:nvSpPr>
          <p:cNvPr id="5" name="Slayt Numarası Yer Tutucusu 4"/>
          <p:cNvSpPr>
            <a:spLocks noGrp="1"/>
          </p:cNvSpPr>
          <p:nvPr>
            <p:ph type="sldNum" sz="quarter" idx="12"/>
          </p:nvPr>
        </p:nvSpPr>
        <p:spPr/>
        <p:txBody>
          <a:bodyPr/>
          <a:lstStyle/>
          <a:p>
            <a:fld id="{445A6508-41E8-4EB8-86CB-2F99A3250D37}" type="slidenum">
              <a:rPr lang="tr-TR" smtClean="0"/>
              <a:t>64</a:t>
            </a:fld>
            <a:endParaRPr lang="tr-TR" dirty="0"/>
          </a:p>
        </p:txBody>
      </p:sp>
    </p:spTree>
    <p:extLst>
      <p:ext uri="{BB962C8B-B14F-4D97-AF65-F5344CB8AC3E}">
        <p14:creationId xmlns:p14="http://schemas.microsoft.com/office/powerpoint/2010/main" val="225308637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VİZYON GELİŞTİRME SÜRECİ</a:t>
            </a:r>
            <a:endParaRPr lang="tr-TR" dirty="0">
              <a:solidFill>
                <a:srgbClr val="0070C0"/>
              </a:solidFill>
            </a:endParaRPr>
          </a:p>
        </p:txBody>
      </p:sp>
      <p:sp>
        <p:nvSpPr>
          <p:cNvPr id="3" name="İçerik Yer Tutucusu 2"/>
          <p:cNvSpPr>
            <a:spLocks noGrp="1"/>
          </p:cNvSpPr>
          <p:nvPr>
            <p:ph idx="1"/>
          </p:nvPr>
        </p:nvSpPr>
        <p:spPr>
          <a:xfrm>
            <a:off x="245660" y="2257145"/>
            <a:ext cx="11709779" cy="4351338"/>
          </a:xfrm>
          <a:noFill/>
        </p:spPr>
        <p:txBody>
          <a:bodyPr anchor="ctr" anchorCtr="0">
            <a:noAutofit/>
          </a:bodyPr>
          <a:lstStyle/>
          <a:p>
            <a:pPr marL="0" indent="0" algn="just">
              <a:buNone/>
            </a:pPr>
            <a:r>
              <a:rPr lang="tr-TR" sz="2400" dirty="0"/>
              <a:t>V</a:t>
            </a:r>
            <a:r>
              <a:rPr lang="tr-TR" sz="2400" dirty="0" smtClean="0"/>
              <a:t>izyon </a:t>
            </a:r>
            <a:r>
              <a:rPr lang="tr-TR" sz="2400" dirty="0"/>
              <a:t>geliştirme </a:t>
            </a:r>
            <a:r>
              <a:rPr lang="tr-TR" sz="2400" dirty="0" smtClean="0"/>
              <a:t>süreci bazı akademisyenlerce iki </a:t>
            </a:r>
            <a:r>
              <a:rPr lang="tr-TR" sz="2400" dirty="0"/>
              <a:t>aşamada ele alarak açıklamaktadır. </a:t>
            </a:r>
            <a:endParaRPr lang="tr-TR" sz="2400" dirty="0" smtClean="0"/>
          </a:p>
          <a:p>
            <a:pPr marL="457200" indent="-457200" algn="just">
              <a:buAutoNum type="arabicPeriod"/>
            </a:pPr>
            <a:r>
              <a:rPr lang="tr-TR" sz="2400" b="1" dirty="0" smtClean="0"/>
              <a:t>Kişisel </a:t>
            </a:r>
            <a:r>
              <a:rPr lang="tr-TR" sz="2400" b="1" dirty="0"/>
              <a:t>Vizyon; </a:t>
            </a:r>
            <a:r>
              <a:rPr lang="tr-TR" sz="2400" dirty="0"/>
              <a:t>Kişisel vizyon geliştirmenin birinci adımı; kendi kendini değerlendirmek, ikincisi; toplumunda, örgütünde gerçekleştirmek istediklerini, açık, anlaşılır biçimde tanımlama, üçüncüsü ise; bir lider olarak neyi kanıtlamaya çalıştığını ortaya koymaktır. Bu süreçte liderin, </a:t>
            </a:r>
            <a:r>
              <a:rPr lang="tr-TR" sz="2400" u="sng" dirty="0"/>
              <a:t>a) kendine ilişkin algılarını, b) toplumunda, örgütünde gerçekleştirmeyi istediği en önemli şeyleri, c) bir lider olarak kanıtlamak istediklerini tanımlaması </a:t>
            </a:r>
            <a:r>
              <a:rPr lang="tr-TR" sz="2400" u="sng" dirty="0" smtClean="0"/>
              <a:t>beklenir.</a:t>
            </a:r>
          </a:p>
          <a:p>
            <a:pPr marL="457200" indent="-457200" algn="just">
              <a:buAutoNum type="arabicPeriod"/>
            </a:pPr>
            <a:r>
              <a:rPr lang="tr-TR" sz="2400" b="1" dirty="0" smtClean="0"/>
              <a:t>Örgütsel </a:t>
            </a:r>
            <a:r>
              <a:rPr lang="tr-TR" sz="2400" b="1" dirty="0"/>
              <a:t>Vizyon: </a:t>
            </a:r>
            <a:r>
              <a:rPr lang="tr-TR" sz="2400" dirty="0"/>
              <a:t>Kişisel vizyon oluşturmada izlenen adımlara benzer biçimde örgütsel vizyon oluşturmanın da ilk adımı; </a:t>
            </a:r>
            <a:r>
              <a:rPr lang="tr-TR" sz="2400" i="1" dirty="0"/>
              <a:t>liderin toplumunu, örgütünü değerlendirmesi, </a:t>
            </a:r>
            <a:r>
              <a:rPr lang="tr-TR" sz="2400" dirty="0"/>
              <a:t>ikincisi, </a:t>
            </a:r>
            <a:r>
              <a:rPr lang="tr-TR" sz="2400" i="1" dirty="0"/>
              <a:t>düşlerindeki toplumu, örgütü tanımlamasıdır. </a:t>
            </a:r>
            <a:r>
              <a:rPr lang="tr-TR" sz="2400" dirty="0"/>
              <a:t>(Erçetin, 2000, s.116-118) </a:t>
            </a:r>
          </a:p>
        </p:txBody>
      </p:sp>
      <p:sp>
        <p:nvSpPr>
          <p:cNvPr id="5" name="Slayt Numarası Yer Tutucusu 4"/>
          <p:cNvSpPr>
            <a:spLocks noGrp="1"/>
          </p:cNvSpPr>
          <p:nvPr>
            <p:ph type="sldNum" sz="quarter" idx="12"/>
          </p:nvPr>
        </p:nvSpPr>
        <p:spPr/>
        <p:txBody>
          <a:bodyPr/>
          <a:lstStyle/>
          <a:p>
            <a:fld id="{445A6508-41E8-4EB8-86CB-2F99A3250D37}" type="slidenum">
              <a:rPr lang="tr-TR" smtClean="0"/>
              <a:t>65</a:t>
            </a:fld>
            <a:endParaRPr lang="tr-TR" dirty="0"/>
          </a:p>
        </p:txBody>
      </p:sp>
    </p:spTree>
    <p:extLst>
      <p:ext uri="{BB962C8B-B14F-4D97-AF65-F5344CB8AC3E}">
        <p14:creationId xmlns:p14="http://schemas.microsoft.com/office/powerpoint/2010/main" val="180496380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VİZYON PAYLAŞIMI</a:t>
            </a:r>
            <a:endParaRPr lang="tr-TR" dirty="0">
              <a:solidFill>
                <a:srgbClr val="0070C0"/>
              </a:solidFill>
            </a:endParaRPr>
          </a:p>
        </p:txBody>
      </p:sp>
      <p:sp>
        <p:nvSpPr>
          <p:cNvPr id="3" name="İçerik Yer Tutucusu 2"/>
          <p:cNvSpPr>
            <a:spLocks noGrp="1"/>
          </p:cNvSpPr>
          <p:nvPr>
            <p:ph idx="1"/>
          </p:nvPr>
        </p:nvSpPr>
        <p:spPr>
          <a:xfrm>
            <a:off x="838201" y="2257145"/>
            <a:ext cx="10515600" cy="4351338"/>
          </a:xfrm>
          <a:noFill/>
        </p:spPr>
        <p:txBody>
          <a:bodyPr anchor="ctr" anchorCtr="0">
            <a:noAutofit/>
          </a:bodyPr>
          <a:lstStyle/>
          <a:p>
            <a:pPr marL="0" indent="0" algn="just">
              <a:buNone/>
            </a:pPr>
            <a:r>
              <a:rPr lang="tr-TR" dirty="0" smtClean="0"/>
              <a:t>Vizyoner </a:t>
            </a:r>
            <a:r>
              <a:rPr lang="tr-TR" dirty="0"/>
              <a:t>lider olmak, vizyon sahibi olmak, yeterli değildir. Önemli olan vizyonların iletilmesi ve paylaşılmasıdır. Ancak o zaman vizyonlar değer kazanırlar. </a:t>
            </a:r>
            <a:endParaRPr lang="tr-TR" dirty="0" smtClean="0"/>
          </a:p>
          <a:p>
            <a:pPr marL="0" indent="0" algn="just">
              <a:buNone/>
            </a:pPr>
            <a:r>
              <a:rPr lang="tr-TR" dirty="0" smtClean="0"/>
              <a:t>Örgütün </a:t>
            </a:r>
            <a:r>
              <a:rPr lang="tr-TR" dirty="0"/>
              <a:t>tüm çalışanları örgütün vizyon ve misyonlarını bilmek zorunda ve bu hakka sahiptirler. Liderin bu konuda tüm örgüt üyelerini bilgilendirmesi gerekmektedir. Lider ikna edici ve inandırıcı olmalı, örgüt üyelerini kendi vizyonuna ortak ederek bir örgüt vizyonu oluşturmalıdır. Ayrıca başarılı bir iletişim karşılıklı olacağından lider, tüm görüşleri dinleyerek aynı zamanda iyi bir dinleyici de olmalıdır. </a:t>
            </a:r>
          </a:p>
        </p:txBody>
      </p:sp>
      <p:sp>
        <p:nvSpPr>
          <p:cNvPr id="5" name="Slayt Numarası Yer Tutucusu 4"/>
          <p:cNvSpPr>
            <a:spLocks noGrp="1"/>
          </p:cNvSpPr>
          <p:nvPr>
            <p:ph type="sldNum" sz="quarter" idx="12"/>
          </p:nvPr>
        </p:nvSpPr>
        <p:spPr/>
        <p:txBody>
          <a:bodyPr/>
          <a:lstStyle/>
          <a:p>
            <a:fld id="{445A6508-41E8-4EB8-86CB-2F99A3250D37}" type="slidenum">
              <a:rPr lang="tr-TR" smtClean="0"/>
              <a:t>66</a:t>
            </a:fld>
            <a:endParaRPr lang="tr-TR" dirty="0"/>
          </a:p>
        </p:txBody>
      </p:sp>
    </p:spTree>
    <p:extLst>
      <p:ext uri="{BB962C8B-B14F-4D97-AF65-F5344CB8AC3E}">
        <p14:creationId xmlns:p14="http://schemas.microsoft.com/office/powerpoint/2010/main" val="304798531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VİZYON PAYLAŞIMI</a:t>
            </a:r>
            <a:endParaRPr lang="tr-TR" dirty="0">
              <a:solidFill>
                <a:srgbClr val="0070C0"/>
              </a:solidFill>
            </a:endParaRPr>
          </a:p>
        </p:txBody>
      </p:sp>
      <p:sp>
        <p:nvSpPr>
          <p:cNvPr id="3" name="İçerik Yer Tutucusu 2"/>
          <p:cNvSpPr>
            <a:spLocks noGrp="1"/>
          </p:cNvSpPr>
          <p:nvPr>
            <p:ph idx="1"/>
          </p:nvPr>
        </p:nvSpPr>
        <p:spPr>
          <a:xfrm>
            <a:off x="838201" y="2257145"/>
            <a:ext cx="10515600" cy="4351338"/>
          </a:xfrm>
          <a:noFill/>
        </p:spPr>
        <p:txBody>
          <a:bodyPr anchor="ctr" anchorCtr="0">
            <a:noAutofit/>
          </a:bodyPr>
          <a:lstStyle/>
          <a:p>
            <a:pPr marL="0" indent="0" algn="just">
              <a:buNone/>
            </a:pPr>
            <a:r>
              <a:rPr lang="tr-TR" dirty="0"/>
              <a:t>Kişisel vizyon kişilerin kafalarında ve yüreklerinde taşıdıkları resimlerdir. Paylaşılan vizyonlar ise bütün </a:t>
            </a:r>
            <a:r>
              <a:rPr lang="tr-TR" dirty="0" smtClean="0"/>
              <a:t>kurum çalışanlarının taşıdıkları </a:t>
            </a:r>
            <a:r>
              <a:rPr lang="tr-TR" dirty="0"/>
              <a:t>resimlerdir</a:t>
            </a:r>
            <a:r>
              <a:rPr lang="tr-TR" dirty="0" smtClean="0"/>
              <a:t>.</a:t>
            </a:r>
          </a:p>
          <a:p>
            <a:pPr marL="0" indent="0" algn="just">
              <a:buNone/>
            </a:pPr>
            <a:endParaRPr lang="tr-TR" dirty="0"/>
          </a:p>
          <a:p>
            <a:pPr marL="0" indent="0" algn="just">
              <a:buNone/>
            </a:pPr>
            <a:r>
              <a:rPr lang="tr-TR" dirty="0" smtClean="0"/>
              <a:t>Vizyonun </a:t>
            </a:r>
            <a:r>
              <a:rPr lang="tr-TR" dirty="0"/>
              <a:t>paylaşılması ona varlık kazandırır. Ortak vizyon daha çok sayıda insan tarafından paylaşıldığında, vizyon temelde değişiklik göstermeyebilir. Ama insanların gerçekten ulaşmayı tasavvur edebilecekleri zihni bir gerçeklik anlamında daha canlı hale </a:t>
            </a:r>
            <a:r>
              <a:rPr lang="tr-TR" dirty="0" smtClean="0"/>
              <a:t>gelir.</a:t>
            </a:r>
            <a:endParaRPr lang="tr-TR" dirty="0"/>
          </a:p>
        </p:txBody>
      </p:sp>
      <p:sp>
        <p:nvSpPr>
          <p:cNvPr id="5" name="Slayt Numarası Yer Tutucusu 4"/>
          <p:cNvSpPr>
            <a:spLocks noGrp="1"/>
          </p:cNvSpPr>
          <p:nvPr>
            <p:ph type="sldNum" sz="quarter" idx="12"/>
          </p:nvPr>
        </p:nvSpPr>
        <p:spPr/>
        <p:txBody>
          <a:bodyPr/>
          <a:lstStyle/>
          <a:p>
            <a:fld id="{445A6508-41E8-4EB8-86CB-2F99A3250D37}" type="slidenum">
              <a:rPr lang="tr-TR" smtClean="0"/>
              <a:t>67</a:t>
            </a:fld>
            <a:endParaRPr lang="tr-TR" dirty="0"/>
          </a:p>
        </p:txBody>
      </p:sp>
    </p:spTree>
    <p:extLst>
      <p:ext uri="{BB962C8B-B14F-4D97-AF65-F5344CB8AC3E}">
        <p14:creationId xmlns:p14="http://schemas.microsoft.com/office/powerpoint/2010/main" val="210295636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a:solidFill>
                  <a:srgbClr val="0070C0"/>
                </a:solidFill>
              </a:rPr>
              <a:t>VİZYON PAYLAŞIMI</a:t>
            </a:r>
          </a:p>
        </p:txBody>
      </p:sp>
      <p:sp>
        <p:nvSpPr>
          <p:cNvPr id="3" name="İçerik Yer Tutucusu 2"/>
          <p:cNvSpPr>
            <a:spLocks noGrp="1"/>
          </p:cNvSpPr>
          <p:nvPr>
            <p:ph idx="1"/>
          </p:nvPr>
        </p:nvSpPr>
        <p:spPr>
          <a:xfrm>
            <a:off x="838201" y="2257145"/>
            <a:ext cx="10515600" cy="4351338"/>
          </a:xfrm>
          <a:noFill/>
        </p:spPr>
        <p:txBody>
          <a:bodyPr anchor="ctr" anchorCtr="0">
            <a:noAutofit/>
          </a:bodyPr>
          <a:lstStyle/>
          <a:p>
            <a:pPr marL="0" indent="0" algn="just">
              <a:buNone/>
            </a:pPr>
            <a:r>
              <a:rPr lang="tr-TR" dirty="0" smtClean="0"/>
              <a:t>Vizyoner </a:t>
            </a:r>
            <a:r>
              <a:rPr lang="tr-TR" dirty="0"/>
              <a:t>liderlik, insanları topluca etkileyebilecek ve harekete geçirebilecek vizyonları oluşturabilme ve iletebilme yeteneğidir</a:t>
            </a:r>
            <a:r>
              <a:rPr lang="tr-TR" dirty="0" smtClean="0"/>
              <a:t>....</a:t>
            </a:r>
          </a:p>
          <a:p>
            <a:pPr marL="0" indent="0" algn="just">
              <a:buNone/>
            </a:pPr>
            <a:endParaRPr lang="tr-TR" dirty="0"/>
          </a:p>
          <a:p>
            <a:pPr marL="0" indent="0" algn="just">
              <a:buNone/>
            </a:pPr>
            <a:r>
              <a:rPr lang="tr-TR" sz="4000" dirty="0" smtClean="0"/>
              <a:t>İnsanlar </a:t>
            </a:r>
            <a:r>
              <a:rPr lang="tr-TR" sz="4000" dirty="0"/>
              <a:t>diğer insanların değil, vizyonların peşinden </a:t>
            </a:r>
            <a:r>
              <a:rPr lang="tr-TR" sz="4000" dirty="0" smtClean="0"/>
              <a:t>giderler.</a:t>
            </a:r>
          </a:p>
          <a:p>
            <a:pPr marL="0" indent="0" algn="just">
              <a:buNone/>
            </a:pPr>
            <a:endParaRPr lang="tr-TR" sz="4000" dirty="0" smtClean="0"/>
          </a:p>
          <a:p>
            <a:pPr marL="0" indent="0" algn="just">
              <a:buNone/>
            </a:pPr>
            <a:endParaRPr lang="tr-TR" sz="4000" dirty="0"/>
          </a:p>
        </p:txBody>
      </p:sp>
      <p:sp>
        <p:nvSpPr>
          <p:cNvPr id="5" name="Slayt Numarası Yer Tutucusu 4"/>
          <p:cNvSpPr>
            <a:spLocks noGrp="1"/>
          </p:cNvSpPr>
          <p:nvPr>
            <p:ph type="sldNum" sz="quarter" idx="12"/>
          </p:nvPr>
        </p:nvSpPr>
        <p:spPr/>
        <p:txBody>
          <a:bodyPr/>
          <a:lstStyle/>
          <a:p>
            <a:fld id="{445A6508-41E8-4EB8-86CB-2F99A3250D37}" type="slidenum">
              <a:rPr lang="tr-TR" smtClean="0"/>
              <a:t>68</a:t>
            </a:fld>
            <a:endParaRPr lang="tr-TR" dirty="0"/>
          </a:p>
        </p:txBody>
      </p:sp>
    </p:spTree>
    <p:extLst>
      <p:ext uri="{BB962C8B-B14F-4D97-AF65-F5344CB8AC3E}">
        <p14:creationId xmlns:p14="http://schemas.microsoft.com/office/powerpoint/2010/main" val="213951797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Örnek Olay-1</a:t>
            </a:r>
            <a:endParaRPr lang="tr-TR" dirty="0">
              <a:solidFill>
                <a:srgbClr val="0070C0"/>
              </a:solidFill>
            </a:endParaRPr>
          </a:p>
        </p:txBody>
      </p:sp>
      <p:sp>
        <p:nvSpPr>
          <p:cNvPr id="3" name="İçerik Yer Tutucusu 2"/>
          <p:cNvSpPr>
            <a:spLocks noGrp="1"/>
          </p:cNvSpPr>
          <p:nvPr>
            <p:ph idx="1"/>
          </p:nvPr>
        </p:nvSpPr>
        <p:spPr>
          <a:xfrm>
            <a:off x="838201" y="2122210"/>
            <a:ext cx="10515600" cy="4486273"/>
          </a:xfrm>
          <a:noFill/>
        </p:spPr>
        <p:txBody>
          <a:bodyPr anchor="ctr" anchorCtr="0">
            <a:noAutofit/>
          </a:bodyPr>
          <a:lstStyle/>
          <a:p>
            <a:pPr marL="0" indent="0" algn="just">
              <a:buNone/>
            </a:pPr>
            <a:r>
              <a:rPr lang="tr-TR" sz="2000" dirty="0"/>
              <a:t>“… ilkokulunda öğretmenim. Meslekte 26. yılımı çalışıyorum. Pek çok okul yöneticisi ile çalıştım. İlk öğretmen olduğum yıllarda birlikte çalışma fırsatı bulduğum … okul yöneticisini hiç unutamıyorum. Her yönü ile farklı ve çok değerli bir kişiliğe sahipti. Kendisinin önem verdiği değerleri ve ilkeleri vardı. Bu değer ve ilkeler, Türk Milli eğitiminin amaç ve ilkeleri ile örtüşüyordu. Her fırsatta bu değer ve ilkeleri açıklar, bizleri güdülerdi. Okulda bazen sorun yaşardık. Bu sorunların çözümü konusunda bizim fikrimizi sorar; farklı bakış açıları, çözüm yolları arardı. Pozitif bir kişiliği vardı. Olaylar ve gelecek hakkında sürekli olumlu konuşur, geleceğe umutla bakardı. Okulumuzda görev yapan herkes; öğrenciler, veliler onunla aynı yerde olmaktan, birlikte çalışmaktan mutlu olurdu. Okulumuzun hedefleri konusunda sık sık konuşurduk. Amaçlara odaklanmanın önemi ve değerini her zaman her yerde dile getirirdi. Hedefler konuşulurken çok heyecanlanır, adeta kendisinden geçerdi. Okul yöneticimizin o halleri, hala gözümün önündedir. Öğrenme ve öğretme konusundaki tavırları ise, çok ilginçti</a:t>
            </a:r>
            <a:r>
              <a:rPr lang="tr-TR" sz="2000" dirty="0" smtClean="0"/>
              <a:t>.</a:t>
            </a:r>
            <a:r>
              <a:rPr lang="tr-TR" sz="2000" dirty="0"/>
              <a:t> Öğrenmeyi ve öğretmeyi bir oyun olarak algılardı. Onu izleyenler, şaşkınlıklarını gizleyemezdi. </a:t>
            </a:r>
            <a:r>
              <a:rPr lang="tr-TR" sz="2000" dirty="0" smtClean="0"/>
              <a:t>Hem </a:t>
            </a:r>
            <a:r>
              <a:rPr lang="tr-TR" sz="2000" dirty="0"/>
              <a:t>öğrenirken hem de öğretirken bambaşka bir insan olurdu. Öğrenme ve öğretme süreçlerine uzun zaman ayırırdı. </a:t>
            </a:r>
            <a:endParaRPr lang="tr-TR" sz="2000" dirty="0" smtClean="0"/>
          </a:p>
        </p:txBody>
      </p:sp>
      <p:sp>
        <p:nvSpPr>
          <p:cNvPr id="5" name="Slayt Numarası Yer Tutucusu 4"/>
          <p:cNvSpPr>
            <a:spLocks noGrp="1"/>
          </p:cNvSpPr>
          <p:nvPr>
            <p:ph type="sldNum" sz="quarter" idx="12"/>
          </p:nvPr>
        </p:nvSpPr>
        <p:spPr/>
        <p:txBody>
          <a:bodyPr/>
          <a:lstStyle/>
          <a:p>
            <a:fld id="{445A6508-41E8-4EB8-86CB-2F99A3250D37}" type="slidenum">
              <a:rPr lang="tr-TR" smtClean="0"/>
              <a:t>69</a:t>
            </a:fld>
            <a:endParaRPr lang="tr-TR" dirty="0"/>
          </a:p>
        </p:txBody>
      </p:sp>
    </p:spTree>
    <p:extLst>
      <p:ext uri="{BB962C8B-B14F-4D97-AF65-F5344CB8AC3E}">
        <p14:creationId xmlns:p14="http://schemas.microsoft.com/office/powerpoint/2010/main" val="3574998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b="1" dirty="0" smtClean="0">
                <a:solidFill>
                  <a:srgbClr val="0070C0"/>
                </a:solidFill>
                <a:effectLst>
                  <a:outerShdw blurRad="38100" dist="38100" dir="2700000" algn="tl">
                    <a:srgbClr val="C0C0C0"/>
                  </a:outerShdw>
                </a:effectLst>
              </a:rPr>
              <a:t>STRATEJİK PLAN </a:t>
            </a:r>
            <a:r>
              <a:rPr lang="tr-TR" b="1" dirty="0" smtClean="0">
                <a:solidFill>
                  <a:srgbClr val="0070C0"/>
                </a:solidFill>
              </a:rPr>
              <a:t>ONAY </a:t>
            </a:r>
            <a:r>
              <a:rPr lang="tr-TR" b="1" dirty="0">
                <a:solidFill>
                  <a:srgbClr val="0070C0"/>
                </a:solidFill>
              </a:rPr>
              <a:t>TARİHLERİ VE </a:t>
            </a:r>
            <a:r>
              <a:rPr lang="tr-TR" b="1" dirty="0" smtClean="0">
                <a:solidFill>
                  <a:srgbClr val="0070C0"/>
                </a:solidFill>
              </a:rPr>
              <a:t>YÖNTEMi</a:t>
            </a:r>
            <a:endParaRPr lang="tr-TR" sz="2400" dirty="0">
              <a:solidFill>
                <a:srgbClr val="0070C0"/>
              </a:solidFill>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7</a:t>
            </a:fld>
            <a:endParaRPr lang="tr-TR"/>
          </a:p>
        </p:txBody>
      </p:sp>
      <p:sp>
        <p:nvSpPr>
          <p:cNvPr id="3" name="Content Placeholder 2"/>
          <p:cNvSpPr>
            <a:spLocks noGrp="1"/>
          </p:cNvSpPr>
          <p:nvPr>
            <p:ph idx="1"/>
          </p:nvPr>
        </p:nvSpPr>
        <p:spPr>
          <a:xfrm>
            <a:off x="838201" y="2187576"/>
            <a:ext cx="10515600" cy="4351338"/>
          </a:xfrm>
        </p:spPr>
        <p:txBody>
          <a:bodyPr>
            <a:normAutofit/>
          </a:bodyPr>
          <a:lstStyle/>
          <a:p>
            <a:pPr marL="0" indent="0" algn="just">
              <a:buNone/>
            </a:pPr>
            <a:r>
              <a:rPr lang="tr-TR" dirty="0" smtClean="0"/>
              <a:t>Bakanlık, </a:t>
            </a:r>
            <a:r>
              <a:rPr lang="tr-TR" dirty="0"/>
              <a:t>İl MEM 2015-2019 Stratejik </a:t>
            </a:r>
            <a:r>
              <a:rPr lang="tr-TR" dirty="0" smtClean="0"/>
              <a:t>Planının incelenmesi sonrası </a:t>
            </a:r>
            <a:r>
              <a:rPr lang="tr-TR" dirty="0"/>
              <a:t>onay ve yayın </a:t>
            </a:r>
            <a:r>
              <a:rPr lang="tr-TR" dirty="0" smtClean="0"/>
              <a:t>sürecinin çok yakın zamanda başlatılacağını ve </a:t>
            </a:r>
            <a:r>
              <a:rPr lang="tr-TR" u="sng" dirty="0" smtClean="0"/>
              <a:t>son hazırlıkların tamamlanmasını belirten yazı yayınlamış ancak bu yazı bir takvim içermemiştir.</a:t>
            </a:r>
          </a:p>
          <a:p>
            <a:pPr marL="0" indent="0" algn="just">
              <a:buNone/>
            </a:pPr>
            <a:endParaRPr lang="tr-TR" dirty="0" smtClean="0"/>
          </a:p>
          <a:p>
            <a:pPr marL="0" indent="0" algn="just">
              <a:buNone/>
            </a:pPr>
            <a:r>
              <a:rPr lang="tr-TR" dirty="0" smtClean="0"/>
              <a:t>Dolayısıyla İlçe </a:t>
            </a:r>
            <a:r>
              <a:rPr lang="tr-TR" dirty="0"/>
              <a:t>Millî eğitim müdürlükleri ile Okul ve Kurumların Planlarının </a:t>
            </a:r>
            <a:r>
              <a:rPr lang="tr-TR" u="sng" dirty="0" smtClean="0"/>
              <a:t>onaylanması </a:t>
            </a:r>
            <a:r>
              <a:rPr lang="tr-TR" u="sng" dirty="0"/>
              <a:t>ve </a:t>
            </a:r>
            <a:r>
              <a:rPr lang="tr-TR" u="sng" dirty="0" smtClean="0"/>
              <a:t>yayınlanması için zaman yaklaşmış ancak </a:t>
            </a:r>
            <a:r>
              <a:rPr lang="tr-TR" u="sng" dirty="0"/>
              <a:t>henüz bir tarih belirlenmemiştir. </a:t>
            </a:r>
            <a:r>
              <a:rPr lang="tr-TR" dirty="0" smtClean="0"/>
              <a:t>Bakanlıkça takvim yayınlanınca tarafınıza </a:t>
            </a:r>
            <a:r>
              <a:rPr lang="tr-TR" dirty="0"/>
              <a:t>bildirilecektir. Ancak Onay sürecine ilişkin olarak bilinmesi gereken diğer </a:t>
            </a:r>
            <a:r>
              <a:rPr lang="tr-TR" dirty="0" smtClean="0"/>
              <a:t>hususlar </a:t>
            </a:r>
            <a:r>
              <a:rPr lang="tr-TR" dirty="0"/>
              <a:t>şöyledir: </a:t>
            </a:r>
          </a:p>
        </p:txBody>
      </p:sp>
    </p:spTree>
    <p:extLst>
      <p:ext uri="{BB962C8B-B14F-4D97-AF65-F5344CB8AC3E}">
        <p14:creationId xmlns:p14="http://schemas.microsoft.com/office/powerpoint/2010/main" val="21664569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Örnek Olay-1</a:t>
            </a:r>
            <a:endParaRPr lang="tr-TR" dirty="0">
              <a:solidFill>
                <a:srgbClr val="0070C0"/>
              </a:solidFill>
            </a:endParaRPr>
          </a:p>
        </p:txBody>
      </p:sp>
      <p:sp>
        <p:nvSpPr>
          <p:cNvPr id="3" name="İçerik Yer Tutucusu 2"/>
          <p:cNvSpPr>
            <a:spLocks noGrp="1"/>
          </p:cNvSpPr>
          <p:nvPr>
            <p:ph idx="1"/>
          </p:nvPr>
        </p:nvSpPr>
        <p:spPr>
          <a:xfrm>
            <a:off x="838201" y="2122210"/>
            <a:ext cx="10515600" cy="4486273"/>
          </a:xfrm>
          <a:noFill/>
        </p:spPr>
        <p:txBody>
          <a:bodyPr anchor="ctr" anchorCtr="0">
            <a:noAutofit/>
          </a:bodyPr>
          <a:lstStyle/>
          <a:p>
            <a:pPr marL="0" indent="0" algn="just">
              <a:buNone/>
            </a:pPr>
            <a:r>
              <a:rPr lang="tr-TR" sz="2000" dirty="0"/>
              <a:t>Okulumuzda iyi bir takım ruhu oluşmuştu. Asla çıkarlarına odaklanmaz, grubun iyiliği için, kendi çıkarlarından vazgeçerdi. Hepimize; öğrenciler de dahil, bir birey olarak davranır, kendimizle gurur duymamızı sağlardı. Karar verirken, hep dikkatimi çeken yönü, kararların etik ilkelere uygun olmasıydı. Özü, sözü birdi. Her zaman her yerde aynı dili konuşurdu. Bu yüzden herkes tarafından saygı görürdü. Okulumuzun yöneticisi olarak çalıştığı dönemde, kendimizi güçlü ve güvenli hissettik. Ona çok güvendik. Okulumuzun vizyonunu birlikte belirledik. Hepimizde heyecan yaratan bir vizyonumuz oldu. Vizyonumuz, okulumuzun iç ve dış paydaşlarının ortak kanaatiydi. Okulumuza yeni gelen bir öğretmene vizyon tanıtılır ve uyum süreci, tüm çalışanlar tarafından gerçekleştirilirdi. Okulumuzda sevinçler paylaşıldıkça büyür, üzüntüler paylaşıldıkça azalırdı. O dönemde öğretmenlik mesleğini çok sevdim. Mesai kavramını unuttuk. Hafta sonu bile okuldaydık. Bir fakülteyi de görev yaptığım okulda bitirdim desem, yeridir. Daha sonra evlenip eş durumundan atamam Ankara’ya yapıldı. O güzel okuldan ve o güzel insanlardan bu yüzden ayrılmak zorunda kaldım… </a:t>
            </a:r>
            <a:r>
              <a:rPr lang="tr-TR" sz="2000" dirty="0" smtClean="0"/>
              <a:t>”</a:t>
            </a:r>
            <a:endParaRPr lang="tr-TR" sz="2000" dirty="0"/>
          </a:p>
          <a:p>
            <a:pPr marL="0" indent="0" algn="just">
              <a:buNone/>
            </a:pPr>
            <a:r>
              <a:rPr lang="tr-TR" sz="2000" dirty="0"/>
              <a:t>Prof. Dr. Necati </a:t>
            </a:r>
            <a:r>
              <a:rPr lang="tr-TR" sz="2000" dirty="0" smtClean="0"/>
              <a:t>Cemaloğlu -  </a:t>
            </a:r>
            <a:r>
              <a:rPr lang="tr-TR" sz="2000" dirty="0"/>
              <a:t>Türk Eğitim Sistemi ve Okul Yönetimi Kitabından</a:t>
            </a:r>
            <a:r>
              <a:rPr lang="tr-TR" sz="2000" dirty="0" smtClean="0"/>
              <a:t>...</a:t>
            </a:r>
            <a:endParaRPr lang="tr-TR" sz="2000" dirty="0"/>
          </a:p>
        </p:txBody>
      </p:sp>
      <p:sp>
        <p:nvSpPr>
          <p:cNvPr id="5" name="Slayt Numarası Yer Tutucusu 4"/>
          <p:cNvSpPr>
            <a:spLocks noGrp="1"/>
          </p:cNvSpPr>
          <p:nvPr>
            <p:ph type="sldNum" sz="quarter" idx="12"/>
          </p:nvPr>
        </p:nvSpPr>
        <p:spPr/>
        <p:txBody>
          <a:bodyPr/>
          <a:lstStyle/>
          <a:p>
            <a:fld id="{445A6508-41E8-4EB8-86CB-2F99A3250D37}" type="slidenum">
              <a:rPr lang="tr-TR" smtClean="0"/>
              <a:t>70</a:t>
            </a:fld>
            <a:endParaRPr lang="tr-TR" dirty="0"/>
          </a:p>
        </p:txBody>
      </p:sp>
    </p:spTree>
    <p:extLst>
      <p:ext uri="{BB962C8B-B14F-4D97-AF65-F5344CB8AC3E}">
        <p14:creationId xmlns:p14="http://schemas.microsoft.com/office/powerpoint/2010/main" val="21889790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Örnek Olay-2</a:t>
            </a:r>
            <a:endParaRPr lang="tr-TR" dirty="0">
              <a:solidFill>
                <a:srgbClr val="0070C0"/>
              </a:solidFill>
            </a:endParaRPr>
          </a:p>
        </p:txBody>
      </p:sp>
      <p:sp>
        <p:nvSpPr>
          <p:cNvPr id="3" name="İçerik Yer Tutucusu 2"/>
          <p:cNvSpPr>
            <a:spLocks noGrp="1"/>
          </p:cNvSpPr>
          <p:nvPr>
            <p:ph idx="1"/>
          </p:nvPr>
        </p:nvSpPr>
        <p:spPr>
          <a:xfrm>
            <a:off x="838201" y="2122210"/>
            <a:ext cx="10515600" cy="4486273"/>
          </a:xfrm>
          <a:noFill/>
        </p:spPr>
        <p:txBody>
          <a:bodyPr anchor="ctr" anchorCtr="0">
            <a:noAutofit/>
          </a:bodyPr>
          <a:lstStyle/>
          <a:p>
            <a:pPr marL="0" indent="0" algn="just">
              <a:buNone/>
            </a:pPr>
            <a:r>
              <a:rPr lang="tr-TR" sz="2000" dirty="0" smtClean="0"/>
              <a:t>“… </a:t>
            </a:r>
            <a:r>
              <a:rPr lang="tr-TR" sz="2000" dirty="0"/>
              <a:t>ilkokulunda öğretmenim. Meslekte 28. yılımı çalışıyorum. Buraya il dışından geldim. Bu okulda ikinci yılım. Okulumun yönetiminden ve okuldaki meslektaşlarımdan memnun değilim. Son görev yaptığım okulu çok arıyorum. Okulda bir şeyler yanlış gidiyor ve ben yaşanan olayları anlamıyorum ve sorunları çözemiyorum. Özellikle okul yöneticimiz, aşırı derecede güvensiz. Hiçbir şeye, kimseye güvenmiyor. Her yapılan işi defalarca kontrol edip, hata arıyor. Bütün mesaisini, düzensizliklere, hatalara, istisnalara ve standartlardan sapmalara yoğunlaştırıyor. Bu yüzden de yaratıcı zekâsının çok az bir kısmını kullanıyor. Okulda yaşanan bir sorun olduğu zaman müdahale etmiyor, sorunlar içinden çıkılmaz hale geldiği zaman da, çok saldırgan davranışlar sergileyerek sorun çözmeye çalışıyor</a:t>
            </a:r>
            <a:r>
              <a:rPr lang="tr-TR" sz="2000" dirty="0" smtClean="0"/>
              <a:t>. </a:t>
            </a:r>
            <a:r>
              <a:rPr lang="tr-TR" sz="2000" dirty="0"/>
              <a:t>Sorunları görmezlikten gelerek, sorunların çözüleceğini düşünüyor. Okulda bir durum olduğunda, kendisine ihtiyaç duyulduğunda ulaşılamıyor. Geçen haftaki toplantıda, her öğretmen arkadaşımla ilgili performans hedeflerini kendisi koymuş, bu hedeflere ulaşmada kimin sorumlu olacağını tek tek açıkladı. Toplantının dörtte üçü, bu sebeple yaşanan tartışmayla geçti. Sonuçta yeni sorunlar ortaya çıktı. Sanıyorum, bu yeni sorunlar onun psikolojisini olumsuz yönde etkiledi. </a:t>
            </a:r>
            <a:endParaRPr lang="tr-TR" sz="2000" dirty="0" smtClean="0"/>
          </a:p>
        </p:txBody>
      </p:sp>
      <p:sp>
        <p:nvSpPr>
          <p:cNvPr id="5" name="Slayt Numarası Yer Tutucusu 4"/>
          <p:cNvSpPr>
            <a:spLocks noGrp="1"/>
          </p:cNvSpPr>
          <p:nvPr>
            <p:ph type="sldNum" sz="quarter" idx="12"/>
          </p:nvPr>
        </p:nvSpPr>
        <p:spPr/>
        <p:txBody>
          <a:bodyPr/>
          <a:lstStyle/>
          <a:p>
            <a:fld id="{445A6508-41E8-4EB8-86CB-2F99A3250D37}" type="slidenum">
              <a:rPr lang="tr-TR" smtClean="0"/>
              <a:t>71</a:t>
            </a:fld>
            <a:endParaRPr lang="tr-TR" dirty="0"/>
          </a:p>
        </p:txBody>
      </p:sp>
    </p:spTree>
    <p:extLst>
      <p:ext uri="{BB962C8B-B14F-4D97-AF65-F5344CB8AC3E}">
        <p14:creationId xmlns:p14="http://schemas.microsoft.com/office/powerpoint/2010/main" val="42288221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Örnek Olay-2</a:t>
            </a:r>
            <a:endParaRPr lang="tr-TR" dirty="0">
              <a:solidFill>
                <a:srgbClr val="0070C0"/>
              </a:solidFill>
            </a:endParaRPr>
          </a:p>
        </p:txBody>
      </p:sp>
      <p:sp>
        <p:nvSpPr>
          <p:cNvPr id="3" name="İçerik Yer Tutucusu 2"/>
          <p:cNvSpPr>
            <a:spLocks noGrp="1"/>
          </p:cNvSpPr>
          <p:nvPr>
            <p:ph idx="1"/>
          </p:nvPr>
        </p:nvSpPr>
        <p:spPr>
          <a:xfrm>
            <a:off x="838201" y="2122210"/>
            <a:ext cx="10515600" cy="4486273"/>
          </a:xfrm>
          <a:noFill/>
        </p:spPr>
        <p:txBody>
          <a:bodyPr anchor="ctr" anchorCtr="0">
            <a:noAutofit/>
          </a:bodyPr>
          <a:lstStyle/>
          <a:p>
            <a:pPr marL="0" indent="0" algn="just">
              <a:buNone/>
            </a:pPr>
            <a:r>
              <a:rPr lang="tr-TR" sz="2000" dirty="0"/>
              <a:t>Sürekli olarak her öğretmenden beklentilerini açıklayıp duruyor. Sık sık bizim için teklif edeceği ödüllerden bahsediyor. Varolan durumu hiç sorgulamıyor, alışılagelmiş yöntem ve süreçleri, sorun çıkartmadığı sürece değiştirmeyi düşünmüyor. Mesaisinin büyük bir kısmını, şikâyetler ve olumsuzluklara ayırıyor. Bunlarla uğraşmaktan çok mutlu oluyor. Okul yöneticisi olmanın önemli işlevi olarak rutin işleri görüyor. Okulumuzdaki tüm yanlışlıkların, hataların ve kusurların istisnasız kaydını tutuyor ve olumsuz bir şey olduğu zaman devr-i sabık arıyor. Olaylar beklentilerine uygun geliştiği zaman çok mutlu, aksi olduğu zaman saldırganlaşıyor. Sorun olduğu zaman karar verip, sorunu çözemiyor. Sorunlar sürüncemede kalıyor. Pek fazla güven vermiyor. Hakkımızda yapılan en ufak bir şikâyeti dahi değerlendirip, bizleri sindirmeye çalışıyor. Konuşurken yüzümüze bakmıyor. Konuşmayı çok seviyor. Dinleme alışkanlığı kazanamamış. Hatalarını kendisiyle paylaştım. Gergin bir halde beni dinledi. Sonra biraz sinirli bir tavırla kendisini savunmaya çalıştı. O günden beri de bana selam vermiyor. Bu okuldan çekip gitmek istiyorum, sıkıldım. Meslekten bıktım. Emekli olmayı, ciddi ciddi düşünüyorum. Ders bitip, okulun dışına çıktığımda kendimi özgür ve çok mutlu hissediyorum...”</a:t>
            </a:r>
          </a:p>
          <a:p>
            <a:pPr marL="0" indent="0" algn="just">
              <a:buNone/>
            </a:pPr>
            <a:r>
              <a:rPr lang="tr-TR" sz="2000" dirty="0"/>
              <a:t>Prof. Dr. Necati Cemaloğlu - Eğitim Yönetiminde Kuram ve Uygulama Kitabından</a:t>
            </a:r>
            <a:r>
              <a:rPr lang="tr-TR" sz="2000" dirty="0" smtClean="0"/>
              <a:t>...</a:t>
            </a:r>
            <a:endParaRPr lang="tr-TR" sz="2000" dirty="0"/>
          </a:p>
        </p:txBody>
      </p:sp>
      <p:sp>
        <p:nvSpPr>
          <p:cNvPr id="5" name="Slayt Numarası Yer Tutucusu 4"/>
          <p:cNvSpPr>
            <a:spLocks noGrp="1"/>
          </p:cNvSpPr>
          <p:nvPr>
            <p:ph type="sldNum" sz="quarter" idx="12"/>
          </p:nvPr>
        </p:nvSpPr>
        <p:spPr/>
        <p:txBody>
          <a:bodyPr/>
          <a:lstStyle/>
          <a:p>
            <a:fld id="{445A6508-41E8-4EB8-86CB-2F99A3250D37}" type="slidenum">
              <a:rPr lang="tr-TR" smtClean="0"/>
              <a:t>72</a:t>
            </a:fld>
            <a:endParaRPr lang="tr-TR" dirty="0"/>
          </a:p>
        </p:txBody>
      </p:sp>
    </p:spTree>
    <p:extLst>
      <p:ext uri="{BB962C8B-B14F-4D97-AF65-F5344CB8AC3E}">
        <p14:creationId xmlns:p14="http://schemas.microsoft.com/office/powerpoint/2010/main" val="129485829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445A6508-41E8-4EB8-86CB-2F99A3250D37}" type="slidenum">
              <a:rPr lang="tr-TR" smtClean="0"/>
              <a:t>73</a:t>
            </a:fld>
            <a:endParaRPr lang="tr-TR"/>
          </a:p>
        </p:txBody>
      </p:sp>
      <p:sp>
        <p:nvSpPr>
          <p:cNvPr id="4" name="İçerik Yer Tutucusu 3"/>
          <p:cNvSpPr>
            <a:spLocks noGrp="1"/>
          </p:cNvSpPr>
          <p:nvPr>
            <p:ph idx="1"/>
          </p:nvPr>
        </p:nvSpPr>
        <p:spPr>
          <a:xfrm>
            <a:off x="838201" y="1712890"/>
            <a:ext cx="10515600" cy="4340180"/>
          </a:xfrm>
        </p:spPr>
        <p:txBody>
          <a:bodyPr anchor="ctr">
            <a:normAutofit/>
          </a:bodyPr>
          <a:lstStyle/>
          <a:p>
            <a:pPr marL="0" indent="0" algn="ctr">
              <a:buNone/>
            </a:pPr>
            <a:r>
              <a:rPr lang="tr-TR" sz="6000" b="1" dirty="0" smtClean="0">
                <a:solidFill>
                  <a:srgbClr val="FF2B06"/>
                </a:solidFill>
              </a:rPr>
              <a:t>TEŞEKKÜR EDERİZ.</a:t>
            </a:r>
            <a:endParaRPr lang="tr-TR" sz="6000" b="1" dirty="0">
              <a:solidFill>
                <a:srgbClr val="FF2B06"/>
              </a:solidFill>
            </a:endParaRPr>
          </a:p>
        </p:txBody>
      </p:sp>
    </p:spTree>
    <p:extLst>
      <p:ext uri="{BB962C8B-B14F-4D97-AF65-F5344CB8AC3E}">
        <p14:creationId xmlns:p14="http://schemas.microsoft.com/office/powerpoint/2010/main" val="8014233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ODAK Projesi Değerlendirme Sonuçları</a:t>
            </a:r>
            <a:endParaRPr lang="tr-TR" dirty="0">
              <a:solidFill>
                <a:srgbClr val="0070C0"/>
              </a:solidFill>
            </a:endParaRPr>
          </a:p>
        </p:txBody>
      </p:sp>
      <p:sp>
        <p:nvSpPr>
          <p:cNvPr id="5" name="Slayt Numarası Yer Tutucusu 4"/>
          <p:cNvSpPr>
            <a:spLocks noGrp="1"/>
          </p:cNvSpPr>
          <p:nvPr>
            <p:ph type="sldNum" sz="quarter" idx="12"/>
          </p:nvPr>
        </p:nvSpPr>
        <p:spPr/>
        <p:txBody>
          <a:bodyPr/>
          <a:lstStyle/>
          <a:p>
            <a:fld id="{445A6508-41E8-4EB8-86CB-2F99A3250D37}" type="slidenum">
              <a:rPr lang="tr-TR" smtClean="0"/>
              <a:t>74</a:t>
            </a:fld>
            <a:endParaRPr lang="tr-TR" dirty="0"/>
          </a:p>
        </p:txBody>
      </p:sp>
      <p:pic>
        <p:nvPicPr>
          <p:cNvPr id="6" name="Resim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1162" t="29016" r="10597" b="29113"/>
          <a:stretch/>
        </p:blipFill>
        <p:spPr>
          <a:xfrm>
            <a:off x="2068559" y="2359037"/>
            <a:ext cx="8054884" cy="343068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214233840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45A6508-41E8-4EB8-86CB-2F99A3250D37}" type="slidenum">
              <a:rPr lang="tr-TR" smtClean="0"/>
              <a:t>75</a:t>
            </a:fld>
            <a:endParaRPr lang="tr-TR"/>
          </a:p>
        </p:txBody>
      </p:sp>
      <p:graphicFrame>
        <p:nvGraphicFramePr>
          <p:cNvPr id="3" name="Tablo 2"/>
          <p:cNvGraphicFramePr>
            <a:graphicFrameLocks noGrp="1"/>
          </p:cNvGraphicFramePr>
          <p:nvPr>
            <p:extLst/>
          </p:nvPr>
        </p:nvGraphicFramePr>
        <p:xfrm>
          <a:off x="0" y="1981793"/>
          <a:ext cx="12192000" cy="4644192"/>
        </p:xfrm>
        <a:graphic>
          <a:graphicData uri="http://schemas.openxmlformats.org/drawingml/2006/table">
            <a:tbl>
              <a:tblPr firstRow="1" bandRow="1">
                <a:tableStyleId>{5C22544A-7EE6-4342-B048-85BDC9FD1C3A}</a:tableStyleId>
              </a:tblPr>
              <a:tblGrid>
                <a:gridCol w="6980349"/>
                <a:gridCol w="1906074"/>
                <a:gridCol w="1944709"/>
                <a:gridCol w="1360868"/>
              </a:tblGrid>
              <a:tr h="663456">
                <a:tc>
                  <a:txBody>
                    <a:bodyPr/>
                    <a:lstStyle/>
                    <a:p>
                      <a:r>
                        <a:rPr lang="tr-TR" sz="2800" dirty="0" smtClean="0"/>
                        <a:t>OKUL </a:t>
                      </a:r>
                      <a:r>
                        <a:rPr lang="tr-TR" sz="2800" baseline="0" dirty="0" smtClean="0"/>
                        <a:t>ÖNCESİ</a:t>
                      </a:r>
                      <a:endParaRPr lang="tr-TR" sz="2800" dirty="0"/>
                    </a:p>
                  </a:txBody>
                  <a:tcPr/>
                </a:tc>
                <a:tc>
                  <a:txBody>
                    <a:bodyPr/>
                    <a:lstStyle/>
                    <a:p>
                      <a:pPr algn="ctr"/>
                      <a:r>
                        <a:rPr lang="tr-TR" dirty="0" smtClean="0"/>
                        <a:t>Puan Dağılımı</a:t>
                      </a:r>
                      <a:endParaRPr lang="tr-TR" dirty="0"/>
                    </a:p>
                  </a:txBody>
                  <a:tcPr/>
                </a:tc>
                <a:tc>
                  <a:txBody>
                    <a:bodyPr/>
                    <a:lstStyle/>
                    <a:p>
                      <a:pPr algn="ctr"/>
                      <a:r>
                        <a:rPr lang="tr-TR" dirty="0" smtClean="0"/>
                        <a:t>Okulların Puan Ort.</a:t>
                      </a:r>
                      <a:endParaRPr lang="tr-TR" dirty="0"/>
                    </a:p>
                  </a:txBody>
                  <a:tcPr/>
                </a:tc>
                <a:tc>
                  <a:txBody>
                    <a:bodyPr/>
                    <a:lstStyle/>
                    <a:p>
                      <a:pPr algn="ctr"/>
                      <a:r>
                        <a:rPr lang="tr-TR" dirty="0" smtClean="0"/>
                        <a:t>%</a:t>
                      </a:r>
                      <a:endParaRPr lang="tr-TR" dirty="0"/>
                    </a:p>
                  </a:txBody>
                  <a:tcPr/>
                </a:tc>
              </a:tr>
              <a:tr h="663456">
                <a:tc>
                  <a:txBody>
                    <a:bodyPr/>
                    <a:lstStyle/>
                    <a:p>
                      <a:r>
                        <a:rPr lang="tr-TR" sz="2800" dirty="0" smtClean="0"/>
                        <a:t>Fiziki altyapı</a:t>
                      </a:r>
                      <a:endParaRPr lang="tr-TR" sz="2800" dirty="0"/>
                    </a:p>
                  </a:txBody>
                  <a:tcPr/>
                </a:tc>
                <a:tc>
                  <a:txBody>
                    <a:bodyPr/>
                    <a:lstStyle/>
                    <a:p>
                      <a:pPr algn="ctr"/>
                      <a:r>
                        <a:rPr lang="tr-TR" sz="2800" dirty="0" smtClean="0"/>
                        <a:t>30</a:t>
                      </a:r>
                      <a:endParaRPr lang="tr-TR" sz="2800" dirty="0"/>
                    </a:p>
                  </a:txBody>
                  <a:tcPr/>
                </a:tc>
                <a:tc>
                  <a:txBody>
                    <a:bodyPr/>
                    <a:lstStyle/>
                    <a:p>
                      <a:pPr algn="ctr"/>
                      <a:r>
                        <a:rPr lang="tr-TR" sz="2800" dirty="0" smtClean="0"/>
                        <a:t>24,54</a:t>
                      </a:r>
                      <a:endParaRPr lang="tr-TR" sz="2800" dirty="0"/>
                    </a:p>
                  </a:txBody>
                  <a:tcPr/>
                </a:tc>
                <a:tc>
                  <a:txBody>
                    <a:bodyPr/>
                    <a:lstStyle/>
                    <a:p>
                      <a:pPr algn="ctr"/>
                      <a:r>
                        <a:rPr lang="tr-TR" sz="2800" dirty="0" smtClean="0"/>
                        <a:t>81,81</a:t>
                      </a:r>
                      <a:endParaRPr lang="tr-TR" sz="2800" dirty="0"/>
                    </a:p>
                  </a:txBody>
                  <a:tcPr/>
                </a:tc>
              </a:tr>
              <a:tr h="663456">
                <a:tc>
                  <a:txBody>
                    <a:bodyPr/>
                    <a:lstStyle/>
                    <a:p>
                      <a:r>
                        <a:rPr lang="tr-TR" sz="2800" dirty="0" smtClean="0"/>
                        <a:t>Tuvalet ve Lavabolar</a:t>
                      </a:r>
                      <a:endParaRPr lang="tr-TR" sz="2800" dirty="0"/>
                    </a:p>
                  </a:txBody>
                  <a:tcPr/>
                </a:tc>
                <a:tc>
                  <a:txBody>
                    <a:bodyPr/>
                    <a:lstStyle/>
                    <a:p>
                      <a:pPr algn="ctr"/>
                      <a:r>
                        <a:rPr lang="tr-TR" sz="2800" dirty="0" smtClean="0"/>
                        <a:t>15</a:t>
                      </a:r>
                      <a:endParaRPr lang="tr-TR" sz="2800" dirty="0"/>
                    </a:p>
                  </a:txBody>
                  <a:tcPr/>
                </a:tc>
                <a:tc>
                  <a:txBody>
                    <a:bodyPr/>
                    <a:lstStyle/>
                    <a:p>
                      <a:pPr algn="ctr"/>
                      <a:r>
                        <a:rPr lang="tr-TR" sz="2800" dirty="0" smtClean="0"/>
                        <a:t>13,50</a:t>
                      </a:r>
                      <a:endParaRPr lang="tr-TR" sz="2800" dirty="0"/>
                    </a:p>
                  </a:txBody>
                  <a:tcPr/>
                </a:tc>
                <a:tc>
                  <a:txBody>
                    <a:bodyPr/>
                    <a:lstStyle/>
                    <a:p>
                      <a:pPr algn="ctr"/>
                      <a:r>
                        <a:rPr lang="tr-TR" sz="2800" dirty="0" smtClean="0"/>
                        <a:t>90,00</a:t>
                      </a:r>
                      <a:endParaRPr lang="tr-TR" sz="2800" dirty="0"/>
                    </a:p>
                  </a:txBody>
                  <a:tcPr/>
                </a:tc>
              </a:tr>
              <a:tr h="663456">
                <a:tc>
                  <a:txBody>
                    <a:bodyPr/>
                    <a:lstStyle/>
                    <a:p>
                      <a:r>
                        <a:rPr lang="tr-TR" sz="2800" dirty="0" smtClean="0"/>
                        <a:t>Yönetim ve Organizasyon</a:t>
                      </a:r>
                      <a:endParaRPr lang="tr-TR" sz="2800" dirty="0"/>
                    </a:p>
                  </a:txBody>
                  <a:tcPr/>
                </a:tc>
                <a:tc>
                  <a:txBody>
                    <a:bodyPr/>
                    <a:lstStyle/>
                    <a:p>
                      <a:pPr algn="ctr"/>
                      <a:r>
                        <a:rPr lang="tr-TR" sz="2800" dirty="0" smtClean="0"/>
                        <a:t>25</a:t>
                      </a:r>
                      <a:endParaRPr lang="tr-TR" sz="2800" dirty="0"/>
                    </a:p>
                  </a:txBody>
                  <a:tcPr/>
                </a:tc>
                <a:tc>
                  <a:txBody>
                    <a:bodyPr/>
                    <a:lstStyle/>
                    <a:p>
                      <a:pPr algn="ctr"/>
                      <a:r>
                        <a:rPr lang="tr-TR" sz="2800" dirty="0" smtClean="0"/>
                        <a:t>21,50</a:t>
                      </a:r>
                      <a:endParaRPr lang="tr-TR" sz="2800" dirty="0"/>
                    </a:p>
                  </a:txBody>
                  <a:tcPr/>
                </a:tc>
                <a:tc>
                  <a:txBody>
                    <a:bodyPr/>
                    <a:lstStyle/>
                    <a:p>
                      <a:pPr algn="ctr"/>
                      <a:r>
                        <a:rPr lang="tr-TR" sz="2800" dirty="0" smtClean="0"/>
                        <a:t>85,98</a:t>
                      </a:r>
                      <a:endParaRPr lang="tr-TR" sz="2800" dirty="0"/>
                    </a:p>
                  </a:txBody>
                  <a:tcPr/>
                </a:tc>
              </a:tr>
              <a:tr h="663456">
                <a:tc>
                  <a:txBody>
                    <a:bodyPr/>
                    <a:lstStyle/>
                    <a:p>
                      <a:r>
                        <a:rPr lang="tr-TR" sz="2800" dirty="0" smtClean="0"/>
                        <a:t>Eğitim ve Öğretimde Kalitenin Arttırılması</a:t>
                      </a:r>
                      <a:endParaRPr lang="tr-TR" sz="2800" dirty="0"/>
                    </a:p>
                  </a:txBody>
                  <a:tcPr/>
                </a:tc>
                <a:tc>
                  <a:txBody>
                    <a:bodyPr/>
                    <a:lstStyle/>
                    <a:p>
                      <a:pPr algn="ctr"/>
                      <a:r>
                        <a:rPr lang="tr-TR" sz="2800" dirty="0" smtClean="0"/>
                        <a:t>15</a:t>
                      </a:r>
                      <a:endParaRPr lang="tr-TR" sz="2800" dirty="0"/>
                    </a:p>
                  </a:txBody>
                  <a:tcPr/>
                </a:tc>
                <a:tc>
                  <a:txBody>
                    <a:bodyPr/>
                    <a:lstStyle/>
                    <a:p>
                      <a:pPr algn="ctr"/>
                      <a:r>
                        <a:rPr lang="tr-TR" sz="2800" dirty="0" smtClean="0"/>
                        <a:t>8,39</a:t>
                      </a:r>
                      <a:endParaRPr lang="tr-TR" sz="2800" dirty="0"/>
                    </a:p>
                  </a:txBody>
                  <a:tcPr/>
                </a:tc>
                <a:tc>
                  <a:txBody>
                    <a:bodyPr/>
                    <a:lstStyle/>
                    <a:p>
                      <a:pPr algn="ctr"/>
                      <a:r>
                        <a:rPr lang="tr-TR" sz="2800" dirty="0" smtClean="0"/>
                        <a:t>55,91</a:t>
                      </a:r>
                      <a:endParaRPr lang="tr-TR" sz="2800" dirty="0"/>
                    </a:p>
                  </a:txBody>
                  <a:tcPr/>
                </a:tc>
              </a:tr>
              <a:tr h="663456">
                <a:tc>
                  <a:txBody>
                    <a:bodyPr/>
                    <a:lstStyle/>
                    <a:p>
                      <a:r>
                        <a:rPr lang="tr-TR" sz="2800" dirty="0" smtClean="0"/>
                        <a:t>Yarışmalar</a:t>
                      </a:r>
                      <a:endParaRPr lang="tr-TR" sz="2800" dirty="0"/>
                    </a:p>
                  </a:txBody>
                  <a:tcPr/>
                </a:tc>
                <a:tc>
                  <a:txBody>
                    <a:bodyPr/>
                    <a:lstStyle/>
                    <a:p>
                      <a:pPr algn="ctr"/>
                      <a:r>
                        <a:rPr lang="tr-TR" sz="2800" dirty="0" smtClean="0"/>
                        <a:t>15</a:t>
                      </a:r>
                      <a:endParaRPr lang="tr-TR" sz="2800" dirty="0"/>
                    </a:p>
                  </a:txBody>
                  <a:tcPr/>
                </a:tc>
                <a:tc>
                  <a:txBody>
                    <a:bodyPr/>
                    <a:lstStyle/>
                    <a:p>
                      <a:pPr algn="ctr"/>
                      <a:r>
                        <a:rPr lang="tr-TR" sz="2800" dirty="0" smtClean="0"/>
                        <a:t>2,11</a:t>
                      </a:r>
                      <a:endParaRPr lang="tr-TR" sz="2800" dirty="0"/>
                    </a:p>
                  </a:txBody>
                  <a:tcPr/>
                </a:tc>
                <a:tc>
                  <a:txBody>
                    <a:bodyPr/>
                    <a:lstStyle/>
                    <a:p>
                      <a:pPr algn="ctr"/>
                      <a:r>
                        <a:rPr lang="tr-TR" sz="2800" dirty="0" smtClean="0"/>
                        <a:t>14,04</a:t>
                      </a:r>
                      <a:endParaRPr lang="tr-TR" sz="2800" dirty="0"/>
                    </a:p>
                  </a:txBody>
                  <a:tcPr/>
                </a:tc>
              </a:tr>
              <a:tr h="663456">
                <a:tc>
                  <a:txBody>
                    <a:bodyPr/>
                    <a:lstStyle/>
                    <a:p>
                      <a:r>
                        <a:rPr lang="tr-TR" sz="2800" dirty="0" smtClean="0"/>
                        <a:t>TOPLAM</a:t>
                      </a:r>
                      <a:endParaRPr lang="tr-TR" sz="2800" dirty="0"/>
                    </a:p>
                  </a:txBody>
                  <a:tcPr/>
                </a:tc>
                <a:tc>
                  <a:txBody>
                    <a:bodyPr/>
                    <a:lstStyle/>
                    <a:p>
                      <a:pPr algn="ctr"/>
                      <a:r>
                        <a:rPr lang="tr-TR" sz="2800" dirty="0" smtClean="0"/>
                        <a:t>100</a:t>
                      </a:r>
                      <a:endParaRPr lang="tr-TR" sz="2800" dirty="0"/>
                    </a:p>
                  </a:txBody>
                  <a:tcPr/>
                </a:tc>
                <a:tc>
                  <a:txBody>
                    <a:bodyPr/>
                    <a:lstStyle/>
                    <a:p>
                      <a:pPr algn="ctr"/>
                      <a:r>
                        <a:rPr lang="tr-TR" sz="2800" dirty="0" smtClean="0"/>
                        <a:t>70,03</a:t>
                      </a:r>
                      <a:endParaRPr lang="tr-TR" sz="2800" dirty="0"/>
                    </a:p>
                  </a:txBody>
                  <a:tcPr/>
                </a:tc>
                <a:tc>
                  <a:txBody>
                    <a:bodyPr/>
                    <a:lstStyle/>
                    <a:p>
                      <a:pPr algn="ctr"/>
                      <a:endParaRPr lang="tr-TR" sz="2800" dirty="0"/>
                    </a:p>
                  </a:txBody>
                  <a:tcPr/>
                </a:tc>
              </a:tr>
            </a:tbl>
          </a:graphicData>
        </a:graphic>
      </p:graphicFrame>
      <p:sp>
        <p:nvSpPr>
          <p:cNvPr id="4" name="Unvan 1"/>
          <p:cNvSpPr txBox="1">
            <a:spLocks/>
          </p:cNvSpPr>
          <p:nvPr/>
        </p:nvSpPr>
        <p:spPr>
          <a:xfrm>
            <a:off x="735169" y="1258223"/>
            <a:ext cx="10515600" cy="735199"/>
          </a:xfrm>
          <a:prstGeom prst="rect">
            <a:avLst/>
          </a:prstGeom>
          <a:ln w="12700" cap="rnd">
            <a:solidFill>
              <a:srgbClr val="FF2B06"/>
            </a:solidFill>
          </a:ln>
        </p:spPr>
        <p:txBody>
          <a:bodyPr anchor="ctr" anchorCtr="1">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smtClean="0">
                <a:solidFill>
                  <a:srgbClr val="0070C0"/>
                </a:solidFill>
              </a:rPr>
              <a:t>1. AKREDİTASYON</a:t>
            </a:r>
            <a:endParaRPr lang="tr-TR" dirty="0">
              <a:solidFill>
                <a:srgbClr val="0070C0"/>
              </a:solidFill>
            </a:endParaRPr>
          </a:p>
        </p:txBody>
      </p:sp>
    </p:spTree>
    <p:extLst>
      <p:ext uri="{BB962C8B-B14F-4D97-AF65-F5344CB8AC3E}">
        <p14:creationId xmlns:p14="http://schemas.microsoft.com/office/powerpoint/2010/main" val="366899290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45A6508-41E8-4EB8-86CB-2F99A3250D37}" type="slidenum">
              <a:rPr lang="tr-TR" smtClean="0"/>
              <a:t>76</a:t>
            </a:fld>
            <a:endParaRPr lang="tr-TR"/>
          </a:p>
        </p:txBody>
      </p:sp>
      <p:graphicFrame>
        <p:nvGraphicFramePr>
          <p:cNvPr id="3" name="Tablo 2"/>
          <p:cNvGraphicFramePr>
            <a:graphicFrameLocks noGrp="1"/>
          </p:cNvGraphicFramePr>
          <p:nvPr>
            <p:extLst/>
          </p:nvPr>
        </p:nvGraphicFramePr>
        <p:xfrm>
          <a:off x="0" y="2097327"/>
          <a:ext cx="12192000" cy="4522413"/>
        </p:xfrm>
        <a:graphic>
          <a:graphicData uri="http://schemas.openxmlformats.org/drawingml/2006/table">
            <a:tbl>
              <a:tblPr firstRow="1" bandRow="1">
                <a:tableStyleId>{5C22544A-7EE6-4342-B048-85BDC9FD1C3A}</a:tableStyleId>
              </a:tblPr>
              <a:tblGrid>
                <a:gridCol w="6838682"/>
                <a:gridCol w="2112135"/>
                <a:gridCol w="1880315"/>
                <a:gridCol w="1360868"/>
              </a:tblGrid>
              <a:tr h="625269">
                <a:tc>
                  <a:txBody>
                    <a:bodyPr/>
                    <a:lstStyle/>
                    <a:p>
                      <a:r>
                        <a:rPr lang="tr-TR" sz="2800" dirty="0" smtClean="0"/>
                        <a:t>İLKOKULLAR</a:t>
                      </a:r>
                      <a:endParaRPr lang="tr-TR" sz="2800" dirty="0"/>
                    </a:p>
                  </a:txBody>
                  <a:tcPr/>
                </a:tc>
                <a:tc>
                  <a:txBody>
                    <a:bodyPr/>
                    <a:lstStyle/>
                    <a:p>
                      <a:r>
                        <a:rPr lang="tr-TR" dirty="0" smtClean="0"/>
                        <a:t>Puan Dağılımı</a:t>
                      </a:r>
                      <a:endParaRPr lang="tr-TR" dirty="0"/>
                    </a:p>
                  </a:txBody>
                  <a:tcPr/>
                </a:tc>
                <a:tc>
                  <a:txBody>
                    <a:bodyPr/>
                    <a:lstStyle/>
                    <a:p>
                      <a:r>
                        <a:rPr lang="tr-TR" dirty="0" smtClean="0"/>
                        <a:t>Okulların Puan Ort.</a:t>
                      </a:r>
                      <a:endParaRPr lang="tr-TR" dirty="0"/>
                    </a:p>
                  </a:txBody>
                  <a:tcPr/>
                </a:tc>
                <a:tc>
                  <a:txBody>
                    <a:bodyPr/>
                    <a:lstStyle/>
                    <a:p>
                      <a:r>
                        <a:rPr lang="tr-TR" dirty="0" smtClean="0"/>
                        <a:t>%</a:t>
                      </a:r>
                      <a:endParaRPr lang="tr-TR" dirty="0"/>
                    </a:p>
                  </a:txBody>
                  <a:tcPr/>
                </a:tc>
              </a:tr>
              <a:tr h="554619">
                <a:tc>
                  <a:txBody>
                    <a:bodyPr/>
                    <a:lstStyle/>
                    <a:p>
                      <a:r>
                        <a:rPr lang="tr-TR" sz="2800" dirty="0" smtClean="0"/>
                        <a:t>Fiziki altyapı</a:t>
                      </a:r>
                      <a:endParaRPr lang="tr-TR" sz="2800" dirty="0"/>
                    </a:p>
                  </a:txBody>
                  <a:tcPr/>
                </a:tc>
                <a:tc>
                  <a:txBody>
                    <a:bodyPr/>
                    <a:lstStyle/>
                    <a:p>
                      <a:pPr algn="ctr"/>
                      <a:r>
                        <a:rPr lang="tr-TR" sz="2800" dirty="0" smtClean="0"/>
                        <a:t>25</a:t>
                      </a:r>
                      <a:endParaRPr lang="tr-TR" sz="2800" dirty="0"/>
                    </a:p>
                  </a:txBody>
                  <a:tcPr/>
                </a:tc>
                <a:tc>
                  <a:txBody>
                    <a:bodyPr/>
                    <a:lstStyle/>
                    <a:p>
                      <a:pPr algn="ctr"/>
                      <a:r>
                        <a:rPr lang="tr-TR" sz="2800" dirty="0" smtClean="0"/>
                        <a:t>18,53</a:t>
                      </a:r>
                      <a:endParaRPr lang="tr-TR" sz="2800" dirty="0"/>
                    </a:p>
                  </a:txBody>
                  <a:tcPr/>
                </a:tc>
                <a:tc>
                  <a:txBody>
                    <a:bodyPr/>
                    <a:lstStyle/>
                    <a:p>
                      <a:pPr algn="ctr"/>
                      <a:r>
                        <a:rPr lang="tr-TR" sz="2800" dirty="0" smtClean="0"/>
                        <a:t>74,11</a:t>
                      </a:r>
                      <a:endParaRPr lang="tr-TR" sz="2800" dirty="0"/>
                    </a:p>
                  </a:txBody>
                  <a:tcPr/>
                </a:tc>
              </a:tr>
              <a:tr h="554619">
                <a:tc>
                  <a:txBody>
                    <a:bodyPr/>
                    <a:lstStyle/>
                    <a:p>
                      <a:r>
                        <a:rPr lang="tr-TR" sz="2800" dirty="0" smtClean="0"/>
                        <a:t>Tuvalet ve Lavabolar</a:t>
                      </a:r>
                      <a:endParaRPr lang="tr-TR" sz="2800" dirty="0"/>
                    </a:p>
                  </a:txBody>
                  <a:tcPr/>
                </a:tc>
                <a:tc>
                  <a:txBody>
                    <a:bodyPr/>
                    <a:lstStyle/>
                    <a:p>
                      <a:pPr algn="ctr"/>
                      <a:r>
                        <a:rPr lang="tr-TR" sz="2800" dirty="0" smtClean="0"/>
                        <a:t>5</a:t>
                      </a:r>
                      <a:endParaRPr lang="tr-TR" sz="2800" dirty="0"/>
                    </a:p>
                  </a:txBody>
                  <a:tcPr/>
                </a:tc>
                <a:tc>
                  <a:txBody>
                    <a:bodyPr/>
                    <a:lstStyle/>
                    <a:p>
                      <a:pPr algn="ctr"/>
                      <a:r>
                        <a:rPr lang="tr-TR" sz="2800" dirty="0" smtClean="0"/>
                        <a:t>3,89</a:t>
                      </a:r>
                      <a:endParaRPr lang="tr-TR" sz="2800" dirty="0"/>
                    </a:p>
                  </a:txBody>
                  <a:tcPr/>
                </a:tc>
                <a:tc>
                  <a:txBody>
                    <a:bodyPr/>
                    <a:lstStyle/>
                    <a:p>
                      <a:pPr algn="ctr"/>
                      <a:r>
                        <a:rPr lang="tr-TR" sz="2800" dirty="0" smtClean="0"/>
                        <a:t>77,86</a:t>
                      </a:r>
                      <a:endParaRPr lang="tr-TR" sz="2800" dirty="0"/>
                    </a:p>
                  </a:txBody>
                  <a:tcPr/>
                </a:tc>
              </a:tr>
              <a:tr h="554619">
                <a:tc>
                  <a:txBody>
                    <a:bodyPr/>
                    <a:lstStyle/>
                    <a:p>
                      <a:r>
                        <a:rPr lang="tr-TR" sz="2800" dirty="0" smtClean="0"/>
                        <a:t>Yönetim ve Organizasyon</a:t>
                      </a:r>
                      <a:endParaRPr lang="tr-TR" sz="2800" dirty="0"/>
                    </a:p>
                  </a:txBody>
                  <a:tcPr/>
                </a:tc>
                <a:tc>
                  <a:txBody>
                    <a:bodyPr/>
                    <a:lstStyle/>
                    <a:p>
                      <a:pPr algn="ctr"/>
                      <a:r>
                        <a:rPr lang="tr-TR" sz="2800" dirty="0" smtClean="0"/>
                        <a:t>15</a:t>
                      </a:r>
                      <a:endParaRPr lang="tr-TR" sz="2800" dirty="0"/>
                    </a:p>
                  </a:txBody>
                  <a:tcPr/>
                </a:tc>
                <a:tc>
                  <a:txBody>
                    <a:bodyPr/>
                    <a:lstStyle/>
                    <a:p>
                      <a:pPr algn="ctr"/>
                      <a:r>
                        <a:rPr lang="tr-TR" sz="2800" dirty="0" smtClean="0"/>
                        <a:t>11,81</a:t>
                      </a:r>
                      <a:endParaRPr lang="tr-TR" sz="2800" dirty="0"/>
                    </a:p>
                  </a:txBody>
                  <a:tcPr/>
                </a:tc>
                <a:tc>
                  <a:txBody>
                    <a:bodyPr/>
                    <a:lstStyle/>
                    <a:p>
                      <a:pPr algn="ctr"/>
                      <a:r>
                        <a:rPr lang="tr-TR" sz="2800" dirty="0" smtClean="0"/>
                        <a:t>78,76</a:t>
                      </a:r>
                      <a:endParaRPr lang="tr-TR" sz="2800" dirty="0"/>
                    </a:p>
                  </a:txBody>
                  <a:tcPr/>
                </a:tc>
              </a:tr>
              <a:tr h="554619">
                <a:tc>
                  <a:txBody>
                    <a:bodyPr/>
                    <a:lstStyle/>
                    <a:p>
                      <a:r>
                        <a:rPr lang="tr-TR" sz="2800" dirty="0" smtClean="0"/>
                        <a:t>Eğitim ve Öğretimde Kalitenin Arttırılması</a:t>
                      </a:r>
                      <a:endParaRPr lang="tr-TR" sz="2800" dirty="0"/>
                    </a:p>
                  </a:txBody>
                  <a:tcPr/>
                </a:tc>
                <a:tc>
                  <a:txBody>
                    <a:bodyPr/>
                    <a:lstStyle/>
                    <a:p>
                      <a:pPr algn="ctr"/>
                      <a:r>
                        <a:rPr lang="tr-TR" sz="2800" dirty="0" smtClean="0"/>
                        <a:t>35</a:t>
                      </a:r>
                      <a:endParaRPr lang="tr-TR" sz="2800" dirty="0"/>
                    </a:p>
                  </a:txBody>
                  <a:tcPr/>
                </a:tc>
                <a:tc>
                  <a:txBody>
                    <a:bodyPr/>
                    <a:lstStyle/>
                    <a:p>
                      <a:pPr algn="ctr"/>
                      <a:r>
                        <a:rPr lang="tr-TR" sz="2800" dirty="0" smtClean="0"/>
                        <a:t>11,76</a:t>
                      </a:r>
                      <a:endParaRPr lang="tr-TR" sz="2800" dirty="0"/>
                    </a:p>
                  </a:txBody>
                  <a:tcPr/>
                </a:tc>
                <a:tc>
                  <a:txBody>
                    <a:bodyPr/>
                    <a:lstStyle/>
                    <a:p>
                      <a:pPr algn="ctr"/>
                      <a:r>
                        <a:rPr lang="tr-TR" sz="2800" dirty="0" smtClean="0"/>
                        <a:t>33,61</a:t>
                      </a:r>
                      <a:endParaRPr lang="tr-TR" sz="2800" dirty="0"/>
                    </a:p>
                  </a:txBody>
                  <a:tcPr/>
                </a:tc>
              </a:tr>
              <a:tr h="554619">
                <a:tc>
                  <a:txBody>
                    <a:bodyPr/>
                    <a:lstStyle/>
                    <a:p>
                      <a:r>
                        <a:rPr lang="tr-TR" sz="2800" dirty="0" smtClean="0"/>
                        <a:t>Yabancı Dil Hareketlilik</a:t>
                      </a:r>
                      <a:endParaRPr lang="tr-TR" sz="2800" dirty="0"/>
                    </a:p>
                  </a:txBody>
                  <a:tcPr/>
                </a:tc>
                <a:tc>
                  <a:txBody>
                    <a:bodyPr/>
                    <a:lstStyle/>
                    <a:p>
                      <a:pPr algn="ctr"/>
                      <a:r>
                        <a:rPr lang="tr-TR" sz="2800" dirty="0" smtClean="0"/>
                        <a:t>10</a:t>
                      </a:r>
                      <a:endParaRPr lang="tr-TR" sz="2800" dirty="0"/>
                    </a:p>
                  </a:txBody>
                  <a:tcPr/>
                </a:tc>
                <a:tc>
                  <a:txBody>
                    <a:bodyPr/>
                    <a:lstStyle/>
                    <a:p>
                      <a:pPr algn="ctr"/>
                      <a:r>
                        <a:rPr lang="tr-TR" sz="2800" dirty="0" smtClean="0"/>
                        <a:t>2,52</a:t>
                      </a:r>
                      <a:endParaRPr lang="tr-TR" sz="2800" dirty="0"/>
                    </a:p>
                  </a:txBody>
                  <a:tcPr/>
                </a:tc>
                <a:tc>
                  <a:txBody>
                    <a:bodyPr/>
                    <a:lstStyle/>
                    <a:p>
                      <a:pPr algn="ctr"/>
                      <a:r>
                        <a:rPr lang="tr-TR" sz="2800" dirty="0" smtClean="0"/>
                        <a:t>25,21</a:t>
                      </a:r>
                      <a:endParaRPr lang="tr-TR" sz="2800" dirty="0"/>
                    </a:p>
                  </a:txBody>
                  <a:tcPr/>
                </a:tc>
              </a:tr>
              <a:tr h="554619">
                <a:tc>
                  <a:txBody>
                    <a:bodyPr/>
                    <a:lstStyle/>
                    <a:p>
                      <a:r>
                        <a:rPr lang="tr-TR" sz="2800" dirty="0" smtClean="0"/>
                        <a:t>Yarışmalar</a:t>
                      </a:r>
                      <a:endParaRPr lang="tr-TR" sz="2800" dirty="0"/>
                    </a:p>
                  </a:txBody>
                  <a:tcPr/>
                </a:tc>
                <a:tc>
                  <a:txBody>
                    <a:bodyPr/>
                    <a:lstStyle/>
                    <a:p>
                      <a:pPr algn="ctr"/>
                      <a:r>
                        <a:rPr lang="tr-TR" sz="2800" dirty="0" smtClean="0"/>
                        <a:t>10</a:t>
                      </a:r>
                      <a:endParaRPr lang="tr-TR" sz="2800" dirty="0"/>
                    </a:p>
                  </a:txBody>
                  <a:tcPr/>
                </a:tc>
                <a:tc>
                  <a:txBody>
                    <a:bodyPr/>
                    <a:lstStyle/>
                    <a:p>
                      <a:pPr algn="ctr"/>
                      <a:r>
                        <a:rPr lang="tr-TR" sz="2800" dirty="0" smtClean="0"/>
                        <a:t>0,13</a:t>
                      </a:r>
                      <a:endParaRPr lang="tr-TR" sz="2800" dirty="0"/>
                    </a:p>
                  </a:txBody>
                  <a:tcPr/>
                </a:tc>
                <a:tc>
                  <a:txBody>
                    <a:bodyPr/>
                    <a:lstStyle/>
                    <a:p>
                      <a:pPr algn="ctr"/>
                      <a:r>
                        <a:rPr lang="tr-TR" sz="2800" dirty="0" smtClean="0"/>
                        <a:t>1,33</a:t>
                      </a:r>
                      <a:endParaRPr lang="tr-TR" sz="2800" dirty="0"/>
                    </a:p>
                  </a:txBody>
                  <a:tcPr/>
                </a:tc>
              </a:tr>
              <a:tr h="554619">
                <a:tc>
                  <a:txBody>
                    <a:bodyPr/>
                    <a:lstStyle/>
                    <a:p>
                      <a:r>
                        <a:rPr lang="tr-TR" sz="2800" dirty="0" smtClean="0"/>
                        <a:t>TOPLAM</a:t>
                      </a:r>
                      <a:endParaRPr lang="tr-TR" sz="2800" dirty="0"/>
                    </a:p>
                  </a:txBody>
                  <a:tcPr/>
                </a:tc>
                <a:tc>
                  <a:txBody>
                    <a:bodyPr/>
                    <a:lstStyle/>
                    <a:p>
                      <a:pPr algn="ctr"/>
                      <a:r>
                        <a:rPr lang="tr-TR" sz="2800" dirty="0" smtClean="0"/>
                        <a:t>100</a:t>
                      </a:r>
                      <a:endParaRPr lang="tr-TR" sz="2800" dirty="0"/>
                    </a:p>
                  </a:txBody>
                  <a:tcPr/>
                </a:tc>
                <a:tc>
                  <a:txBody>
                    <a:bodyPr/>
                    <a:lstStyle/>
                    <a:p>
                      <a:pPr algn="ctr"/>
                      <a:r>
                        <a:rPr lang="tr-TR" sz="2800" dirty="0" smtClean="0"/>
                        <a:t>48,65</a:t>
                      </a:r>
                      <a:endParaRPr lang="tr-TR" sz="2800" dirty="0"/>
                    </a:p>
                  </a:txBody>
                  <a:tcPr/>
                </a:tc>
                <a:tc>
                  <a:txBody>
                    <a:bodyPr/>
                    <a:lstStyle/>
                    <a:p>
                      <a:pPr algn="ctr"/>
                      <a:endParaRPr lang="tr-TR" sz="2800" dirty="0"/>
                    </a:p>
                  </a:txBody>
                  <a:tcPr/>
                </a:tc>
              </a:tr>
            </a:tbl>
          </a:graphicData>
        </a:graphic>
      </p:graphicFrame>
      <p:sp>
        <p:nvSpPr>
          <p:cNvPr id="4" name="Unvan 1"/>
          <p:cNvSpPr txBox="1">
            <a:spLocks/>
          </p:cNvSpPr>
          <p:nvPr/>
        </p:nvSpPr>
        <p:spPr>
          <a:xfrm>
            <a:off x="696532" y="1309737"/>
            <a:ext cx="10515600" cy="735199"/>
          </a:xfrm>
          <a:prstGeom prst="rect">
            <a:avLst/>
          </a:prstGeom>
          <a:ln w="12700" cap="rnd">
            <a:solidFill>
              <a:srgbClr val="FF2B06"/>
            </a:solidFill>
          </a:ln>
        </p:spPr>
        <p:txBody>
          <a:bodyPr anchor="ctr" anchorCtr="1">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smtClean="0">
                <a:solidFill>
                  <a:srgbClr val="0070C0"/>
                </a:solidFill>
              </a:rPr>
              <a:t>1. AKREDİTASYON</a:t>
            </a:r>
            <a:endParaRPr lang="tr-TR" dirty="0">
              <a:solidFill>
                <a:srgbClr val="0070C0"/>
              </a:solidFill>
            </a:endParaRPr>
          </a:p>
        </p:txBody>
      </p:sp>
    </p:spTree>
    <p:extLst>
      <p:ext uri="{BB962C8B-B14F-4D97-AF65-F5344CB8AC3E}">
        <p14:creationId xmlns:p14="http://schemas.microsoft.com/office/powerpoint/2010/main" val="25781954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45A6508-41E8-4EB8-86CB-2F99A3250D37}" type="slidenum">
              <a:rPr lang="tr-TR" smtClean="0"/>
              <a:t>77</a:t>
            </a:fld>
            <a:endParaRPr lang="tr-TR"/>
          </a:p>
        </p:txBody>
      </p:sp>
      <p:graphicFrame>
        <p:nvGraphicFramePr>
          <p:cNvPr id="3" name="Tablo 2"/>
          <p:cNvGraphicFramePr>
            <a:graphicFrameLocks noGrp="1"/>
          </p:cNvGraphicFramePr>
          <p:nvPr>
            <p:extLst/>
          </p:nvPr>
        </p:nvGraphicFramePr>
        <p:xfrm>
          <a:off x="0" y="1995841"/>
          <a:ext cx="12192000" cy="4623899"/>
        </p:xfrm>
        <a:graphic>
          <a:graphicData uri="http://schemas.openxmlformats.org/drawingml/2006/table">
            <a:tbl>
              <a:tblPr firstRow="1" bandRow="1">
                <a:tableStyleId>{5C22544A-7EE6-4342-B048-85BDC9FD1C3A}</a:tableStyleId>
              </a:tblPr>
              <a:tblGrid>
                <a:gridCol w="6941713"/>
                <a:gridCol w="1931831"/>
                <a:gridCol w="1815921"/>
                <a:gridCol w="1502535"/>
              </a:tblGrid>
              <a:tr h="626817">
                <a:tc>
                  <a:txBody>
                    <a:bodyPr/>
                    <a:lstStyle/>
                    <a:p>
                      <a:r>
                        <a:rPr lang="tr-TR" sz="2800" dirty="0" smtClean="0"/>
                        <a:t>ORTA OKULLAR</a:t>
                      </a:r>
                      <a:endParaRPr lang="tr-TR" sz="2800" dirty="0"/>
                    </a:p>
                  </a:txBody>
                  <a:tcPr/>
                </a:tc>
                <a:tc>
                  <a:txBody>
                    <a:bodyPr/>
                    <a:lstStyle/>
                    <a:p>
                      <a:r>
                        <a:rPr lang="tr-TR" dirty="0" smtClean="0"/>
                        <a:t>Puan Dağılımı</a:t>
                      </a:r>
                      <a:endParaRPr lang="tr-TR" dirty="0"/>
                    </a:p>
                  </a:txBody>
                  <a:tcPr/>
                </a:tc>
                <a:tc>
                  <a:txBody>
                    <a:bodyPr/>
                    <a:lstStyle/>
                    <a:p>
                      <a:r>
                        <a:rPr lang="tr-TR" dirty="0" smtClean="0"/>
                        <a:t>Okulların Puan Ort.</a:t>
                      </a:r>
                      <a:endParaRPr lang="tr-TR" dirty="0"/>
                    </a:p>
                  </a:txBody>
                  <a:tcPr/>
                </a:tc>
                <a:tc>
                  <a:txBody>
                    <a:bodyPr/>
                    <a:lstStyle/>
                    <a:p>
                      <a:r>
                        <a:rPr lang="tr-TR" dirty="0" smtClean="0"/>
                        <a:t>%</a:t>
                      </a:r>
                      <a:endParaRPr lang="tr-TR" dirty="0"/>
                    </a:p>
                  </a:txBody>
                  <a:tcPr/>
                </a:tc>
              </a:tr>
              <a:tr h="569117">
                <a:tc>
                  <a:txBody>
                    <a:bodyPr/>
                    <a:lstStyle/>
                    <a:p>
                      <a:r>
                        <a:rPr lang="tr-TR" sz="2800" dirty="0" smtClean="0"/>
                        <a:t>Fiziki altyapı</a:t>
                      </a:r>
                      <a:endParaRPr lang="tr-TR" sz="2800" dirty="0"/>
                    </a:p>
                  </a:txBody>
                  <a:tcPr/>
                </a:tc>
                <a:tc>
                  <a:txBody>
                    <a:bodyPr/>
                    <a:lstStyle/>
                    <a:p>
                      <a:pPr algn="ctr"/>
                      <a:r>
                        <a:rPr lang="tr-TR" sz="2800" dirty="0" smtClean="0"/>
                        <a:t>25</a:t>
                      </a:r>
                      <a:endParaRPr lang="tr-TR" sz="2800" dirty="0"/>
                    </a:p>
                  </a:txBody>
                  <a:tcPr/>
                </a:tc>
                <a:tc>
                  <a:txBody>
                    <a:bodyPr/>
                    <a:lstStyle/>
                    <a:p>
                      <a:pPr algn="ctr"/>
                      <a:r>
                        <a:rPr lang="tr-TR" sz="2800" dirty="0" smtClean="0"/>
                        <a:t>17,73</a:t>
                      </a:r>
                      <a:endParaRPr lang="tr-TR" sz="2800" dirty="0"/>
                    </a:p>
                  </a:txBody>
                  <a:tcPr/>
                </a:tc>
                <a:tc>
                  <a:txBody>
                    <a:bodyPr/>
                    <a:lstStyle/>
                    <a:p>
                      <a:pPr algn="ctr"/>
                      <a:r>
                        <a:rPr lang="tr-TR" sz="2800" dirty="0" smtClean="0"/>
                        <a:t>70,91</a:t>
                      </a:r>
                      <a:endParaRPr lang="tr-TR" sz="2800" dirty="0"/>
                    </a:p>
                  </a:txBody>
                  <a:tcPr/>
                </a:tc>
              </a:tr>
              <a:tr h="569117">
                <a:tc>
                  <a:txBody>
                    <a:bodyPr/>
                    <a:lstStyle/>
                    <a:p>
                      <a:r>
                        <a:rPr lang="tr-TR" sz="2800" dirty="0" smtClean="0"/>
                        <a:t>Tuvalet ve Lavabolar</a:t>
                      </a:r>
                      <a:endParaRPr lang="tr-TR" sz="2800" dirty="0"/>
                    </a:p>
                  </a:txBody>
                  <a:tcPr/>
                </a:tc>
                <a:tc>
                  <a:txBody>
                    <a:bodyPr/>
                    <a:lstStyle/>
                    <a:p>
                      <a:pPr algn="ctr"/>
                      <a:r>
                        <a:rPr lang="tr-TR" sz="2800" dirty="0" smtClean="0"/>
                        <a:t>5</a:t>
                      </a:r>
                      <a:endParaRPr lang="tr-TR" sz="2800" dirty="0"/>
                    </a:p>
                  </a:txBody>
                  <a:tcPr/>
                </a:tc>
                <a:tc>
                  <a:txBody>
                    <a:bodyPr/>
                    <a:lstStyle/>
                    <a:p>
                      <a:pPr algn="ctr"/>
                      <a:r>
                        <a:rPr lang="tr-TR" sz="2800" dirty="0" smtClean="0"/>
                        <a:t>3,73</a:t>
                      </a:r>
                      <a:endParaRPr lang="tr-TR" sz="2800" dirty="0"/>
                    </a:p>
                  </a:txBody>
                  <a:tcPr/>
                </a:tc>
                <a:tc>
                  <a:txBody>
                    <a:bodyPr/>
                    <a:lstStyle/>
                    <a:p>
                      <a:pPr algn="ctr"/>
                      <a:r>
                        <a:rPr lang="tr-TR" sz="2800" dirty="0" smtClean="0"/>
                        <a:t>74,51</a:t>
                      </a:r>
                      <a:endParaRPr lang="tr-TR" sz="2800" dirty="0"/>
                    </a:p>
                  </a:txBody>
                  <a:tcPr/>
                </a:tc>
              </a:tr>
              <a:tr h="569117">
                <a:tc>
                  <a:txBody>
                    <a:bodyPr/>
                    <a:lstStyle/>
                    <a:p>
                      <a:r>
                        <a:rPr lang="tr-TR" sz="2800" dirty="0" smtClean="0"/>
                        <a:t>Yönetim ve Organizasyon</a:t>
                      </a:r>
                      <a:endParaRPr lang="tr-TR" sz="2800" dirty="0"/>
                    </a:p>
                  </a:txBody>
                  <a:tcPr/>
                </a:tc>
                <a:tc>
                  <a:txBody>
                    <a:bodyPr/>
                    <a:lstStyle/>
                    <a:p>
                      <a:pPr algn="ctr"/>
                      <a:r>
                        <a:rPr lang="tr-TR" sz="2800" dirty="0" smtClean="0"/>
                        <a:t>15</a:t>
                      </a:r>
                      <a:endParaRPr lang="tr-TR" sz="2800" dirty="0"/>
                    </a:p>
                  </a:txBody>
                  <a:tcPr/>
                </a:tc>
                <a:tc>
                  <a:txBody>
                    <a:bodyPr/>
                    <a:lstStyle/>
                    <a:p>
                      <a:pPr algn="ctr"/>
                      <a:r>
                        <a:rPr lang="tr-TR" sz="2800" dirty="0" smtClean="0"/>
                        <a:t>11,50</a:t>
                      </a:r>
                      <a:endParaRPr lang="tr-TR" sz="2800" dirty="0"/>
                    </a:p>
                  </a:txBody>
                  <a:tcPr/>
                </a:tc>
                <a:tc>
                  <a:txBody>
                    <a:bodyPr/>
                    <a:lstStyle/>
                    <a:p>
                      <a:pPr algn="ctr"/>
                      <a:r>
                        <a:rPr lang="tr-TR" sz="2800" dirty="0" smtClean="0"/>
                        <a:t>76,69</a:t>
                      </a:r>
                      <a:endParaRPr lang="tr-TR" sz="2800" dirty="0"/>
                    </a:p>
                  </a:txBody>
                  <a:tcPr/>
                </a:tc>
              </a:tr>
              <a:tr h="569117">
                <a:tc>
                  <a:txBody>
                    <a:bodyPr/>
                    <a:lstStyle/>
                    <a:p>
                      <a:r>
                        <a:rPr lang="tr-TR" sz="2800" dirty="0" smtClean="0"/>
                        <a:t>Eğitim ve Öğretimde Kalitenin Arttırılması</a:t>
                      </a:r>
                      <a:endParaRPr lang="tr-TR" sz="2800" dirty="0"/>
                    </a:p>
                  </a:txBody>
                  <a:tcPr/>
                </a:tc>
                <a:tc>
                  <a:txBody>
                    <a:bodyPr/>
                    <a:lstStyle/>
                    <a:p>
                      <a:pPr algn="ctr"/>
                      <a:r>
                        <a:rPr lang="tr-TR" sz="2800" dirty="0" smtClean="0"/>
                        <a:t>35</a:t>
                      </a:r>
                      <a:endParaRPr lang="tr-TR" sz="2800" dirty="0"/>
                    </a:p>
                  </a:txBody>
                  <a:tcPr/>
                </a:tc>
                <a:tc>
                  <a:txBody>
                    <a:bodyPr/>
                    <a:lstStyle/>
                    <a:p>
                      <a:pPr algn="ctr"/>
                      <a:r>
                        <a:rPr lang="tr-TR" sz="2800" dirty="0" smtClean="0"/>
                        <a:t>13,13</a:t>
                      </a:r>
                      <a:endParaRPr lang="tr-TR" sz="2800" dirty="0"/>
                    </a:p>
                  </a:txBody>
                  <a:tcPr/>
                </a:tc>
                <a:tc>
                  <a:txBody>
                    <a:bodyPr/>
                    <a:lstStyle/>
                    <a:p>
                      <a:pPr algn="ctr"/>
                      <a:r>
                        <a:rPr lang="tr-TR" sz="2800" dirty="0" smtClean="0"/>
                        <a:t>37,52</a:t>
                      </a:r>
                      <a:endParaRPr lang="tr-TR" sz="2800" dirty="0"/>
                    </a:p>
                  </a:txBody>
                  <a:tcPr/>
                </a:tc>
              </a:tr>
              <a:tr h="569117">
                <a:tc>
                  <a:txBody>
                    <a:bodyPr/>
                    <a:lstStyle/>
                    <a:p>
                      <a:r>
                        <a:rPr lang="tr-TR" sz="2800" dirty="0" smtClean="0"/>
                        <a:t>Yabancı Dil Hareketlilik</a:t>
                      </a:r>
                      <a:endParaRPr lang="tr-TR" sz="2800" dirty="0"/>
                    </a:p>
                  </a:txBody>
                  <a:tcPr/>
                </a:tc>
                <a:tc>
                  <a:txBody>
                    <a:bodyPr/>
                    <a:lstStyle/>
                    <a:p>
                      <a:pPr algn="ctr"/>
                      <a:r>
                        <a:rPr lang="tr-TR" sz="2800" dirty="0" smtClean="0"/>
                        <a:t>10</a:t>
                      </a:r>
                      <a:endParaRPr lang="tr-TR" sz="2800" dirty="0"/>
                    </a:p>
                  </a:txBody>
                  <a:tcPr/>
                </a:tc>
                <a:tc>
                  <a:txBody>
                    <a:bodyPr/>
                    <a:lstStyle/>
                    <a:p>
                      <a:pPr algn="ctr"/>
                      <a:r>
                        <a:rPr lang="tr-TR" sz="2800" dirty="0" smtClean="0"/>
                        <a:t>2,47</a:t>
                      </a:r>
                      <a:endParaRPr lang="tr-TR" sz="2800" dirty="0"/>
                    </a:p>
                  </a:txBody>
                  <a:tcPr/>
                </a:tc>
                <a:tc>
                  <a:txBody>
                    <a:bodyPr/>
                    <a:lstStyle/>
                    <a:p>
                      <a:pPr algn="ctr"/>
                      <a:r>
                        <a:rPr lang="tr-TR" sz="2800" dirty="0" smtClean="0"/>
                        <a:t>24,65</a:t>
                      </a:r>
                      <a:endParaRPr lang="tr-TR" sz="2800" dirty="0"/>
                    </a:p>
                  </a:txBody>
                  <a:tcPr/>
                </a:tc>
              </a:tr>
              <a:tr h="569117">
                <a:tc>
                  <a:txBody>
                    <a:bodyPr/>
                    <a:lstStyle/>
                    <a:p>
                      <a:r>
                        <a:rPr lang="tr-TR" sz="2800" dirty="0" smtClean="0"/>
                        <a:t>Yarışmalar</a:t>
                      </a:r>
                      <a:endParaRPr lang="tr-TR" sz="2800" dirty="0"/>
                    </a:p>
                  </a:txBody>
                  <a:tcPr/>
                </a:tc>
                <a:tc>
                  <a:txBody>
                    <a:bodyPr/>
                    <a:lstStyle/>
                    <a:p>
                      <a:pPr algn="ctr"/>
                      <a:r>
                        <a:rPr lang="tr-TR" sz="2800" dirty="0" smtClean="0"/>
                        <a:t>10</a:t>
                      </a:r>
                      <a:endParaRPr lang="tr-TR" sz="2800" dirty="0"/>
                    </a:p>
                  </a:txBody>
                  <a:tcPr/>
                </a:tc>
                <a:tc>
                  <a:txBody>
                    <a:bodyPr/>
                    <a:lstStyle/>
                    <a:p>
                      <a:pPr algn="ctr"/>
                      <a:r>
                        <a:rPr lang="tr-TR" sz="2800" dirty="0" smtClean="0"/>
                        <a:t>1,95</a:t>
                      </a:r>
                      <a:endParaRPr lang="tr-TR" sz="2800" dirty="0"/>
                    </a:p>
                  </a:txBody>
                  <a:tcPr/>
                </a:tc>
                <a:tc>
                  <a:txBody>
                    <a:bodyPr/>
                    <a:lstStyle/>
                    <a:p>
                      <a:pPr algn="ctr"/>
                      <a:r>
                        <a:rPr lang="tr-TR" sz="2800" dirty="0" smtClean="0"/>
                        <a:t>19,47</a:t>
                      </a:r>
                      <a:endParaRPr lang="tr-TR" sz="2800" dirty="0"/>
                    </a:p>
                  </a:txBody>
                  <a:tcPr/>
                </a:tc>
              </a:tr>
              <a:tr h="569117">
                <a:tc>
                  <a:txBody>
                    <a:bodyPr/>
                    <a:lstStyle/>
                    <a:p>
                      <a:r>
                        <a:rPr lang="tr-TR" sz="2800" dirty="0" smtClean="0"/>
                        <a:t>TOPLAM</a:t>
                      </a:r>
                      <a:endParaRPr lang="tr-TR" sz="2800" dirty="0"/>
                    </a:p>
                  </a:txBody>
                  <a:tcPr/>
                </a:tc>
                <a:tc>
                  <a:txBody>
                    <a:bodyPr/>
                    <a:lstStyle/>
                    <a:p>
                      <a:pPr algn="ctr"/>
                      <a:r>
                        <a:rPr lang="tr-TR" sz="2800" dirty="0" smtClean="0"/>
                        <a:t>100</a:t>
                      </a:r>
                      <a:endParaRPr lang="tr-TR" sz="2800" dirty="0"/>
                    </a:p>
                  </a:txBody>
                  <a:tcPr/>
                </a:tc>
                <a:tc>
                  <a:txBody>
                    <a:bodyPr/>
                    <a:lstStyle/>
                    <a:p>
                      <a:pPr algn="ctr"/>
                      <a:r>
                        <a:rPr lang="tr-TR" sz="2800" dirty="0" smtClean="0"/>
                        <a:t>50,50</a:t>
                      </a:r>
                      <a:endParaRPr lang="tr-TR" sz="2800" dirty="0"/>
                    </a:p>
                  </a:txBody>
                  <a:tcPr/>
                </a:tc>
                <a:tc>
                  <a:txBody>
                    <a:bodyPr/>
                    <a:lstStyle/>
                    <a:p>
                      <a:pPr algn="ctr"/>
                      <a:endParaRPr lang="tr-TR" sz="2800" dirty="0"/>
                    </a:p>
                  </a:txBody>
                  <a:tcPr/>
                </a:tc>
              </a:tr>
            </a:tbl>
          </a:graphicData>
        </a:graphic>
      </p:graphicFrame>
      <p:sp>
        <p:nvSpPr>
          <p:cNvPr id="4" name="Unvan 1"/>
          <p:cNvSpPr txBox="1">
            <a:spLocks/>
          </p:cNvSpPr>
          <p:nvPr/>
        </p:nvSpPr>
        <p:spPr>
          <a:xfrm>
            <a:off x="632139" y="1232464"/>
            <a:ext cx="10515600" cy="735199"/>
          </a:xfrm>
          <a:prstGeom prst="rect">
            <a:avLst/>
          </a:prstGeom>
          <a:ln w="12700" cap="rnd">
            <a:solidFill>
              <a:srgbClr val="FF2B06"/>
            </a:solidFill>
          </a:ln>
        </p:spPr>
        <p:txBody>
          <a:bodyPr anchor="ctr" anchorCtr="1">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smtClean="0">
                <a:solidFill>
                  <a:srgbClr val="0070C0"/>
                </a:solidFill>
              </a:rPr>
              <a:t>AKREDİTASYON</a:t>
            </a:r>
            <a:endParaRPr lang="tr-TR" dirty="0">
              <a:solidFill>
                <a:srgbClr val="0070C0"/>
              </a:solidFill>
            </a:endParaRPr>
          </a:p>
        </p:txBody>
      </p:sp>
    </p:spTree>
    <p:extLst>
      <p:ext uri="{BB962C8B-B14F-4D97-AF65-F5344CB8AC3E}">
        <p14:creationId xmlns:p14="http://schemas.microsoft.com/office/powerpoint/2010/main" val="57391804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445A6508-41E8-4EB8-86CB-2F99A3250D37}" type="slidenum">
              <a:rPr lang="tr-TR" smtClean="0"/>
              <a:t>78</a:t>
            </a:fld>
            <a:endParaRPr lang="tr-TR"/>
          </a:p>
        </p:txBody>
      </p:sp>
      <p:graphicFrame>
        <p:nvGraphicFramePr>
          <p:cNvPr id="3" name="Tablo 2"/>
          <p:cNvGraphicFramePr>
            <a:graphicFrameLocks noGrp="1"/>
          </p:cNvGraphicFramePr>
          <p:nvPr>
            <p:extLst/>
          </p:nvPr>
        </p:nvGraphicFramePr>
        <p:xfrm>
          <a:off x="0" y="1997346"/>
          <a:ext cx="12192000" cy="4622394"/>
        </p:xfrm>
        <a:graphic>
          <a:graphicData uri="http://schemas.openxmlformats.org/drawingml/2006/table">
            <a:tbl>
              <a:tblPr firstRow="1" bandRow="1">
                <a:tableStyleId>{5C22544A-7EE6-4342-B048-85BDC9FD1C3A}</a:tableStyleId>
              </a:tblPr>
              <a:tblGrid>
                <a:gridCol w="6761408"/>
                <a:gridCol w="2099257"/>
                <a:gridCol w="1970467"/>
                <a:gridCol w="1360868"/>
              </a:tblGrid>
              <a:tr h="628321">
                <a:tc>
                  <a:txBody>
                    <a:bodyPr/>
                    <a:lstStyle/>
                    <a:p>
                      <a:r>
                        <a:rPr lang="tr-TR" sz="2800" dirty="0" smtClean="0"/>
                        <a:t>LİSELER</a:t>
                      </a:r>
                      <a:endParaRPr lang="tr-TR" sz="2800" dirty="0"/>
                    </a:p>
                  </a:txBody>
                  <a:tcPr/>
                </a:tc>
                <a:tc>
                  <a:txBody>
                    <a:bodyPr/>
                    <a:lstStyle/>
                    <a:p>
                      <a:r>
                        <a:rPr lang="tr-TR" dirty="0" smtClean="0"/>
                        <a:t>Puan Dağılımı</a:t>
                      </a:r>
                      <a:endParaRPr lang="tr-TR" dirty="0"/>
                    </a:p>
                  </a:txBody>
                  <a:tcPr/>
                </a:tc>
                <a:tc>
                  <a:txBody>
                    <a:bodyPr/>
                    <a:lstStyle/>
                    <a:p>
                      <a:r>
                        <a:rPr lang="tr-TR" dirty="0" smtClean="0"/>
                        <a:t>Okulların Puan Ort.</a:t>
                      </a:r>
                      <a:endParaRPr lang="tr-TR" dirty="0"/>
                    </a:p>
                  </a:txBody>
                  <a:tcPr/>
                </a:tc>
                <a:tc>
                  <a:txBody>
                    <a:bodyPr/>
                    <a:lstStyle/>
                    <a:p>
                      <a:r>
                        <a:rPr lang="tr-TR" dirty="0" smtClean="0"/>
                        <a:t>%</a:t>
                      </a:r>
                      <a:endParaRPr lang="tr-TR" dirty="0"/>
                    </a:p>
                  </a:txBody>
                  <a:tcPr/>
                </a:tc>
              </a:tr>
              <a:tr h="568902">
                <a:tc>
                  <a:txBody>
                    <a:bodyPr/>
                    <a:lstStyle/>
                    <a:p>
                      <a:r>
                        <a:rPr lang="tr-TR" sz="2800" dirty="0" smtClean="0"/>
                        <a:t>Fiziki altyapı</a:t>
                      </a:r>
                      <a:endParaRPr lang="tr-TR" sz="2800" dirty="0"/>
                    </a:p>
                  </a:txBody>
                  <a:tcPr/>
                </a:tc>
                <a:tc>
                  <a:txBody>
                    <a:bodyPr/>
                    <a:lstStyle/>
                    <a:p>
                      <a:pPr algn="ctr"/>
                      <a:r>
                        <a:rPr lang="tr-TR" sz="2800" dirty="0" smtClean="0"/>
                        <a:t>25</a:t>
                      </a:r>
                      <a:endParaRPr lang="tr-TR" sz="2800" dirty="0"/>
                    </a:p>
                  </a:txBody>
                  <a:tcPr/>
                </a:tc>
                <a:tc>
                  <a:txBody>
                    <a:bodyPr/>
                    <a:lstStyle/>
                    <a:p>
                      <a:pPr algn="ctr"/>
                      <a:r>
                        <a:rPr lang="tr-TR" sz="2800" dirty="0" smtClean="0"/>
                        <a:t>19,26</a:t>
                      </a:r>
                      <a:endParaRPr lang="tr-TR" sz="2800" dirty="0"/>
                    </a:p>
                  </a:txBody>
                  <a:tcPr/>
                </a:tc>
                <a:tc>
                  <a:txBody>
                    <a:bodyPr/>
                    <a:lstStyle/>
                    <a:p>
                      <a:pPr algn="ctr"/>
                      <a:r>
                        <a:rPr lang="tr-TR" sz="2800" dirty="0" smtClean="0"/>
                        <a:t>77,02</a:t>
                      </a:r>
                      <a:endParaRPr lang="tr-TR" sz="2800" dirty="0"/>
                    </a:p>
                  </a:txBody>
                  <a:tcPr/>
                </a:tc>
              </a:tr>
              <a:tr h="568902">
                <a:tc>
                  <a:txBody>
                    <a:bodyPr/>
                    <a:lstStyle/>
                    <a:p>
                      <a:r>
                        <a:rPr lang="tr-TR" sz="2800" dirty="0" smtClean="0"/>
                        <a:t>Tuvalet ve Lavabolar</a:t>
                      </a:r>
                      <a:endParaRPr lang="tr-TR" sz="2800" dirty="0"/>
                    </a:p>
                  </a:txBody>
                  <a:tcPr/>
                </a:tc>
                <a:tc>
                  <a:txBody>
                    <a:bodyPr/>
                    <a:lstStyle/>
                    <a:p>
                      <a:pPr algn="ctr"/>
                      <a:r>
                        <a:rPr lang="tr-TR" sz="2800" dirty="0" smtClean="0"/>
                        <a:t>5</a:t>
                      </a:r>
                      <a:endParaRPr lang="tr-TR" sz="2800" dirty="0"/>
                    </a:p>
                  </a:txBody>
                  <a:tcPr/>
                </a:tc>
                <a:tc>
                  <a:txBody>
                    <a:bodyPr/>
                    <a:lstStyle/>
                    <a:p>
                      <a:pPr algn="ctr"/>
                      <a:r>
                        <a:rPr lang="tr-TR" sz="2800" dirty="0" smtClean="0"/>
                        <a:t>3,63</a:t>
                      </a:r>
                      <a:endParaRPr lang="tr-TR" sz="2800" dirty="0"/>
                    </a:p>
                  </a:txBody>
                  <a:tcPr/>
                </a:tc>
                <a:tc>
                  <a:txBody>
                    <a:bodyPr/>
                    <a:lstStyle/>
                    <a:p>
                      <a:pPr algn="ctr"/>
                      <a:r>
                        <a:rPr lang="tr-TR" sz="2800" dirty="0" smtClean="0"/>
                        <a:t>72,51</a:t>
                      </a:r>
                      <a:endParaRPr lang="tr-TR" sz="2800" dirty="0"/>
                    </a:p>
                  </a:txBody>
                  <a:tcPr/>
                </a:tc>
              </a:tr>
              <a:tr h="568902">
                <a:tc>
                  <a:txBody>
                    <a:bodyPr/>
                    <a:lstStyle/>
                    <a:p>
                      <a:r>
                        <a:rPr lang="tr-TR" sz="2800" dirty="0" smtClean="0"/>
                        <a:t>Yönetim ve Organizasyon</a:t>
                      </a:r>
                      <a:endParaRPr lang="tr-TR" sz="2800" dirty="0"/>
                    </a:p>
                  </a:txBody>
                  <a:tcPr/>
                </a:tc>
                <a:tc>
                  <a:txBody>
                    <a:bodyPr/>
                    <a:lstStyle/>
                    <a:p>
                      <a:pPr algn="ctr"/>
                      <a:r>
                        <a:rPr lang="tr-TR" sz="2800" dirty="0" smtClean="0"/>
                        <a:t>15</a:t>
                      </a:r>
                      <a:endParaRPr lang="tr-TR" sz="2800" dirty="0"/>
                    </a:p>
                  </a:txBody>
                  <a:tcPr/>
                </a:tc>
                <a:tc>
                  <a:txBody>
                    <a:bodyPr/>
                    <a:lstStyle/>
                    <a:p>
                      <a:pPr algn="ctr"/>
                      <a:r>
                        <a:rPr lang="tr-TR" sz="2800" dirty="0" smtClean="0"/>
                        <a:t>12,61</a:t>
                      </a:r>
                      <a:endParaRPr lang="tr-TR" sz="2800" dirty="0"/>
                    </a:p>
                  </a:txBody>
                  <a:tcPr/>
                </a:tc>
                <a:tc>
                  <a:txBody>
                    <a:bodyPr/>
                    <a:lstStyle/>
                    <a:p>
                      <a:pPr algn="ctr"/>
                      <a:r>
                        <a:rPr lang="tr-TR" sz="2800" dirty="0" smtClean="0"/>
                        <a:t>84,04</a:t>
                      </a:r>
                      <a:endParaRPr lang="tr-TR" sz="2800" dirty="0"/>
                    </a:p>
                  </a:txBody>
                  <a:tcPr/>
                </a:tc>
              </a:tr>
              <a:tr h="568902">
                <a:tc>
                  <a:txBody>
                    <a:bodyPr/>
                    <a:lstStyle/>
                    <a:p>
                      <a:r>
                        <a:rPr lang="tr-TR" sz="2800" dirty="0" smtClean="0"/>
                        <a:t>Eğitim ve Öğretimde Kalitenin Arttırılması</a:t>
                      </a:r>
                      <a:endParaRPr lang="tr-TR" sz="2800" dirty="0"/>
                    </a:p>
                  </a:txBody>
                  <a:tcPr/>
                </a:tc>
                <a:tc>
                  <a:txBody>
                    <a:bodyPr/>
                    <a:lstStyle/>
                    <a:p>
                      <a:pPr algn="ctr"/>
                      <a:r>
                        <a:rPr lang="tr-TR" sz="2800" dirty="0" smtClean="0"/>
                        <a:t>35</a:t>
                      </a:r>
                      <a:endParaRPr lang="tr-TR" sz="2800" dirty="0"/>
                    </a:p>
                  </a:txBody>
                  <a:tcPr/>
                </a:tc>
                <a:tc>
                  <a:txBody>
                    <a:bodyPr/>
                    <a:lstStyle/>
                    <a:p>
                      <a:pPr algn="ctr"/>
                      <a:r>
                        <a:rPr lang="tr-TR" sz="2800" dirty="0" smtClean="0"/>
                        <a:t>15,53</a:t>
                      </a:r>
                      <a:endParaRPr lang="tr-TR" sz="2800" dirty="0"/>
                    </a:p>
                  </a:txBody>
                  <a:tcPr/>
                </a:tc>
                <a:tc>
                  <a:txBody>
                    <a:bodyPr/>
                    <a:lstStyle/>
                    <a:p>
                      <a:pPr algn="ctr"/>
                      <a:r>
                        <a:rPr lang="tr-TR" sz="2800" dirty="0" smtClean="0"/>
                        <a:t>44,38</a:t>
                      </a:r>
                      <a:endParaRPr lang="tr-TR" sz="2800" dirty="0"/>
                    </a:p>
                  </a:txBody>
                  <a:tcPr/>
                </a:tc>
              </a:tr>
              <a:tr h="568902">
                <a:tc>
                  <a:txBody>
                    <a:bodyPr/>
                    <a:lstStyle/>
                    <a:p>
                      <a:r>
                        <a:rPr lang="tr-TR" sz="2800" dirty="0" smtClean="0"/>
                        <a:t>Yabancı Dil Hareketlilik</a:t>
                      </a:r>
                      <a:endParaRPr lang="tr-TR" sz="2800" dirty="0"/>
                    </a:p>
                  </a:txBody>
                  <a:tcPr/>
                </a:tc>
                <a:tc>
                  <a:txBody>
                    <a:bodyPr/>
                    <a:lstStyle/>
                    <a:p>
                      <a:pPr algn="ctr"/>
                      <a:r>
                        <a:rPr lang="tr-TR" sz="2800" dirty="0" smtClean="0"/>
                        <a:t>10</a:t>
                      </a:r>
                      <a:endParaRPr lang="tr-TR" sz="2800" dirty="0"/>
                    </a:p>
                  </a:txBody>
                  <a:tcPr/>
                </a:tc>
                <a:tc>
                  <a:txBody>
                    <a:bodyPr/>
                    <a:lstStyle/>
                    <a:p>
                      <a:pPr algn="ctr"/>
                      <a:r>
                        <a:rPr lang="tr-TR" sz="2800" dirty="0" smtClean="0"/>
                        <a:t>3,73</a:t>
                      </a:r>
                      <a:endParaRPr lang="tr-TR" sz="2800" dirty="0"/>
                    </a:p>
                  </a:txBody>
                  <a:tcPr/>
                </a:tc>
                <a:tc>
                  <a:txBody>
                    <a:bodyPr/>
                    <a:lstStyle/>
                    <a:p>
                      <a:pPr algn="ctr"/>
                      <a:r>
                        <a:rPr lang="tr-TR" sz="2800" dirty="0" smtClean="0"/>
                        <a:t>37,29</a:t>
                      </a:r>
                      <a:endParaRPr lang="tr-TR" sz="2800" dirty="0"/>
                    </a:p>
                  </a:txBody>
                  <a:tcPr/>
                </a:tc>
              </a:tr>
              <a:tr h="568902">
                <a:tc>
                  <a:txBody>
                    <a:bodyPr/>
                    <a:lstStyle/>
                    <a:p>
                      <a:r>
                        <a:rPr lang="tr-TR" sz="2800" dirty="0" smtClean="0"/>
                        <a:t>Yarışmalar</a:t>
                      </a:r>
                      <a:endParaRPr lang="tr-TR" sz="2800" dirty="0"/>
                    </a:p>
                  </a:txBody>
                  <a:tcPr/>
                </a:tc>
                <a:tc>
                  <a:txBody>
                    <a:bodyPr/>
                    <a:lstStyle/>
                    <a:p>
                      <a:pPr algn="ctr"/>
                      <a:r>
                        <a:rPr lang="tr-TR" sz="2800" dirty="0" smtClean="0"/>
                        <a:t>10</a:t>
                      </a:r>
                      <a:endParaRPr lang="tr-TR" sz="2800" dirty="0"/>
                    </a:p>
                  </a:txBody>
                  <a:tcPr/>
                </a:tc>
                <a:tc>
                  <a:txBody>
                    <a:bodyPr/>
                    <a:lstStyle/>
                    <a:p>
                      <a:pPr algn="ctr"/>
                      <a:r>
                        <a:rPr lang="tr-TR" sz="2800" dirty="0" smtClean="0"/>
                        <a:t>1,70</a:t>
                      </a:r>
                      <a:endParaRPr lang="tr-TR" sz="2800" dirty="0"/>
                    </a:p>
                  </a:txBody>
                  <a:tcPr/>
                </a:tc>
                <a:tc>
                  <a:txBody>
                    <a:bodyPr/>
                    <a:lstStyle/>
                    <a:p>
                      <a:pPr algn="ctr"/>
                      <a:r>
                        <a:rPr lang="tr-TR" sz="2800" dirty="0" smtClean="0"/>
                        <a:t>17,03</a:t>
                      </a:r>
                      <a:endParaRPr lang="tr-TR" sz="2800" dirty="0"/>
                    </a:p>
                  </a:txBody>
                  <a:tcPr/>
                </a:tc>
              </a:tr>
              <a:tr h="568902">
                <a:tc>
                  <a:txBody>
                    <a:bodyPr/>
                    <a:lstStyle/>
                    <a:p>
                      <a:r>
                        <a:rPr lang="tr-TR" sz="2800" dirty="0" smtClean="0"/>
                        <a:t>TOPLAM</a:t>
                      </a:r>
                      <a:endParaRPr lang="tr-TR" sz="2800" dirty="0"/>
                    </a:p>
                  </a:txBody>
                  <a:tcPr/>
                </a:tc>
                <a:tc>
                  <a:txBody>
                    <a:bodyPr/>
                    <a:lstStyle/>
                    <a:p>
                      <a:pPr algn="ctr"/>
                      <a:r>
                        <a:rPr lang="tr-TR" sz="2800" dirty="0" smtClean="0"/>
                        <a:t>100</a:t>
                      </a:r>
                      <a:endParaRPr lang="tr-TR" sz="2800" dirty="0"/>
                    </a:p>
                  </a:txBody>
                  <a:tcPr/>
                </a:tc>
                <a:tc>
                  <a:txBody>
                    <a:bodyPr/>
                    <a:lstStyle/>
                    <a:p>
                      <a:pPr algn="ctr"/>
                      <a:r>
                        <a:rPr lang="tr-TR" sz="2800" dirty="0" smtClean="0"/>
                        <a:t>56,45</a:t>
                      </a:r>
                      <a:endParaRPr lang="tr-TR" sz="2800" dirty="0"/>
                    </a:p>
                  </a:txBody>
                  <a:tcPr/>
                </a:tc>
                <a:tc>
                  <a:txBody>
                    <a:bodyPr/>
                    <a:lstStyle/>
                    <a:p>
                      <a:pPr algn="ctr"/>
                      <a:endParaRPr lang="tr-TR" sz="2800" dirty="0"/>
                    </a:p>
                  </a:txBody>
                  <a:tcPr/>
                </a:tc>
              </a:tr>
            </a:tbl>
          </a:graphicData>
        </a:graphic>
      </p:graphicFrame>
      <p:sp>
        <p:nvSpPr>
          <p:cNvPr id="4" name="Unvan 1"/>
          <p:cNvSpPr txBox="1">
            <a:spLocks/>
          </p:cNvSpPr>
          <p:nvPr/>
        </p:nvSpPr>
        <p:spPr>
          <a:xfrm>
            <a:off x="722291" y="1271101"/>
            <a:ext cx="10515600" cy="735199"/>
          </a:xfrm>
          <a:prstGeom prst="rect">
            <a:avLst/>
          </a:prstGeom>
          <a:ln w="12700" cap="rnd">
            <a:solidFill>
              <a:srgbClr val="FF2B06"/>
            </a:solidFill>
          </a:ln>
        </p:spPr>
        <p:txBody>
          <a:bodyPr anchor="ctr" anchorCtr="1">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smtClean="0">
                <a:solidFill>
                  <a:srgbClr val="0070C0"/>
                </a:solidFill>
              </a:rPr>
              <a:t>1. AKREDİTASYON</a:t>
            </a:r>
            <a:endParaRPr lang="tr-TR" dirty="0">
              <a:solidFill>
                <a:srgbClr val="0070C0"/>
              </a:solidFill>
            </a:endParaRPr>
          </a:p>
        </p:txBody>
      </p:sp>
    </p:spTree>
    <p:extLst>
      <p:ext uri="{BB962C8B-B14F-4D97-AF65-F5344CB8AC3E}">
        <p14:creationId xmlns:p14="http://schemas.microsoft.com/office/powerpoint/2010/main" val="421068228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1. AKREDİTASYON</a:t>
            </a:r>
            <a:endParaRPr lang="tr-TR" dirty="0">
              <a:solidFill>
                <a:srgbClr val="0070C0"/>
              </a:solidFill>
            </a:endParaRPr>
          </a:p>
        </p:txBody>
      </p:sp>
      <p:sp>
        <p:nvSpPr>
          <p:cNvPr id="3" name="İçerik Yer Tutucusu 2"/>
          <p:cNvSpPr>
            <a:spLocks noGrp="1"/>
          </p:cNvSpPr>
          <p:nvPr>
            <p:ph idx="1"/>
          </p:nvPr>
        </p:nvSpPr>
        <p:spPr>
          <a:xfrm>
            <a:off x="838201" y="2122210"/>
            <a:ext cx="10515600" cy="4471773"/>
          </a:xfrm>
          <a:noFill/>
        </p:spPr>
        <p:txBody>
          <a:bodyPr anchor="ctr" anchorCtr="0">
            <a:normAutofit fontScale="92500" lnSpcReduction="20000"/>
          </a:bodyPr>
          <a:lstStyle/>
          <a:p>
            <a:pPr marL="0" indent="0" algn="just">
              <a:lnSpc>
                <a:spcPct val="100000"/>
              </a:lnSpc>
              <a:spcBef>
                <a:spcPts val="0"/>
              </a:spcBef>
              <a:buNone/>
            </a:pPr>
            <a:r>
              <a:rPr lang="tr-TR" sz="2600" dirty="0" smtClean="0"/>
              <a:t>İlçe Milli Eğitim Müdürlüklerince oluşturulan komisyonların yaptığı değerlendirmeler sonucunda Okul Öncesinde; </a:t>
            </a:r>
          </a:p>
          <a:p>
            <a:pPr algn="just">
              <a:lnSpc>
                <a:spcPct val="100000"/>
              </a:lnSpc>
              <a:spcBef>
                <a:spcPts val="0"/>
              </a:spcBef>
              <a:buFont typeface="Wingdings" panose="05000000000000000000" pitchFamily="2" charset="2"/>
              <a:buChar char="§"/>
            </a:pPr>
            <a:r>
              <a:rPr lang="tr-TR" sz="2600" dirty="0" smtClean="0"/>
              <a:t>Fiziki altyapı, </a:t>
            </a:r>
            <a:r>
              <a:rPr lang="tr-TR" sz="2600" dirty="0"/>
              <a:t>Tuvalet ve </a:t>
            </a:r>
            <a:r>
              <a:rPr lang="tr-TR" sz="2600" dirty="0" smtClean="0"/>
              <a:t>Lavabolar, </a:t>
            </a:r>
            <a:r>
              <a:rPr lang="tr-TR" sz="2600" dirty="0"/>
              <a:t>Yönetim ve </a:t>
            </a:r>
            <a:r>
              <a:rPr lang="tr-TR" sz="2600" dirty="0" smtClean="0"/>
              <a:t>Organizasyon başlıklarında iyi derecede olduğu gözlenirken</a:t>
            </a:r>
          </a:p>
          <a:p>
            <a:pPr algn="just">
              <a:lnSpc>
                <a:spcPct val="100000"/>
              </a:lnSpc>
              <a:spcBef>
                <a:spcPts val="0"/>
              </a:spcBef>
              <a:buFont typeface="Wingdings" panose="05000000000000000000" pitchFamily="2" charset="2"/>
              <a:buChar char="§"/>
            </a:pPr>
            <a:r>
              <a:rPr lang="tr-TR" sz="2600" dirty="0" smtClean="0"/>
              <a:t>Eğitim </a:t>
            </a:r>
            <a:r>
              <a:rPr lang="tr-TR" sz="2600" dirty="0"/>
              <a:t>ve Öğretimde Kalitenin </a:t>
            </a:r>
            <a:r>
              <a:rPr lang="tr-TR" sz="2600" dirty="0" smtClean="0"/>
              <a:t>Arttırılması ve Yarışmalar alanında başarısız olduğu ve bu alanları geliştirmesi gerektiği sonucu ortaya çıkmıştır.</a:t>
            </a:r>
          </a:p>
          <a:p>
            <a:pPr marL="0" indent="0" algn="just">
              <a:lnSpc>
                <a:spcPct val="100000"/>
              </a:lnSpc>
              <a:spcBef>
                <a:spcPts val="0"/>
              </a:spcBef>
              <a:buNone/>
            </a:pPr>
            <a:endParaRPr lang="tr-TR" sz="1200" dirty="0" smtClean="0"/>
          </a:p>
          <a:p>
            <a:pPr marL="0" indent="0" algn="just">
              <a:lnSpc>
                <a:spcPct val="100000"/>
              </a:lnSpc>
              <a:buNone/>
            </a:pPr>
            <a:r>
              <a:rPr lang="tr-TR" sz="2600" dirty="0"/>
              <a:t>İlkokul, Orta Okul ve Liselerde; </a:t>
            </a:r>
          </a:p>
          <a:p>
            <a:pPr algn="just">
              <a:lnSpc>
                <a:spcPct val="100000"/>
              </a:lnSpc>
              <a:buFont typeface="Wingdings" panose="05000000000000000000" pitchFamily="2" charset="2"/>
              <a:buChar char="§"/>
            </a:pPr>
            <a:r>
              <a:rPr lang="tr-TR" sz="2600" dirty="0"/>
              <a:t>Fiziki altyapı, Tuvalet ve Lavabolar, Yönetim ve Organizasyon başlıklarında iyi derecede olduğu </a:t>
            </a:r>
            <a:r>
              <a:rPr lang="tr-TR" sz="2600" dirty="0" smtClean="0"/>
              <a:t>gözlenirken</a:t>
            </a:r>
            <a:endParaRPr lang="tr-TR" sz="2600" dirty="0"/>
          </a:p>
          <a:p>
            <a:pPr algn="just">
              <a:lnSpc>
                <a:spcPct val="100000"/>
              </a:lnSpc>
              <a:buFont typeface="Wingdings" panose="05000000000000000000" pitchFamily="2" charset="2"/>
              <a:buChar char="§"/>
            </a:pPr>
            <a:r>
              <a:rPr lang="tr-TR" sz="2600" dirty="0"/>
              <a:t>Eğitim ve Öğretimde Kalitenin Arttırılması, Yabancı Dil </a:t>
            </a:r>
            <a:r>
              <a:rPr lang="tr-TR" sz="2600" dirty="0" smtClean="0"/>
              <a:t>Hareketlilik ve </a:t>
            </a:r>
            <a:r>
              <a:rPr lang="tr-TR" sz="2600" dirty="0"/>
              <a:t>Yarışmalar alanında başarısız olduğu ve bu alanları geliştirmesi gerektiği sonucu ortaya çıkmıştır</a:t>
            </a:r>
            <a:r>
              <a:rPr lang="tr-TR" sz="2600" dirty="0" smtClean="0"/>
              <a:t>.</a:t>
            </a:r>
            <a:endParaRPr lang="tr-TR" sz="2600" dirty="0"/>
          </a:p>
        </p:txBody>
      </p:sp>
      <p:sp>
        <p:nvSpPr>
          <p:cNvPr id="5" name="Slayt Numarası Yer Tutucusu 4"/>
          <p:cNvSpPr>
            <a:spLocks noGrp="1"/>
          </p:cNvSpPr>
          <p:nvPr>
            <p:ph type="sldNum" sz="quarter" idx="12"/>
          </p:nvPr>
        </p:nvSpPr>
        <p:spPr/>
        <p:txBody>
          <a:bodyPr/>
          <a:lstStyle/>
          <a:p>
            <a:fld id="{445A6508-41E8-4EB8-86CB-2F99A3250D37}" type="slidenum">
              <a:rPr lang="tr-TR" smtClean="0"/>
              <a:t>79</a:t>
            </a:fld>
            <a:endParaRPr lang="tr-TR" dirty="0"/>
          </a:p>
        </p:txBody>
      </p:sp>
    </p:spTree>
    <p:extLst>
      <p:ext uri="{BB962C8B-B14F-4D97-AF65-F5344CB8AC3E}">
        <p14:creationId xmlns:p14="http://schemas.microsoft.com/office/powerpoint/2010/main" val="3016648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a:solidFill>
                  <a:srgbClr val="0070C0"/>
                </a:solidFill>
              </a:rPr>
              <a:t>Stratejik Planlama İle ilgili 4 temel </a:t>
            </a:r>
            <a:r>
              <a:rPr lang="tr-TR" dirty="0" smtClean="0">
                <a:solidFill>
                  <a:srgbClr val="0070C0"/>
                </a:solidFill>
              </a:rPr>
              <a:t>soru</a:t>
            </a:r>
            <a:endParaRPr lang="tr-TR" dirty="0">
              <a:solidFill>
                <a:srgbClr val="0070C0"/>
              </a:solidFill>
            </a:endParaRPr>
          </a:p>
        </p:txBody>
      </p:sp>
      <p:sp>
        <p:nvSpPr>
          <p:cNvPr id="3" name="İçerik Yer Tutucusu 2"/>
          <p:cNvSpPr>
            <a:spLocks noGrp="1"/>
          </p:cNvSpPr>
          <p:nvPr>
            <p:ph idx="1"/>
          </p:nvPr>
        </p:nvSpPr>
        <p:spPr>
          <a:xfrm>
            <a:off x="838201" y="2257145"/>
            <a:ext cx="10515600" cy="4351338"/>
          </a:xfrm>
          <a:noFill/>
        </p:spPr>
        <p:txBody>
          <a:bodyPr anchor="ctr" anchorCtr="0">
            <a:normAutofit/>
          </a:bodyPr>
          <a:lstStyle/>
          <a:p>
            <a:pPr lvl="0">
              <a:spcAft>
                <a:spcPts val="1200"/>
              </a:spcAft>
            </a:pPr>
            <a:r>
              <a:rPr lang="tr-TR" sz="3600" dirty="0" smtClean="0"/>
              <a:t>Kamu </a:t>
            </a:r>
            <a:r>
              <a:rPr lang="tr-TR" sz="3600" dirty="0"/>
              <a:t>Kurum Ve Kuruluşlarında Stratejik Planlamanın kaynağı nedir?</a:t>
            </a:r>
          </a:p>
          <a:p>
            <a:pPr lvl="0">
              <a:spcAft>
                <a:spcPts val="1200"/>
              </a:spcAft>
            </a:pPr>
            <a:r>
              <a:rPr lang="tr-TR" sz="3600" dirty="0"/>
              <a:t>Stratejik Plan nedir? </a:t>
            </a:r>
          </a:p>
          <a:p>
            <a:pPr lvl="0">
              <a:spcAft>
                <a:spcPts val="1200"/>
              </a:spcAft>
            </a:pPr>
            <a:r>
              <a:rPr lang="tr-TR" sz="3600" dirty="0"/>
              <a:t>Niçin SP yapıyoruz? </a:t>
            </a:r>
          </a:p>
          <a:p>
            <a:pPr lvl="0">
              <a:spcAft>
                <a:spcPts val="1200"/>
              </a:spcAft>
            </a:pPr>
            <a:r>
              <a:rPr lang="tr-TR" sz="3600" dirty="0"/>
              <a:t>SP’nin yasal dayanakları nelerdir?</a:t>
            </a:r>
          </a:p>
          <a:p>
            <a:pPr marL="0" indent="0" algn="just">
              <a:buNone/>
            </a:pPr>
            <a:endParaRPr lang="tr-TR" dirty="0" smtClean="0"/>
          </a:p>
        </p:txBody>
      </p:sp>
      <p:sp>
        <p:nvSpPr>
          <p:cNvPr id="5" name="Slayt Numarası Yer Tutucusu 4"/>
          <p:cNvSpPr>
            <a:spLocks noGrp="1"/>
          </p:cNvSpPr>
          <p:nvPr>
            <p:ph type="sldNum" sz="quarter" idx="12"/>
          </p:nvPr>
        </p:nvSpPr>
        <p:spPr/>
        <p:txBody>
          <a:bodyPr/>
          <a:lstStyle/>
          <a:p>
            <a:fld id="{445A6508-41E8-4EB8-86CB-2F99A3250D37}" type="slidenum">
              <a:rPr lang="tr-TR" smtClean="0"/>
              <a:t>8</a:t>
            </a:fld>
            <a:endParaRPr lang="tr-TR"/>
          </a:p>
        </p:txBody>
      </p:sp>
    </p:spTree>
    <p:extLst>
      <p:ext uri="{BB962C8B-B14F-4D97-AF65-F5344CB8AC3E}">
        <p14:creationId xmlns:p14="http://schemas.microsoft.com/office/powerpoint/2010/main" val="355407203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lstStyle/>
          <a:p>
            <a:r>
              <a:rPr lang="tr-TR" dirty="0" smtClean="0">
                <a:solidFill>
                  <a:srgbClr val="0070C0"/>
                </a:solidFill>
              </a:rPr>
              <a:t>2. OKUL İŞBİRLİĞİ AĞLARI</a:t>
            </a:r>
            <a:endParaRPr lang="tr-TR" dirty="0">
              <a:solidFill>
                <a:srgbClr val="0070C0"/>
              </a:solidFill>
            </a:endParaRPr>
          </a:p>
        </p:txBody>
      </p:sp>
      <p:sp>
        <p:nvSpPr>
          <p:cNvPr id="3" name="Slayt Numarası Yer Tutucusu 2"/>
          <p:cNvSpPr>
            <a:spLocks noGrp="1"/>
          </p:cNvSpPr>
          <p:nvPr>
            <p:ph type="sldNum" sz="quarter" idx="12"/>
          </p:nvPr>
        </p:nvSpPr>
        <p:spPr/>
        <p:txBody>
          <a:bodyPr/>
          <a:lstStyle/>
          <a:p>
            <a:fld id="{445A6508-41E8-4EB8-86CB-2F99A3250D37}" type="slidenum">
              <a:rPr lang="tr-TR" smtClean="0"/>
              <a:t>80</a:t>
            </a:fld>
            <a:endParaRPr lang="tr-TR"/>
          </a:p>
        </p:txBody>
      </p:sp>
      <p:sp>
        <p:nvSpPr>
          <p:cNvPr id="5" name="İçerik Yer Tutucusu 4"/>
          <p:cNvSpPr>
            <a:spLocks noGrp="1"/>
          </p:cNvSpPr>
          <p:nvPr>
            <p:ph idx="1"/>
          </p:nvPr>
        </p:nvSpPr>
        <p:spPr>
          <a:xfrm>
            <a:off x="838201" y="2122210"/>
            <a:ext cx="10515600" cy="4512534"/>
          </a:xfrm>
        </p:spPr>
        <p:txBody>
          <a:bodyPr anchor="ctr">
            <a:normAutofit fontScale="85000" lnSpcReduction="10000"/>
          </a:bodyPr>
          <a:lstStyle/>
          <a:p>
            <a:pPr marL="0" indent="0" algn="just">
              <a:lnSpc>
                <a:spcPct val="110000"/>
              </a:lnSpc>
              <a:buNone/>
            </a:pPr>
            <a:r>
              <a:rPr lang="tr-TR" u="sng" dirty="0" smtClean="0">
                <a:solidFill>
                  <a:srgbClr val="0070C0"/>
                </a:solidFill>
                <a:latin typeface="+mj-lt"/>
              </a:rPr>
              <a:t>1. Okul-Okul </a:t>
            </a:r>
            <a:r>
              <a:rPr lang="tr-TR" u="sng" dirty="0">
                <a:solidFill>
                  <a:srgbClr val="0070C0"/>
                </a:solidFill>
                <a:latin typeface="+mj-lt"/>
              </a:rPr>
              <a:t>Stratejik İşbirliği: </a:t>
            </a:r>
            <a:endParaRPr lang="tr-TR" u="sng" dirty="0" smtClean="0">
              <a:solidFill>
                <a:srgbClr val="0070C0"/>
              </a:solidFill>
              <a:latin typeface="+mj-lt"/>
            </a:endParaRPr>
          </a:p>
          <a:p>
            <a:pPr marL="0" indent="0" algn="just">
              <a:lnSpc>
                <a:spcPct val="110000"/>
              </a:lnSpc>
              <a:buNone/>
            </a:pPr>
            <a:r>
              <a:rPr lang="tr-TR" dirty="0" smtClean="0"/>
              <a:t>	Okul/kurumlarımız </a:t>
            </a:r>
            <a:r>
              <a:rPr lang="tr-TR" dirty="0"/>
              <a:t>türlerine göre ve stratejik amaç/hedeflerini göz önünde tutarak belirleyecekleri en az 1 (Bir) okul/kurum ile stratejik </a:t>
            </a:r>
            <a:r>
              <a:rPr lang="tr-TR" dirty="0" smtClean="0"/>
              <a:t>işbirliği sağlanmıştır.</a:t>
            </a:r>
          </a:p>
          <a:p>
            <a:pPr marL="0" indent="0" algn="just">
              <a:lnSpc>
                <a:spcPct val="110000"/>
              </a:lnSpc>
              <a:buNone/>
            </a:pPr>
            <a:r>
              <a:rPr lang="tr-TR" dirty="0"/>
              <a:t>	Okul/kurumlarımız, ihtiyaç/durum/sorun analizleri sonuçlarını ve Stratejik Planlarında yer alan vizyon, amaç, hedef, faaliyet vb. planlamalarını göz önünde tutarak belirledikleri en az 1 (Bir) okul ile işbirliği protokolü imzalayarak Müdürlüğümüz onayına sunmuşlardır. Bu kapsamda </a:t>
            </a:r>
            <a:r>
              <a:rPr lang="tr-TR" b="1" u="sng" dirty="0">
                <a:solidFill>
                  <a:srgbClr val="0070C0"/>
                </a:solidFill>
              </a:rPr>
              <a:t>784</a:t>
            </a:r>
            <a:r>
              <a:rPr lang="tr-TR" dirty="0"/>
              <a:t> okul/kurumumuz karşılıklı işbirliği protokolü imzalanmıştır</a:t>
            </a:r>
            <a:r>
              <a:rPr lang="tr-TR" dirty="0" smtClean="0"/>
              <a:t>.</a:t>
            </a:r>
          </a:p>
          <a:p>
            <a:pPr marL="0" indent="0" algn="just">
              <a:lnSpc>
                <a:spcPct val="110000"/>
              </a:lnSpc>
              <a:buNone/>
            </a:pPr>
            <a:r>
              <a:rPr lang="tr-TR" dirty="0"/>
              <a:t>Okullarımız arasında kurulan işbirliği ağı ile okullarımızın tecrübe, potansiyel ve kaynak paylaşımı yapmalarına uygun ortam sağlanmıştır.</a:t>
            </a:r>
          </a:p>
        </p:txBody>
      </p:sp>
    </p:spTree>
    <p:extLst>
      <p:ext uri="{BB962C8B-B14F-4D97-AF65-F5344CB8AC3E}">
        <p14:creationId xmlns:p14="http://schemas.microsoft.com/office/powerpoint/2010/main" val="408488680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lstStyle/>
          <a:p>
            <a:r>
              <a:rPr lang="tr-TR" dirty="0" smtClean="0">
                <a:solidFill>
                  <a:srgbClr val="0070C0"/>
                </a:solidFill>
              </a:rPr>
              <a:t>2. OKUL İŞBİRLİĞİ AĞLARI</a:t>
            </a:r>
            <a:endParaRPr lang="tr-TR" dirty="0">
              <a:solidFill>
                <a:srgbClr val="0070C0"/>
              </a:solidFill>
            </a:endParaRPr>
          </a:p>
        </p:txBody>
      </p:sp>
      <p:sp>
        <p:nvSpPr>
          <p:cNvPr id="3" name="Slayt Numarası Yer Tutucusu 2"/>
          <p:cNvSpPr>
            <a:spLocks noGrp="1"/>
          </p:cNvSpPr>
          <p:nvPr>
            <p:ph type="sldNum" sz="quarter" idx="12"/>
          </p:nvPr>
        </p:nvSpPr>
        <p:spPr/>
        <p:txBody>
          <a:bodyPr/>
          <a:lstStyle/>
          <a:p>
            <a:fld id="{445A6508-41E8-4EB8-86CB-2F99A3250D37}" type="slidenum">
              <a:rPr lang="tr-TR" smtClean="0"/>
              <a:t>81</a:t>
            </a:fld>
            <a:endParaRPr lang="tr-TR"/>
          </a:p>
        </p:txBody>
      </p:sp>
      <p:sp>
        <p:nvSpPr>
          <p:cNvPr id="5" name="İçerik Yer Tutucusu 4"/>
          <p:cNvSpPr>
            <a:spLocks noGrp="1"/>
          </p:cNvSpPr>
          <p:nvPr>
            <p:ph idx="1"/>
          </p:nvPr>
        </p:nvSpPr>
        <p:spPr>
          <a:xfrm>
            <a:off x="838201" y="2122211"/>
            <a:ext cx="10515600" cy="4497530"/>
          </a:xfrm>
        </p:spPr>
        <p:txBody>
          <a:bodyPr anchor="ctr">
            <a:normAutofit fontScale="92500"/>
          </a:bodyPr>
          <a:lstStyle/>
          <a:p>
            <a:pPr marL="0" indent="0" algn="just">
              <a:buNone/>
            </a:pPr>
            <a:r>
              <a:rPr lang="tr-TR" u="sng" dirty="0" smtClean="0">
                <a:solidFill>
                  <a:srgbClr val="0070C0"/>
                </a:solidFill>
                <a:latin typeface="+mj-lt"/>
              </a:rPr>
              <a:t>2. Okul-Kurum </a:t>
            </a:r>
            <a:r>
              <a:rPr lang="tr-TR" u="sng" dirty="0">
                <a:solidFill>
                  <a:srgbClr val="0070C0"/>
                </a:solidFill>
                <a:latin typeface="+mj-lt"/>
              </a:rPr>
              <a:t>Stratejik İşbirliği: </a:t>
            </a:r>
            <a:endParaRPr lang="tr-TR" u="sng" dirty="0" smtClean="0">
              <a:solidFill>
                <a:srgbClr val="0070C0"/>
              </a:solidFill>
              <a:latin typeface="+mj-lt"/>
            </a:endParaRPr>
          </a:p>
          <a:p>
            <a:pPr marL="0" indent="0" algn="just">
              <a:buNone/>
            </a:pPr>
            <a:r>
              <a:rPr lang="tr-TR" dirty="0"/>
              <a:t>	Okul/kurumlarımız verdikleri hizmet, stratejik amaç ve hedefleri, ihtiyaç/sorun/durum analizi sonuçlarını göz önünde tutarak en 1 (bir) kuruluş/paydaş ile stratejik işbirliği ağı </a:t>
            </a:r>
            <a:r>
              <a:rPr lang="tr-TR" dirty="0" smtClean="0"/>
              <a:t>kurmuşlardır.</a:t>
            </a:r>
          </a:p>
          <a:p>
            <a:pPr marL="0" indent="0" algn="just">
              <a:buNone/>
            </a:pPr>
            <a:endParaRPr lang="tr-TR" dirty="0" smtClean="0"/>
          </a:p>
          <a:p>
            <a:pPr marL="0" indent="0" algn="just">
              <a:buNone/>
            </a:pPr>
            <a:r>
              <a:rPr lang="tr-TR" dirty="0"/>
              <a:t>	Okul/kurumlarımızın gerçekleştirdiği ön görüşmeler sonrasında İl Millî Eğitim Müdürlüğüne iletilen işbirliği teklifleri incelenerek uygun bulunanlar, Valilik onayıyla protokol imzalama süreci yürütmüşlerdir. Proje kapsamında il genelinde okullarımız ve kurumlarımız arsında karşılıklı olarak </a:t>
            </a:r>
            <a:r>
              <a:rPr lang="tr-TR" b="1" u="sng" dirty="0">
                <a:solidFill>
                  <a:srgbClr val="0070C0"/>
                </a:solidFill>
              </a:rPr>
              <a:t>953</a:t>
            </a:r>
            <a:r>
              <a:rPr lang="tr-TR" dirty="0"/>
              <a:t> adet protokol imzalanmıştır. </a:t>
            </a:r>
          </a:p>
        </p:txBody>
      </p:sp>
    </p:spTree>
    <p:extLst>
      <p:ext uri="{BB962C8B-B14F-4D97-AF65-F5344CB8AC3E}">
        <p14:creationId xmlns:p14="http://schemas.microsoft.com/office/powerpoint/2010/main" val="74216998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lstStyle/>
          <a:p>
            <a:r>
              <a:rPr lang="tr-TR" dirty="0" smtClean="0">
                <a:solidFill>
                  <a:srgbClr val="0070C0"/>
                </a:solidFill>
              </a:rPr>
              <a:t>2. OKUL İŞBİRLİĞİ AĞLARI</a:t>
            </a:r>
            <a:endParaRPr lang="tr-TR" dirty="0">
              <a:solidFill>
                <a:srgbClr val="0070C0"/>
              </a:solidFill>
            </a:endParaRPr>
          </a:p>
        </p:txBody>
      </p:sp>
      <p:sp>
        <p:nvSpPr>
          <p:cNvPr id="3" name="Slayt Numarası Yer Tutucusu 2"/>
          <p:cNvSpPr>
            <a:spLocks noGrp="1"/>
          </p:cNvSpPr>
          <p:nvPr>
            <p:ph type="sldNum" sz="quarter" idx="12"/>
          </p:nvPr>
        </p:nvSpPr>
        <p:spPr/>
        <p:txBody>
          <a:bodyPr/>
          <a:lstStyle/>
          <a:p>
            <a:fld id="{445A6508-41E8-4EB8-86CB-2F99A3250D37}" type="slidenum">
              <a:rPr lang="tr-TR" smtClean="0"/>
              <a:t>82</a:t>
            </a:fld>
            <a:endParaRPr lang="tr-TR"/>
          </a:p>
        </p:txBody>
      </p:sp>
      <p:sp>
        <p:nvSpPr>
          <p:cNvPr id="5" name="İçerik Yer Tutucusu 4"/>
          <p:cNvSpPr>
            <a:spLocks noGrp="1"/>
          </p:cNvSpPr>
          <p:nvPr>
            <p:ph idx="1"/>
          </p:nvPr>
        </p:nvSpPr>
        <p:spPr>
          <a:xfrm>
            <a:off x="838201" y="2122210"/>
            <a:ext cx="10515600" cy="4599267"/>
          </a:xfrm>
        </p:spPr>
        <p:txBody>
          <a:bodyPr anchor="ctr">
            <a:normAutofit fontScale="85000" lnSpcReduction="20000"/>
          </a:bodyPr>
          <a:lstStyle/>
          <a:p>
            <a:pPr marL="0" indent="0" algn="just">
              <a:lnSpc>
                <a:spcPct val="120000"/>
              </a:lnSpc>
              <a:buNone/>
            </a:pPr>
            <a:r>
              <a:rPr lang="tr-TR" dirty="0" smtClean="0"/>
              <a:t>	Stratejik </a:t>
            </a:r>
            <a:r>
              <a:rPr lang="tr-TR" dirty="0"/>
              <a:t>işbirliği kapsamında okul/kurumlarımız ile kuruluş/paydaşların; karşılıklı kurum ziyaretleri, </a:t>
            </a:r>
            <a:r>
              <a:rPr lang="tr-TR" dirty="0" smtClean="0"/>
              <a:t>sağlanan </a:t>
            </a:r>
            <a:r>
              <a:rPr lang="tr-TR" dirty="0"/>
              <a:t>katkıların karşılıklı olarak belirlenmesi, eylem ve faaliyet planlarının hazırlanması/uygulanması, özel gün ve haftalarda işbirliği, seminer, konferans, panel, çalıştay, sergi, vb. etkinliklerin düzenlenmesi, mesleki ve sektörel bilgilendirme çalışmalarının yapılması, vb. </a:t>
            </a:r>
            <a:r>
              <a:rPr lang="tr-TR" dirty="0" smtClean="0"/>
              <a:t>faaliyetler yürütülmüştür.</a:t>
            </a:r>
          </a:p>
          <a:p>
            <a:pPr marL="0" indent="0" algn="just">
              <a:lnSpc>
                <a:spcPct val="120000"/>
              </a:lnSpc>
              <a:buNone/>
            </a:pPr>
            <a:r>
              <a:rPr lang="tr-TR" dirty="0" smtClean="0"/>
              <a:t>	Stratejik </a:t>
            </a:r>
            <a:r>
              <a:rPr lang="tr-TR" dirty="0"/>
              <a:t>işbirliği anlayışı ile okul/kurum-kuruluş/paydaş arasında karşılıklı katkı sağlama </a:t>
            </a:r>
            <a:r>
              <a:rPr lang="tr-TR" dirty="0" smtClean="0"/>
              <a:t>amaçlanmıştır. </a:t>
            </a:r>
            <a:r>
              <a:rPr lang="tr-TR" dirty="0"/>
              <a:t>Okul/kurumlarımız bu işbirliği ağını tek taraflı bir eşleştirme olarak </a:t>
            </a:r>
            <a:r>
              <a:rPr lang="tr-TR" dirty="0" smtClean="0"/>
              <a:t>algılamamakta, paydaşlarının </a:t>
            </a:r>
            <a:r>
              <a:rPr lang="tr-TR" dirty="0"/>
              <a:t>katkılarını okul/kurumlarımıza sunmalarının yanında </a:t>
            </a:r>
            <a:r>
              <a:rPr lang="tr-TR" dirty="0" smtClean="0"/>
              <a:t>okul/kurumlarımız </a:t>
            </a:r>
            <a:r>
              <a:rPr lang="tr-TR" dirty="0"/>
              <a:t>da </a:t>
            </a:r>
            <a:r>
              <a:rPr lang="tr-TR" dirty="0" smtClean="0"/>
              <a:t>paydaşlarına </a:t>
            </a:r>
            <a:r>
              <a:rPr lang="tr-TR" dirty="0"/>
              <a:t>eğitim alanında katkı </a:t>
            </a:r>
            <a:r>
              <a:rPr lang="tr-TR" dirty="0" smtClean="0"/>
              <a:t>sunmaya çalışmışlardır.</a:t>
            </a:r>
            <a:endParaRPr lang="tr-TR" dirty="0"/>
          </a:p>
        </p:txBody>
      </p:sp>
    </p:spTree>
    <p:extLst>
      <p:ext uri="{BB962C8B-B14F-4D97-AF65-F5344CB8AC3E}">
        <p14:creationId xmlns:p14="http://schemas.microsoft.com/office/powerpoint/2010/main" val="327461073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lstStyle/>
          <a:p>
            <a:r>
              <a:rPr lang="tr-TR" dirty="0" smtClean="0">
                <a:solidFill>
                  <a:srgbClr val="0070C0"/>
                </a:solidFill>
              </a:rPr>
              <a:t>2. OKUL İŞBİRLİĞİ AĞLARI</a:t>
            </a:r>
            <a:endParaRPr lang="tr-TR" dirty="0">
              <a:solidFill>
                <a:srgbClr val="0070C0"/>
              </a:solidFill>
            </a:endParaRPr>
          </a:p>
        </p:txBody>
      </p:sp>
      <p:sp>
        <p:nvSpPr>
          <p:cNvPr id="3" name="Slayt Numarası Yer Tutucusu 2"/>
          <p:cNvSpPr>
            <a:spLocks noGrp="1"/>
          </p:cNvSpPr>
          <p:nvPr>
            <p:ph type="sldNum" sz="quarter" idx="12"/>
          </p:nvPr>
        </p:nvSpPr>
        <p:spPr/>
        <p:txBody>
          <a:bodyPr/>
          <a:lstStyle/>
          <a:p>
            <a:fld id="{445A6508-41E8-4EB8-86CB-2F99A3250D37}" type="slidenum">
              <a:rPr lang="tr-TR" smtClean="0"/>
              <a:t>83</a:t>
            </a:fld>
            <a:endParaRPr lang="tr-TR"/>
          </a:p>
        </p:txBody>
      </p:sp>
      <p:sp>
        <p:nvSpPr>
          <p:cNvPr id="5" name="İçerik Yer Tutucusu 4"/>
          <p:cNvSpPr>
            <a:spLocks noGrp="1"/>
          </p:cNvSpPr>
          <p:nvPr>
            <p:ph idx="1"/>
          </p:nvPr>
        </p:nvSpPr>
        <p:spPr>
          <a:xfrm>
            <a:off x="838201" y="2122211"/>
            <a:ext cx="10515600" cy="4446014"/>
          </a:xfrm>
        </p:spPr>
        <p:txBody>
          <a:bodyPr anchor="ctr">
            <a:normAutofit/>
          </a:bodyPr>
          <a:lstStyle/>
          <a:p>
            <a:pPr marL="0" indent="0" algn="just">
              <a:buNone/>
            </a:pPr>
            <a:r>
              <a:rPr lang="tr-TR" dirty="0"/>
              <a:t> Kamu kurumları, üniversiteler, dernekler, vakıflar, odalar, sendikalar, bankalar, şirketler, özel sektör kuruluşları, hayırseverler, yerel yönetimler, fabrikalar, vb. tüm kuruluşlar paydaş olarak stratejik işbirliği yapılan kuruluşlar arasındadır</a:t>
            </a:r>
            <a:r>
              <a:rPr lang="tr-TR" dirty="0" smtClean="0"/>
              <a:t>.</a:t>
            </a:r>
          </a:p>
          <a:p>
            <a:pPr marL="0" indent="0" algn="just">
              <a:buNone/>
            </a:pPr>
            <a:endParaRPr lang="tr-TR" dirty="0" smtClean="0"/>
          </a:p>
          <a:p>
            <a:pPr marL="0" indent="0" algn="just">
              <a:buNone/>
            </a:pPr>
            <a:r>
              <a:rPr lang="tr-TR" dirty="0" smtClean="0"/>
              <a:t> </a:t>
            </a:r>
            <a:r>
              <a:rPr lang="tr-TR" dirty="0"/>
              <a:t>İşbirliği protokolleri kapsamında okullarımızla kurumlar arasında </a:t>
            </a:r>
            <a:r>
              <a:rPr lang="tr-TR" b="1" u="sng" dirty="0">
                <a:solidFill>
                  <a:srgbClr val="0070C0"/>
                </a:solidFill>
              </a:rPr>
              <a:t>2508</a:t>
            </a:r>
            <a:r>
              <a:rPr lang="tr-TR" dirty="0"/>
              <a:t> görüşme gerçekleştirilmiştir. </a:t>
            </a:r>
            <a:r>
              <a:rPr lang="tr-TR" dirty="0" smtClean="0"/>
              <a:t>Yapılan </a:t>
            </a:r>
            <a:r>
              <a:rPr lang="tr-TR" dirty="0"/>
              <a:t>mal/hizmet yardımlarının tahmini bedelleri ile yapılan nakdi yardımların tutarı </a:t>
            </a:r>
            <a:r>
              <a:rPr lang="tr-TR" dirty="0" smtClean="0"/>
              <a:t>aşağıdaki </a:t>
            </a:r>
            <a:r>
              <a:rPr lang="tr-TR" dirty="0"/>
              <a:t>çizelgede </a:t>
            </a:r>
            <a:r>
              <a:rPr lang="tr-TR" dirty="0" smtClean="0"/>
              <a:t>sunulmuştur.</a:t>
            </a:r>
            <a:endParaRPr lang="tr-TR" dirty="0"/>
          </a:p>
        </p:txBody>
      </p:sp>
    </p:spTree>
    <p:extLst>
      <p:ext uri="{BB962C8B-B14F-4D97-AF65-F5344CB8AC3E}">
        <p14:creationId xmlns:p14="http://schemas.microsoft.com/office/powerpoint/2010/main" val="182667591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45A6508-41E8-4EB8-86CB-2F99A3250D37}" type="slidenum">
              <a:rPr lang="tr-TR" smtClean="0"/>
              <a:t>84</a:t>
            </a:fld>
            <a:endParaRPr lang="tr-TR"/>
          </a:p>
        </p:txBody>
      </p:sp>
      <p:graphicFrame>
        <p:nvGraphicFramePr>
          <p:cNvPr id="8" name="Tablo 7"/>
          <p:cNvGraphicFramePr>
            <a:graphicFrameLocks noGrp="1"/>
          </p:cNvGraphicFramePr>
          <p:nvPr>
            <p:extLst/>
          </p:nvPr>
        </p:nvGraphicFramePr>
        <p:xfrm>
          <a:off x="0" y="1326523"/>
          <a:ext cx="12192000" cy="5280784"/>
        </p:xfrm>
        <a:graphic>
          <a:graphicData uri="http://schemas.openxmlformats.org/drawingml/2006/table">
            <a:tbl>
              <a:tblPr firstRow="1" bandRow="1">
                <a:tableStyleId>{5C22544A-7EE6-4342-B048-85BDC9FD1C3A}</a:tableStyleId>
              </a:tblPr>
              <a:tblGrid>
                <a:gridCol w="10279363"/>
                <a:gridCol w="1912637"/>
              </a:tblGrid>
              <a:tr h="3766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Nakdi Yardım ve Mal/Hizmet Yardımlarının </a:t>
                      </a:r>
                      <a:r>
                        <a:rPr lang="tr-TR" sz="1600" dirty="0" err="1" smtClean="0"/>
                        <a:t>Çesidi</a:t>
                      </a:r>
                      <a:r>
                        <a:rPr lang="tr-TR" sz="1600" dirty="0" smtClean="0"/>
                        <a:t> </a:t>
                      </a:r>
                      <a:endParaRPr lang="tr-T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Tahmini  Bedeli (TL) </a:t>
                      </a:r>
                    </a:p>
                  </a:txBody>
                  <a:tcPr/>
                </a:tc>
              </a:tr>
              <a:tr h="4951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200" dirty="0" smtClean="0"/>
                        <a:t>Elektrik/Elektronik Malzemeleri</a:t>
                      </a:r>
                      <a:r>
                        <a:rPr lang="tr-TR" sz="2400" dirty="0" smtClean="0"/>
                        <a:t> </a:t>
                      </a:r>
                      <a:r>
                        <a:rPr lang="tr-TR" sz="1600" dirty="0" smtClean="0"/>
                        <a:t>(Bilgisayar, Yazıcı, Projeksiyon, TV, Ses Sistemleri, Klima</a:t>
                      </a:r>
                      <a:r>
                        <a:rPr lang="tr-TR" sz="1600" baseline="0" dirty="0" smtClean="0"/>
                        <a:t> </a:t>
                      </a:r>
                      <a:r>
                        <a:rPr lang="tr-TR" sz="1600" dirty="0" smtClean="0"/>
                        <a:t>vb.) </a:t>
                      </a:r>
                      <a:endParaRPr lang="tr-TR" sz="16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tr-TR" sz="2000" dirty="0" smtClean="0"/>
                        <a:t>105.260 </a:t>
                      </a:r>
                    </a:p>
                  </a:txBody>
                  <a:tcPr/>
                </a:tc>
              </a:tr>
              <a:tr h="6898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200" dirty="0" smtClean="0"/>
                        <a:t>İnşaat Malzemeleri </a:t>
                      </a:r>
                      <a:r>
                        <a:rPr lang="tr-TR" sz="1600" dirty="0" smtClean="0"/>
                        <a:t>(Prefabrik Mescid yapımı, İç/Dış cephe Boya Malzemeleri, İç zemin parke döşeme, Parke taşı, Fayans, Halı  vb.) </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tr-TR" sz="2000" dirty="0" smtClean="0"/>
                        <a:t>341.800 </a:t>
                      </a:r>
                    </a:p>
                    <a:p>
                      <a:pPr algn="r"/>
                      <a:endParaRPr lang="tr-TR" sz="2000" dirty="0"/>
                    </a:p>
                  </a:txBody>
                  <a:tcPr/>
                </a:tc>
              </a:tr>
              <a:tr h="678481">
                <a:tc>
                  <a:txBody>
                    <a:bodyPr/>
                    <a:lstStyle/>
                    <a:p>
                      <a:r>
                        <a:rPr lang="tr-TR" sz="2200" dirty="0" smtClean="0"/>
                        <a:t>Bahçe Düzenleme ve Temizlik Malzemeleri </a:t>
                      </a:r>
                      <a:r>
                        <a:rPr lang="tr-TR" sz="1600" dirty="0" smtClean="0"/>
                        <a:t>(Oturma Bankları, Fidan dikimi, Peyzaj çalışması, Çöp Kovası ve Muhtelif Temizlik Mlz.) </a:t>
                      </a:r>
                      <a:endParaRPr lang="tr-TR" sz="1600" dirty="0"/>
                    </a:p>
                  </a:txBody>
                  <a:tcPr/>
                </a:tc>
                <a:tc>
                  <a:txBody>
                    <a:bodyPr/>
                    <a:lstStyle/>
                    <a:p>
                      <a:pPr algn="r"/>
                      <a:r>
                        <a:rPr lang="tr-TR" sz="2000" dirty="0" smtClean="0"/>
                        <a:t>41.460</a:t>
                      </a:r>
                      <a:endParaRPr lang="tr-TR" sz="2000" dirty="0"/>
                    </a:p>
                  </a:txBody>
                  <a:tcPr/>
                </a:tc>
              </a:tr>
              <a:tr h="433549">
                <a:tc>
                  <a:txBody>
                    <a:bodyPr/>
                    <a:lstStyle/>
                    <a:p>
                      <a:r>
                        <a:rPr lang="tr-TR" sz="2200" dirty="0" smtClean="0"/>
                        <a:t>Eğitim Sarf Malzemeleri </a:t>
                      </a:r>
                      <a:r>
                        <a:rPr lang="tr-TR" sz="1600" dirty="0" smtClean="0"/>
                        <a:t>(Kitap, Ders Araç-Gereçleri, Kırtasiye Sarf Malzameleri vb.) </a:t>
                      </a:r>
                      <a:endParaRPr lang="tr-TR" dirty="0"/>
                    </a:p>
                  </a:txBody>
                  <a:tcPr/>
                </a:tc>
                <a:tc>
                  <a:txBody>
                    <a:bodyPr/>
                    <a:lstStyle/>
                    <a:p>
                      <a:pPr algn="r"/>
                      <a:r>
                        <a:rPr lang="tr-TR" sz="2000" dirty="0" smtClean="0"/>
                        <a:t>25.685</a:t>
                      </a:r>
                      <a:endParaRPr lang="tr-TR" sz="2000" dirty="0"/>
                    </a:p>
                  </a:txBody>
                  <a:tcPr/>
                </a:tc>
              </a:tr>
              <a:tr h="433549">
                <a:tc>
                  <a:txBody>
                    <a:bodyPr/>
                    <a:lstStyle/>
                    <a:p>
                      <a:r>
                        <a:rPr lang="tr-TR" sz="2200" dirty="0" smtClean="0"/>
                        <a:t>Giyim Eşyaları </a:t>
                      </a:r>
                      <a:r>
                        <a:rPr lang="tr-TR" sz="1600" dirty="0" smtClean="0"/>
                        <a:t>(Öğrenci Kıyafeti, Okul spor takım formaları vb.) </a:t>
                      </a:r>
                      <a:endParaRPr lang="tr-TR" dirty="0"/>
                    </a:p>
                  </a:txBody>
                  <a:tcPr/>
                </a:tc>
                <a:tc>
                  <a:txBody>
                    <a:bodyPr/>
                    <a:lstStyle/>
                    <a:p>
                      <a:pPr algn="r"/>
                      <a:r>
                        <a:rPr lang="tr-TR" sz="2000" dirty="0" smtClean="0"/>
                        <a:t>15.010</a:t>
                      </a:r>
                      <a:endParaRPr lang="tr-TR" sz="2000" dirty="0"/>
                    </a:p>
                  </a:txBody>
                  <a:tcPr/>
                </a:tc>
              </a:tr>
              <a:tr h="433549">
                <a:tc>
                  <a:txBody>
                    <a:bodyPr/>
                    <a:lstStyle/>
                    <a:p>
                      <a:r>
                        <a:rPr lang="tr-TR" sz="2200" dirty="0" smtClean="0"/>
                        <a:t>Büro eşyaları </a:t>
                      </a:r>
                      <a:r>
                        <a:rPr lang="tr-TR" sz="1600" dirty="0" smtClean="0"/>
                        <a:t>(Sandalye ,Masa ,Dolap vb.) </a:t>
                      </a:r>
                      <a:endParaRPr lang="tr-TR" dirty="0"/>
                    </a:p>
                  </a:txBody>
                  <a:tcPr/>
                </a:tc>
                <a:tc>
                  <a:txBody>
                    <a:bodyPr/>
                    <a:lstStyle/>
                    <a:p>
                      <a:pPr algn="r"/>
                      <a:r>
                        <a:rPr lang="tr-TR" sz="2000" dirty="0" smtClean="0"/>
                        <a:t>9.430</a:t>
                      </a:r>
                      <a:endParaRPr lang="tr-TR" sz="2000" dirty="0"/>
                    </a:p>
                  </a:txBody>
                  <a:tcPr/>
                </a:tc>
              </a:tr>
              <a:tr h="433549">
                <a:tc>
                  <a:txBody>
                    <a:bodyPr/>
                    <a:lstStyle/>
                    <a:p>
                      <a:r>
                        <a:rPr lang="tr-TR" sz="2200" dirty="0" smtClean="0"/>
                        <a:t>İlkyardım Malzemeleri </a:t>
                      </a:r>
                      <a:r>
                        <a:rPr lang="tr-TR" sz="1600" dirty="0" smtClean="0"/>
                        <a:t>(Ecza Dolabı, Ecza Dolabı Malzemesi vb.) </a:t>
                      </a:r>
                      <a:endParaRPr lang="tr-TR" dirty="0"/>
                    </a:p>
                  </a:txBody>
                  <a:tcPr/>
                </a:tc>
                <a:tc>
                  <a:txBody>
                    <a:bodyPr/>
                    <a:lstStyle/>
                    <a:p>
                      <a:pPr algn="r"/>
                      <a:r>
                        <a:rPr lang="tr-TR" sz="2000" dirty="0" smtClean="0"/>
                        <a:t>4.005</a:t>
                      </a:r>
                      <a:endParaRPr lang="tr-TR" sz="2000" dirty="0"/>
                    </a:p>
                  </a:txBody>
                  <a:tcPr/>
                </a:tc>
              </a:tr>
              <a:tr h="431761">
                <a:tc>
                  <a:txBody>
                    <a:bodyPr/>
                    <a:lstStyle/>
                    <a:p>
                      <a:r>
                        <a:rPr lang="tr-TR" sz="2200" dirty="0" smtClean="0"/>
                        <a:t>Diğer</a:t>
                      </a:r>
                      <a:endParaRPr lang="tr-TR" sz="22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tr-TR" sz="2000" dirty="0" smtClean="0"/>
                        <a:t>9.130 </a:t>
                      </a:r>
                      <a:endParaRPr lang="tr-TR" sz="2000" dirty="0"/>
                    </a:p>
                  </a:txBody>
                  <a:tcPr/>
                </a:tc>
              </a:tr>
              <a:tr h="431761">
                <a:tc>
                  <a:txBody>
                    <a:bodyPr/>
                    <a:lstStyle/>
                    <a:p>
                      <a:r>
                        <a:rPr lang="tr-TR" sz="2200" dirty="0" smtClean="0"/>
                        <a:t>Nakdi Yardım </a:t>
                      </a:r>
                      <a:endParaRPr lang="tr-TR" sz="2200" dirty="0"/>
                    </a:p>
                  </a:txBody>
                  <a:tcPr/>
                </a:tc>
                <a:tc>
                  <a:txBody>
                    <a:bodyPr/>
                    <a:lstStyle/>
                    <a:p>
                      <a:pPr algn="r"/>
                      <a:r>
                        <a:rPr lang="tr-TR" sz="2000" dirty="0" smtClean="0"/>
                        <a:t>54.300</a:t>
                      </a:r>
                      <a:endParaRPr lang="tr-TR" sz="2000" dirty="0"/>
                    </a:p>
                  </a:txBody>
                  <a:tcPr/>
                </a:tc>
              </a:tr>
              <a:tr h="431761">
                <a:tc>
                  <a:txBody>
                    <a:bodyPr/>
                    <a:lstStyle/>
                    <a:p>
                      <a:r>
                        <a:rPr lang="tr-TR" sz="2200" dirty="0" smtClean="0"/>
                        <a:t>TOPLAM</a:t>
                      </a:r>
                      <a:endParaRPr lang="tr-TR" sz="2200" dirty="0"/>
                    </a:p>
                  </a:txBody>
                  <a:tcPr/>
                </a:tc>
                <a:tc>
                  <a:txBody>
                    <a:bodyPr/>
                    <a:lstStyle/>
                    <a:p>
                      <a:pPr algn="r"/>
                      <a:r>
                        <a:rPr lang="tr-TR" sz="2000" dirty="0" smtClean="0"/>
                        <a:t>605.780</a:t>
                      </a:r>
                      <a:endParaRPr lang="tr-TR" sz="2000" dirty="0"/>
                    </a:p>
                  </a:txBody>
                  <a:tcPr/>
                </a:tc>
              </a:tr>
            </a:tbl>
          </a:graphicData>
        </a:graphic>
      </p:graphicFrame>
    </p:spTree>
    <p:extLst>
      <p:ext uri="{BB962C8B-B14F-4D97-AF65-F5344CB8AC3E}">
        <p14:creationId xmlns:p14="http://schemas.microsoft.com/office/powerpoint/2010/main" val="340998653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lstStyle/>
          <a:p>
            <a:r>
              <a:rPr lang="tr-TR" dirty="0" smtClean="0">
                <a:solidFill>
                  <a:srgbClr val="0070C0"/>
                </a:solidFill>
              </a:rPr>
              <a:t>3. BAŞARI ANALİZ SİSTEMİ</a:t>
            </a:r>
            <a:endParaRPr lang="tr-TR" dirty="0">
              <a:solidFill>
                <a:srgbClr val="0070C0"/>
              </a:solidFill>
            </a:endParaRPr>
          </a:p>
        </p:txBody>
      </p:sp>
      <p:sp>
        <p:nvSpPr>
          <p:cNvPr id="3" name="Slayt Numarası Yer Tutucusu 2"/>
          <p:cNvSpPr>
            <a:spLocks noGrp="1"/>
          </p:cNvSpPr>
          <p:nvPr>
            <p:ph type="sldNum" sz="quarter" idx="12"/>
          </p:nvPr>
        </p:nvSpPr>
        <p:spPr/>
        <p:txBody>
          <a:bodyPr/>
          <a:lstStyle/>
          <a:p>
            <a:fld id="{445A6508-41E8-4EB8-86CB-2F99A3250D37}" type="slidenum">
              <a:rPr lang="tr-TR" smtClean="0"/>
              <a:t>85</a:t>
            </a:fld>
            <a:endParaRPr lang="tr-TR"/>
          </a:p>
        </p:txBody>
      </p:sp>
      <p:sp>
        <p:nvSpPr>
          <p:cNvPr id="5" name="İçerik Yer Tutucusu 4"/>
          <p:cNvSpPr>
            <a:spLocks noGrp="1"/>
          </p:cNvSpPr>
          <p:nvPr>
            <p:ph idx="1"/>
          </p:nvPr>
        </p:nvSpPr>
        <p:spPr>
          <a:xfrm>
            <a:off x="657359" y="2122211"/>
            <a:ext cx="10877283" cy="4599266"/>
          </a:xfrm>
        </p:spPr>
        <p:txBody>
          <a:bodyPr anchor="ctr">
            <a:normAutofit fontScale="92500" lnSpcReduction="20000"/>
          </a:bodyPr>
          <a:lstStyle/>
          <a:p>
            <a:pPr marL="0" indent="0" algn="just">
              <a:lnSpc>
                <a:spcPct val="110000"/>
              </a:lnSpc>
              <a:spcBef>
                <a:spcPts val="0"/>
              </a:spcBef>
              <a:buNone/>
            </a:pPr>
            <a:r>
              <a:rPr lang="tr-TR" dirty="0" smtClean="0"/>
              <a:t>	Okul/kurumlarımız, </a:t>
            </a:r>
            <a:r>
              <a:rPr lang="tr-TR" dirty="0"/>
              <a:t>öğrenci başarılarına yönelik olarak merkezi ve yerel sınavlardaki durum analizlerini ilgili sistemlerden alarak kendilerine ait </a:t>
            </a:r>
            <a:r>
              <a:rPr lang="tr-TR" b="1" u="sng" dirty="0">
                <a:solidFill>
                  <a:srgbClr val="0070C0"/>
                </a:solidFill>
              </a:rPr>
              <a:t>“Başarı Analizlerini” </a:t>
            </a:r>
            <a:r>
              <a:rPr lang="tr-TR" dirty="0" smtClean="0"/>
              <a:t>oluşturmaktadırlar.</a:t>
            </a:r>
          </a:p>
          <a:p>
            <a:pPr marL="0" indent="0" algn="just">
              <a:lnSpc>
                <a:spcPct val="110000"/>
              </a:lnSpc>
              <a:spcBef>
                <a:spcPts val="0"/>
              </a:spcBef>
              <a:buNone/>
            </a:pPr>
            <a:endParaRPr lang="tr-TR" dirty="0" smtClean="0"/>
          </a:p>
          <a:p>
            <a:pPr marL="0" indent="0" algn="just">
              <a:lnSpc>
                <a:spcPct val="110000"/>
              </a:lnSpc>
              <a:spcBef>
                <a:spcPts val="0"/>
              </a:spcBef>
              <a:buNone/>
            </a:pPr>
            <a:r>
              <a:rPr lang="tr-TR" dirty="0"/>
              <a:t>	</a:t>
            </a:r>
            <a:r>
              <a:rPr lang="tr-TR" b="1" u="sng" dirty="0" smtClean="0">
                <a:solidFill>
                  <a:srgbClr val="0070C0"/>
                </a:solidFill>
              </a:rPr>
              <a:t>Okul </a:t>
            </a:r>
            <a:r>
              <a:rPr lang="tr-TR" b="1" u="sng" dirty="0">
                <a:solidFill>
                  <a:srgbClr val="0070C0"/>
                </a:solidFill>
              </a:rPr>
              <a:t>Öncesi ve İlkokul </a:t>
            </a:r>
            <a:r>
              <a:rPr lang="tr-TR" b="1" u="sng" dirty="0" smtClean="0">
                <a:solidFill>
                  <a:srgbClr val="0070C0"/>
                </a:solidFill>
              </a:rPr>
              <a:t>türü,</a:t>
            </a:r>
            <a:r>
              <a:rPr lang="tr-TR" b="1" dirty="0" smtClean="0">
                <a:solidFill>
                  <a:srgbClr val="0070C0"/>
                </a:solidFill>
              </a:rPr>
              <a:t> </a:t>
            </a:r>
            <a:r>
              <a:rPr lang="tr-TR" dirty="0"/>
              <a:t>okul/kurumlarımız öğrencilerinin temel değerler ve temel yeterlikler ekseninde başarılarını tespit etmeye yönelik çalışmalar yaparak başarı analizlerini bunların ışığında </a:t>
            </a:r>
            <a:r>
              <a:rPr lang="tr-TR" dirty="0" smtClean="0"/>
              <a:t>oluştururken, </a:t>
            </a:r>
          </a:p>
          <a:p>
            <a:pPr marL="0" indent="0" algn="just">
              <a:lnSpc>
                <a:spcPct val="110000"/>
              </a:lnSpc>
              <a:spcBef>
                <a:spcPts val="0"/>
              </a:spcBef>
              <a:buNone/>
            </a:pPr>
            <a:r>
              <a:rPr lang="tr-TR" dirty="0"/>
              <a:t>	</a:t>
            </a:r>
            <a:r>
              <a:rPr lang="tr-TR" b="1" u="sng" dirty="0" smtClean="0">
                <a:solidFill>
                  <a:srgbClr val="0070C0"/>
                </a:solidFill>
              </a:rPr>
              <a:t>Diğer okul/kurumlarımız,</a:t>
            </a:r>
            <a:r>
              <a:rPr lang="tr-TR" b="1" dirty="0" smtClean="0">
                <a:solidFill>
                  <a:srgbClr val="FF0000"/>
                </a:solidFill>
              </a:rPr>
              <a:t> </a:t>
            </a:r>
            <a:r>
              <a:rPr lang="tr-TR" dirty="0" smtClean="0"/>
              <a:t>e-okul </a:t>
            </a:r>
            <a:r>
              <a:rPr lang="tr-TR" dirty="0"/>
              <a:t>üzerinde bulunan </a:t>
            </a:r>
            <a:r>
              <a:rPr lang="tr-TR" dirty="0" smtClean="0"/>
              <a:t>veriler (</a:t>
            </a:r>
            <a:r>
              <a:rPr lang="tr-TR" dirty="0"/>
              <a:t>TEOG, Ders Başarı Durumları, vb.) ve/veya ÖSYM Okul modülü üzerinde bulunan </a:t>
            </a:r>
            <a:r>
              <a:rPr lang="tr-TR" dirty="0" smtClean="0"/>
              <a:t>verileri (</a:t>
            </a:r>
            <a:r>
              <a:rPr lang="tr-TR" dirty="0"/>
              <a:t>LYS, YGS, Ortaöğretim Başarı Puanı, Yerleştirme Oranları, vb.) de kullanarak başarı analizlerini </a:t>
            </a:r>
            <a:r>
              <a:rPr lang="tr-TR" dirty="0" smtClean="0"/>
              <a:t>oluşturmaktadırlar.</a:t>
            </a:r>
          </a:p>
        </p:txBody>
      </p:sp>
    </p:spTree>
    <p:extLst>
      <p:ext uri="{BB962C8B-B14F-4D97-AF65-F5344CB8AC3E}">
        <p14:creationId xmlns:p14="http://schemas.microsoft.com/office/powerpoint/2010/main" val="219095747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1" y="1387011"/>
            <a:ext cx="10515600" cy="735199"/>
          </a:xfrm>
          <a:ln w="12700" cap="rnd">
            <a:solidFill>
              <a:srgbClr val="FF2B06"/>
            </a:solidFill>
          </a:ln>
        </p:spPr>
        <p:txBody>
          <a:bodyPr anchor="ctr" anchorCtr="1">
            <a:normAutofit/>
          </a:bodyPr>
          <a:lstStyle/>
          <a:p>
            <a:r>
              <a:rPr lang="tr-TR" dirty="0" smtClean="0">
                <a:solidFill>
                  <a:srgbClr val="0070C0"/>
                </a:solidFill>
              </a:rPr>
              <a:t>3. BAŞARI </a:t>
            </a:r>
            <a:r>
              <a:rPr lang="tr-TR" dirty="0">
                <a:solidFill>
                  <a:srgbClr val="0070C0"/>
                </a:solidFill>
              </a:rPr>
              <a:t>ANALİZ SİSTEMİ</a:t>
            </a:r>
            <a:endParaRPr lang="tr-TR" dirty="0"/>
          </a:p>
        </p:txBody>
      </p:sp>
      <p:sp>
        <p:nvSpPr>
          <p:cNvPr id="3" name="Slayt Numarası Yer Tutucusu 2"/>
          <p:cNvSpPr>
            <a:spLocks noGrp="1"/>
          </p:cNvSpPr>
          <p:nvPr>
            <p:ph type="sldNum" sz="quarter" idx="12"/>
          </p:nvPr>
        </p:nvSpPr>
        <p:spPr/>
        <p:txBody>
          <a:bodyPr/>
          <a:lstStyle/>
          <a:p>
            <a:fld id="{445A6508-41E8-4EB8-86CB-2F99A3250D37}" type="slidenum">
              <a:rPr lang="tr-TR" smtClean="0"/>
              <a:t>86</a:t>
            </a:fld>
            <a:endParaRPr lang="tr-TR"/>
          </a:p>
        </p:txBody>
      </p:sp>
      <p:sp>
        <p:nvSpPr>
          <p:cNvPr id="4" name="İçerik Yer Tutucusu 3"/>
          <p:cNvSpPr>
            <a:spLocks noGrp="1"/>
          </p:cNvSpPr>
          <p:nvPr>
            <p:ph idx="1"/>
          </p:nvPr>
        </p:nvSpPr>
        <p:spPr>
          <a:xfrm>
            <a:off x="838201" y="2122211"/>
            <a:ext cx="10515600" cy="4446014"/>
          </a:xfrm>
        </p:spPr>
        <p:txBody>
          <a:bodyPr anchor="ctr">
            <a:normAutofit/>
          </a:bodyPr>
          <a:lstStyle/>
          <a:p>
            <a:pPr marL="0" indent="0" algn="just">
              <a:buNone/>
            </a:pPr>
            <a:r>
              <a:rPr lang="tr-TR" sz="4000" dirty="0"/>
              <a:t>Ortak Kazanım Değerlendirme Sınavı Yapıldı.</a:t>
            </a:r>
          </a:p>
          <a:p>
            <a:pPr algn="just"/>
            <a:r>
              <a:rPr lang="tr-TR" dirty="0" smtClean="0"/>
              <a:t>Bu kapsamda </a:t>
            </a:r>
            <a:r>
              <a:rPr lang="tr-TR" b="1" dirty="0" smtClean="0"/>
              <a:t>ODAK</a:t>
            </a:r>
            <a:r>
              <a:rPr lang="tr-TR" dirty="0" smtClean="0"/>
              <a:t> </a:t>
            </a:r>
            <a:r>
              <a:rPr lang="tr-TR" dirty="0"/>
              <a:t>(Okul Tabanlı Değerlendirme, Akredite ve Kalite Sistemi) Projesinin bir parçası olan </a:t>
            </a:r>
            <a:r>
              <a:rPr lang="tr-TR" b="1" dirty="0"/>
              <a:t>Başarı Analiz Sistemi</a:t>
            </a:r>
            <a:r>
              <a:rPr lang="tr-TR" dirty="0"/>
              <a:t> kapsamında </a:t>
            </a:r>
            <a:r>
              <a:rPr lang="sv-SE" dirty="0"/>
              <a:t>8 Nisan 2015 tarihinde Ortaokullarda </a:t>
            </a:r>
            <a:r>
              <a:rPr lang="tr-TR" dirty="0" smtClean="0"/>
              <a:t>ortak kazanım değerlendirme sınavı yapılmıştır. </a:t>
            </a:r>
          </a:p>
          <a:p>
            <a:pPr marL="0" indent="0" algn="just">
              <a:buNone/>
            </a:pPr>
            <a:endParaRPr lang="tr-TR" dirty="0" smtClean="0"/>
          </a:p>
          <a:p>
            <a:pPr algn="just"/>
            <a:r>
              <a:rPr lang="tr-TR" dirty="0" smtClean="0"/>
              <a:t>Uygulanan </a:t>
            </a:r>
            <a:r>
              <a:rPr lang="tr-TR" dirty="0"/>
              <a:t>bu </a:t>
            </a:r>
            <a:r>
              <a:rPr lang="tr-TR" dirty="0" smtClean="0"/>
              <a:t>sınavın sonuçları ile TEOG1 ve TEOG2 sınav sonuçlarının derslere göre ve ilçelere göre karşılaştırılmalarına ilişkin çizelgeler aşağıda sunulmuştur.</a:t>
            </a:r>
            <a:endParaRPr lang="tr-TR" dirty="0"/>
          </a:p>
        </p:txBody>
      </p:sp>
    </p:spTree>
    <p:extLst>
      <p:ext uri="{BB962C8B-B14F-4D97-AF65-F5344CB8AC3E}">
        <p14:creationId xmlns:p14="http://schemas.microsoft.com/office/powerpoint/2010/main" val="181387120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45A6508-41E8-4EB8-86CB-2F99A3250D37}" type="slidenum">
              <a:rPr lang="tr-TR" smtClean="0"/>
              <a:t>87</a:t>
            </a:fld>
            <a:endParaRPr lang="tr-TR"/>
          </a:p>
        </p:txBody>
      </p:sp>
      <p:graphicFrame>
        <p:nvGraphicFramePr>
          <p:cNvPr id="2" name="Table 1"/>
          <p:cNvGraphicFramePr>
            <a:graphicFrameLocks noGrp="1"/>
          </p:cNvGraphicFramePr>
          <p:nvPr>
            <p:extLst/>
          </p:nvPr>
        </p:nvGraphicFramePr>
        <p:xfrm>
          <a:off x="-1" y="1957588"/>
          <a:ext cx="12192000" cy="4610638"/>
        </p:xfrm>
        <a:graphic>
          <a:graphicData uri="http://schemas.openxmlformats.org/drawingml/2006/table">
            <a:tbl>
              <a:tblPr firstRow="1" bandRow="1">
                <a:tableStyleId>{5C22544A-7EE6-4342-B048-85BDC9FD1C3A}</a:tableStyleId>
              </a:tblPr>
              <a:tblGrid>
                <a:gridCol w="5659821"/>
                <a:gridCol w="1608083"/>
                <a:gridCol w="1653277"/>
                <a:gridCol w="1628052"/>
                <a:gridCol w="1642767"/>
              </a:tblGrid>
              <a:tr h="655319">
                <a:tc>
                  <a:txBody>
                    <a:bodyPr/>
                    <a:lstStyle/>
                    <a:p>
                      <a:pPr algn="ctr">
                        <a:lnSpc>
                          <a:spcPct val="107000"/>
                        </a:lnSpc>
                        <a:spcAft>
                          <a:spcPts val="0"/>
                        </a:spcAft>
                      </a:pPr>
                      <a:r>
                        <a:rPr lang="tr-TR" sz="2400" dirty="0">
                          <a:effectLst/>
                        </a:rPr>
                        <a:t>İL GENELİ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a:effectLst/>
                        </a:rPr>
                        <a:t>TEOG1</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a:effectLst/>
                        </a:rPr>
                        <a:t>KDS</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dirty="0">
                          <a:effectLst/>
                        </a:rPr>
                        <a:t>TEOG2</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dirty="0">
                          <a:effectLst/>
                        </a:rPr>
                        <a:t>DEĞİŞİM</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78724">
                <a:tc>
                  <a:txBody>
                    <a:bodyPr/>
                    <a:lstStyle/>
                    <a:p>
                      <a:pPr>
                        <a:lnSpc>
                          <a:spcPct val="107000"/>
                        </a:lnSpc>
                        <a:spcAft>
                          <a:spcPts val="0"/>
                        </a:spcAft>
                      </a:pPr>
                      <a:r>
                        <a:rPr lang="tr-TR" sz="2400" dirty="0">
                          <a:effectLst/>
                        </a:rPr>
                        <a:t>TÜRKÇE</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dirty="0">
                          <a:effectLst/>
                        </a:rPr>
                        <a:t>11,7</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dirty="0">
                          <a:effectLst/>
                        </a:rPr>
                        <a:t>12,3</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dirty="0">
                          <a:effectLst/>
                        </a:rPr>
                        <a:t>12,4</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a:effectLst/>
                        </a:rPr>
                        <a:t>0,7</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55319">
                <a:tc>
                  <a:txBody>
                    <a:bodyPr/>
                    <a:lstStyle/>
                    <a:p>
                      <a:pPr>
                        <a:lnSpc>
                          <a:spcPct val="107000"/>
                        </a:lnSpc>
                        <a:spcAft>
                          <a:spcPts val="0"/>
                        </a:spcAft>
                      </a:pPr>
                      <a:r>
                        <a:rPr lang="tr-TR" sz="2400" dirty="0">
                          <a:effectLst/>
                        </a:rPr>
                        <a:t>MATEMATİK</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dirty="0">
                          <a:effectLst/>
                        </a:rPr>
                        <a:t>7,2</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dirty="0">
                          <a:effectLst/>
                        </a:rPr>
                        <a:t>7,5</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a:effectLst/>
                        </a:rPr>
                        <a:t>7,8</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a:effectLst/>
                        </a:rPr>
                        <a:t>0,6</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55319">
                <a:tc>
                  <a:txBody>
                    <a:bodyPr/>
                    <a:lstStyle/>
                    <a:p>
                      <a:pPr>
                        <a:lnSpc>
                          <a:spcPct val="107000"/>
                        </a:lnSpc>
                        <a:spcAft>
                          <a:spcPts val="0"/>
                        </a:spcAft>
                      </a:pPr>
                      <a:r>
                        <a:rPr lang="tr-TR" sz="2400" dirty="0">
                          <a:effectLst/>
                        </a:rPr>
                        <a:t>FEN BİLİMİLERİ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a:effectLst/>
                        </a:rPr>
                        <a:t>10,7</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dirty="0">
                          <a:effectLst/>
                        </a:rPr>
                        <a:t>7,8</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a:effectLst/>
                        </a:rPr>
                        <a:t>9,7</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a:effectLst/>
                        </a:rPr>
                        <a:t>-0,9</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55319">
                <a:tc>
                  <a:txBody>
                    <a:bodyPr/>
                    <a:lstStyle/>
                    <a:p>
                      <a:pPr>
                        <a:lnSpc>
                          <a:spcPct val="107000"/>
                        </a:lnSpc>
                        <a:spcAft>
                          <a:spcPts val="0"/>
                        </a:spcAft>
                      </a:pPr>
                      <a:r>
                        <a:rPr lang="tr-TR" sz="2400" dirty="0">
                          <a:effectLst/>
                        </a:rPr>
                        <a:t>İNKILAP TARİHİ ve ATATÜRKÇÜLÜK</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a:effectLst/>
                        </a:rPr>
                        <a:t>10,8</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dirty="0">
                          <a:effectLst/>
                        </a:rPr>
                        <a:t>10,4</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a:effectLst/>
                        </a:rPr>
                        <a:t>11</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a:effectLst/>
                        </a:rPr>
                        <a:t>0,2</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55319">
                <a:tc>
                  <a:txBody>
                    <a:bodyPr/>
                    <a:lstStyle/>
                    <a:p>
                      <a:pPr>
                        <a:lnSpc>
                          <a:spcPct val="107000"/>
                        </a:lnSpc>
                        <a:spcAft>
                          <a:spcPts val="0"/>
                        </a:spcAft>
                      </a:pPr>
                      <a:r>
                        <a:rPr lang="tr-TR" sz="2400" dirty="0">
                          <a:effectLst/>
                        </a:rPr>
                        <a:t>YABANCI DİL</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a:effectLst/>
                        </a:rPr>
                        <a:t>8,7</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dirty="0">
                          <a:effectLst/>
                        </a:rPr>
                        <a:t>11,1</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a:effectLst/>
                        </a:rPr>
                        <a:t>7,4</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a:effectLst/>
                        </a:rPr>
                        <a:t>-1,3</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55319">
                <a:tc>
                  <a:txBody>
                    <a:bodyPr/>
                    <a:lstStyle/>
                    <a:p>
                      <a:pPr>
                        <a:lnSpc>
                          <a:spcPct val="107000"/>
                        </a:lnSpc>
                        <a:spcAft>
                          <a:spcPts val="0"/>
                        </a:spcAft>
                      </a:pPr>
                      <a:r>
                        <a:rPr lang="tr-TR" sz="2400" dirty="0">
                          <a:effectLst/>
                        </a:rPr>
                        <a:t>DİN KÜLTÜRÜ VE AHLAK BİLGİSİ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a:effectLst/>
                        </a:rPr>
                        <a:t>15,5</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a:effectLst/>
                        </a:rPr>
                        <a:t>11,5</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dirty="0">
                          <a:effectLst/>
                        </a:rPr>
                        <a:t>14,3</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2400" dirty="0">
                          <a:effectLst/>
                        </a:rPr>
                        <a:t>-1,2</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
        <p:nvSpPr>
          <p:cNvPr id="3" name="Rectangle 2"/>
          <p:cNvSpPr/>
          <p:nvPr/>
        </p:nvSpPr>
        <p:spPr>
          <a:xfrm>
            <a:off x="0" y="1389775"/>
            <a:ext cx="12192000" cy="461665"/>
          </a:xfrm>
          <a:prstGeom prst="rect">
            <a:avLst/>
          </a:prstGeom>
        </p:spPr>
        <p:txBody>
          <a:bodyPr wrap="square">
            <a:spAutoFit/>
          </a:bodyPr>
          <a:lstStyle/>
          <a:p>
            <a:pPr algn="ctr"/>
            <a:r>
              <a:rPr lang="tr-TR" sz="2400" b="1" dirty="0" smtClean="0">
                <a:solidFill>
                  <a:srgbClr val="0070C0"/>
                </a:solidFill>
              </a:rPr>
              <a:t>TEOG1, KDS </a:t>
            </a:r>
            <a:r>
              <a:rPr lang="tr-TR" sz="2400" b="1" dirty="0">
                <a:solidFill>
                  <a:srgbClr val="0070C0"/>
                </a:solidFill>
              </a:rPr>
              <a:t>ve TEOG2 </a:t>
            </a:r>
            <a:r>
              <a:rPr lang="tr-TR" sz="2000" b="1" dirty="0" smtClean="0">
                <a:solidFill>
                  <a:srgbClr val="0070C0"/>
                </a:solidFill>
              </a:rPr>
              <a:t>Sınavlarının Derslere Göre </a:t>
            </a:r>
            <a:r>
              <a:rPr lang="tr-TR" sz="2400" b="1" dirty="0" smtClean="0">
                <a:solidFill>
                  <a:srgbClr val="0070C0"/>
                </a:solidFill>
              </a:rPr>
              <a:t>Doğru Cevap Sayısı Karşılaştırması</a:t>
            </a:r>
            <a:endParaRPr lang="tr-TR" sz="2400" b="1" dirty="0">
              <a:solidFill>
                <a:srgbClr val="0070C0"/>
              </a:solidFill>
            </a:endParaRPr>
          </a:p>
        </p:txBody>
      </p:sp>
    </p:spTree>
    <p:extLst>
      <p:ext uri="{BB962C8B-B14F-4D97-AF65-F5344CB8AC3E}">
        <p14:creationId xmlns:p14="http://schemas.microsoft.com/office/powerpoint/2010/main" val="387023906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45A6508-41E8-4EB8-86CB-2F99A3250D37}" type="slidenum">
              <a:rPr lang="tr-TR" smtClean="0"/>
              <a:t>88</a:t>
            </a:fld>
            <a:endParaRPr lang="tr-TR"/>
          </a:p>
        </p:txBody>
      </p:sp>
      <p:graphicFrame>
        <p:nvGraphicFramePr>
          <p:cNvPr id="3" name="Table 2"/>
          <p:cNvGraphicFramePr>
            <a:graphicFrameLocks noGrp="1"/>
          </p:cNvGraphicFramePr>
          <p:nvPr>
            <p:extLst/>
          </p:nvPr>
        </p:nvGraphicFramePr>
        <p:xfrm>
          <a:off x="-1" y="1352280"/>
          <a:ext cx="12192009" cy="5304592"/>
        </p:xfrm>
        <a:graphic>
          <a:graphicData uri="http://schemas.openxmlformats.org/drawingml/2006/table">
            <a:tbl>
              <a:tblPr/>
              <a:tblGrid>
                <a:gridCol w="281896"/>
                <a:gridCol w="1262657"/>
                <a:gridCol w="416972"/>
                <a:gridCol w="416972"/>
                <a:gridCol w="416972"/>
                <a:gridCol w="475700"/>
                <a:gridCol w="458081"/>
                <a:gridCol w="458081"/>
                <a:gridCol w="458081"/>
                <a:gridCol w="475700"/>
                <a:gridCol w="481571"/>
                <a:gridCol w="481571"/>
                <a:gridCol w="481571"/>
                <a:gridCol w="475700"/>
                <a:gridCol w="416972"/>
                <a:gridCol w="416972"/>
                <a:gridCol w="416972"/>
                <a:gridCol w="475700"/>
                <a:gridCol w="416972"/>
                <a:gridCol w="416972"/>
                <a:gridCol w="387608"/>
                <a:gridCol w="475700"/>
                <a:gridCol w="416972"/>
                <a:gridCol w="416972"/>
                <a:gridCol w="416972"/>
                <a:gridCol w="475700"/>
              </a:tblGrid>
              <a:tr h="419264">
                <a:tc rowSpan="2">
                  <a:txBody>
                    <a:bodyPr/>
                    <a:lstStyle/>
                    <a:p>
                      <a:pPr algn="ctr" fontAlgn="ctr"/>
                      <a:r>
                        <a:rPr lang="tr-TR" sz="900" b="1" i="0" u="none" strike="noStrike" dirty="0">
                          <a:solidFill>
                            <a:srgbClr val="000000"/>
                          </a:solidFill>
                          <a:effectLst/>
                          <a:latin typeface="Calibri" panose="020F0502020204030204" pitchFamily="34" charset="0"/>
                        </a:rPr>
                        <a:t>S.N.</a:t>
                      </a:r>
                    </a:p>
                  </a:txBody>
                  <a:tcPr marL="3917" marR="3917" marT="3917"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fontAlgn="ctr"/>
                      <a:r>
                        <a:rPr lang="tr-TR" sz="1800" b="1" i="0" u="none" strike="noStrike" dirty="0">
                          <a:solidFill>
                            <a:srgbClr val="000000"/>
                          </a:solidFill>
                          <a:effectLst/>
                          <a:latin typeface="Calibri" panose="020F0502020204030204" pitchFamily="34" charset="0"/>
                        </a:rPr>
                        <a:t>İLÇELER</a:t>
                      </a:r>
                    </a:p>
                  </a:txBody>
                  <a:tcPr marL="3917" marR="3917" marT="3917"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4">
                  <a:txBody>
                    <a:bodyPr/>
                    <a:lstStyle/>
                    <a:p>
                      <a:pPr algn="ctr" fontAlgn="ctr"/>
                      <a:r>
                        <a:rPr lang="tr-TR" sz="1400" b="1" i="0" u="none" strike="noStrike" dirty="0">
                          <a:solidFill>
                            <a:srgbClr val="000000"/>
                          </a:solidFill>
                          <a:effectLst/>
                          <a:latin typeface="Calibri" panose="020F0502020204030204" pitchFamily="34" charset="0"/>
                        </a:rPr>
                        <a:t>TÜRKÇE</a:t>
                      </a:r>
                    </a:p>
                  </a:txBody>
                  <a:tcPr marL="3917" marR="3917" marT="391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1400" b="1" i="0" u="none" strike="noStrike" dirty="0">
                          <a:solidFill>
                            <a:srgbClr val="000000"/>
                          </a:solidFill>
                          <a:effectLst/>
                          <a:latin typeface="Calibri" panose="020F0502020204030204" pitchFamily="34" charset="0"/>
                        </a:rPr>
                        <a:t>MATEMATİK</a:t>
                      </a:r>
                    </a:p>
                  </a:txBody>
                  <a:tcPr marL="3917" marR="3917" marT="391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1400" b="1" i="0" u="none" strike="noStrike" dirty="0">
                          <a:solidFill>
                            <a:srgbClr val="000000"/>
                          </a:solidFill>
                          <a:effectLst/>
                          <a:latin typeface="Calibri" panose="020F0502020204030204" pitchFamily="34" charset="0"/>
                        </a:rPr>
                        <a:t>FEN BİLİMLERİ</a:t>
                      </a:r>
                    </a:p>
                  </a:txBody>
                  <a:tcPr marL="3917" marR="3917" marT="391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1400" b="1" i="0" u="none" strike="noStrike" dirty="0">
                          <a:solidFill>
                            <a:srgbClr val="000000"/>
                          </a:solidFill>
                          <a:effectLst/>
                          <a:latin typeface="Calibri" panose="020F0502020204030204" pitchFamily="34" charset="0"/>
                        </a:rPr>
                        <a:t>İNKILAP TARİHİ VE ATATÜRKÇÜLÜK</a:t>
                      </a:r>
                    </a:p>
                  </a:txBody>
                  <a:tcPr marL="3917" marR="3917" marT="391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1400" b="1" i="0" u="none" strike="noStrike" dirty="0">
                          <a:solidFill>
                            <a:srgbClr val="000000"/>
                          </a:solidFill>
                          <a:effectLst/>
                          <a:latin typeface="Calibri" panose="020F0502020204030204" pitchFamily="34" charset="0"/>
                        </a:rPr>
                        <a:t>YABANCI DİL</a:t>
                      </a:r>
                    </a:p>
                  </a:txBody>
                  <a:tcPr marL="3917" marR="3917" marT="391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1400" b="1" i="0" u="none" strike="noStrike" dirty="0">
                          <a:solidFill>
                            <a:srgbClr val="000000"/>
                          </a:solidFill>
                          <a:effectLst/>
                          <a:latin typeface="Calibri" panose="020F0502020204030204" pitchFamily="34" charset="0"/>
                        </a:rPr>
                        <a:t>DİN KÜLTÜRÜ VE AHLAK BİLGİSİ</a:t>
                      </a:r>
                    </a:p>
                  </a:txBody>
                  <a:tcPr marL="3917" marR="3917" marT="391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314449">
                <a:tc vMerge="1">
                  <a:txBody>
                    <a:bodyPr/>
                    <a:lstStyle/>
                    <a:p>
                      <a:endParaRPr lang="tr-TR"/>
                    </a:p>
                  </a:txBody>
                  <a:tcPr/>
                </a:tc>
                <a:tc vMerge="1">
                  <a:txBody>
                    <a:bodyPr/>
                    <a:lstStyle/>
                    <a:p>
                      <a:endParaRPr lang="tr-TR"/>
                    </a:p>
                  </a:txBody>
                  <a:tcPr/>
                </a:tc>
                <a:tc>
                  <a:txBody>
                    <a:bodyPr/>
                    <a:lstStyle/>
                    <a:p>
                      <a:pPr algn="ctr" fontAlgn="ctr"/>
                      <a:r>
                        <a:rPr lang="tr-TR" sz="1000" b="1" i="0" u="none" strike="noStrike" dirty="0">
                          <a:solidFill>
                            <a:srgbClr val="000000"/>
                          </a:solidFill>
                          <a:effectLst/>
                          <a:latin typeface="Calibri" panose="020F0502020204030204" pitchFamily="34" charset="0"/>
                        </a:rPr>
                        <a:t>TEOG 1</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KDS</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Calibri" panose="020F0502020204030204" pitchFamily="34" charset="0"/>
                        </a:rPr>
                        <a:t>TEOG 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Calibri" panose="020F0502020204030204" pitchFamily="34" charset="0"/>
                        </a:rPr>
                        <a:t>DEĞİŞİM</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000" b="1" i="0" u="none" strike="noStrike">
                          <a:solidFill>
                            <a:srgbClr val="000000"/>
                          </a:solidFill>
                          <a:effectLst/>
                          <a:latin typeface="Calibri" panose="020F0502020204030204" pitchFamily="34" charset="0"/>
                        </a:rPr>
                        <a:t>TEOG 1</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KDS</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Calibri" panose="020F0502020204030204" pitchFamily="34" charset="0"/>
                        </a:rPr>
                        <a:t>TEOG 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DEĞİŞİM</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000" b="1" i="0" u="none" strike="noStrike">
                          <a:solidFill>
                            <a:srgbClr val="000000"/>
                          </a:solidFill>
                          <a:effectLst/>
                          <a:latin typeface="Calibri" panose="020F0502020204030204" pitchFamily="34" charset="0"/>
                        </a:rPr>
                        <a:t>TEOG 1</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KDS</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TEOG 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DEĞİŞİM</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000" b="1" i="0" u="none" strike="noStrike">
                          <a:solidFill>
                            <a:srgbClr val="000000"/>
                          </a:solidFill>
                          <a:effectLst/>
                          <a:latin typeface="Calibri" panose="020F0502020204030204" pitchFamily="34" charset="0"/>
                        </a:rPr>
                        <a:t>TEOG 1</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KDS</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TEOG 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DEĞİŞİM</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000" b="1" i="0" u="none" strike="noStrike" dirty="0">
                          <a:solidFill>
                            <a:srgbClr val="000000"/>
                          </a:solidFill>
                          <a:effectLst/>
                          <a:latin typeface="Calibri" panose="020F0502020204030204" pitchFamily="34" charset="0"/>
                        </a:rPr>
                        <a:t>TEOG 1</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Calibri" panose="020F0502020204030204" pitchFamily="34" charset="0"/>
                        </a:rPr>
                        <a:t>KDS</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TEOG 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Calibri" panose="020F0502020204030204" pitchFamily="34" charset="0"/>
                        </a:rPr>
                        <a:t>DEĞİŞİM</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000" b="1" i="0" u="none" strike="noStrike" dirty="0">
                          <a:solidFill>
                            <a:srgbClr val="000000"/>
                          </a:solidFill>
                          <a:effectLst/>
                          <a:latin typeface="Calibri" panose="020F0502020204030204" pitchFamily="34" charset="0"/>
                        </a:rPr>
                        <a:t>TEOG 1</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Calibri" panose="020F0502020204030204" pitchFamily="34" charset="0"/>
                        </a:rPr>
                        <a:t>KDS</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Calibri" panose="020F0502020204030204" pitchFamily="34" charset="0"/>
                        </a:rPr>
                        <a:t>TEOG 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solidFill>
                            <a:srgbClr val="000000"/>
                          </a:solidFill>
                          <a:effectLst/>
                          <a:latin typeface="Calibri" panose="020F0502020204030204" pitchFamily="34" charset="0"/>
                        </a:rPr>
                        <a:t>DEĞİŞİM</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r>
              <a:tr h="281098">
                <a:tc>
                  <a:txBody>
                    <a:bodyPr/>
                    <a:lstStyle/>
                    <a:p>
                      <a:pPr algn="ctr" fontAlgn="ctr"/>
                      <a:r>
                        <a:rPr lang="tr-TR" sz="1400" b="1" i="0" u="none" strike="noStrike" dirty="0">
                          <a:solidFill>
                            <a:srgbClr val="000000"/>
                          </a:solidFill>
                          <a:effectLst/>
                          <a:latin typeface="Calibri" panose="020F0502020204030204" pitchFamily="34" charset="0"/>
                        </a:rPr>
                        <a:t>1</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0000"/>
                          </a:solidFill>
                          <a:effectLst/>
                          <a:latin typeface="Calibri" panose="020F0502020204030204" pitchFamily="34" charset="0"/>
                        </a:rPr>
                        <a:t>ALADAĞ</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11,8</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13,2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Arial Narrow" panose="020B0606020202030204" pitchFamily="34" charset="0"/>
                        </a:rPr>
                        <a:t>1,4</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7,4</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8,3</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9,4</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2,0</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dirty="0">
                          <a:solidFill>
                            <a:srgbClr val="000000"/>
                          </a:solidFill>
                          <a:effectLst/>
                          <a:latin typeface="Arial Narrow" panose="020B0606020202030204" pitchFamily="34" charset="0"/>
                        </a:rPr>
                        <a:t>11,5</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8,7</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11,8</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Arial Narrow" panose="020B0606020202030204" pitchFamily="34" charset="0"/>
                        </a:rPr>
                        <a:t>0,3</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dirty="0">
                          <a:solidFill>
                            <a:srgbClr val="000000"/>
                          </a:solidFill>
                          <a:effectLst/>
                          <a:latin typeface="Arial Narrow" panose="020B0606020202030204" pitchFamily="34" charset="0"/>
                        </a:rPr>
                        <a:t>11,6</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11,6</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13,0</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Arial Narrow" panose="020B0606020202030204" pitchFamily="34" charset="0"/>
                        </a:rPr>
                        <a:t>1,4</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8,9</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8,8</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-0,2</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16,3</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12,6</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16,5</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0,2</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81098">
                <a:tc>
                  <a:txBody>
                    <a:bodyPr/>
                    <a:lstStyle/>
                    <a:p>
                      <a:pPr algn="ctr" fontAlgn="ctr"/>
                      <a:r>
                        <a:rPr lang="tr-TR" sz="1400" b="1" i="0" u="none" strike="noStrike" dirty="0">
                          <a:solidFill>
                            <a:srgbClr val="000000"/>
                          </a:solidFill>
                          <a:effectLst/>
                          <a:latin typeface="Calibri" panose="020F0502020204030204" pitchFamily="34" charset="0"/>
                        </a:rPr>
                        <a:t>2</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0000"/>
                          </a:solidFill>
                          <a:effectLst/>
                          <a:latin typeface="Calibri" panose="020F0502020204030204" pitchFamily="34" charset="0"/>
                        </a:rPr>
                        <a:t>CEYHAN</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11,3</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12,0</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Arial Narrow" panose="020B0606020202030204" pitchFamily="34" charset="0"/>
                        </a:rPr>
                        <a:t>0,9</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7,2</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7,3</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8,0</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0,8</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10,2</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7,7</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9,9</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-0,3</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10,2</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10,9</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0,6</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8,1</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10,5</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7,2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-0,9</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15,1</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11,3</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13,9</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-1,2</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81098">
                <a:tc>
                  <a:txBody>
                    <a:bodyPr/>
                    <a:lstStyle/>
                    <a:p>
                      <a:pPr algn="ctr" fontAlgn="ctr"/>
                      <a:r>
                        <a:rPr lang="tr-TR" sz="1400" b="1" i="0" u="none" strike="noStrike" dirty="0">
                          <a:solidFill>
                            <a:srgbClr val="000000"/>
                          </a:solidFill>
                          <a:effectLst/>
                          <a:latin typeface="Calibri" panose="020F0502020204030204" pitchFamily="34" charset="0"/>
                        </a:rPr>
                        <a:t>3</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0000"/>
                          </a:solidFill>
                          <a:effectLst/>
                          <a:latin typeface="Calibri" panose="020F0502020204030204" pitchFamily="34" charset="0"/>
                        </a:rPr>
                        <a:t>ÇUKUROVA</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14,4</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14,5</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14,9</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Arial Narrow" panose="020B0606020202030204" pitchFamily="34" charset="0"/>
                        </a:rPr>
                        <a:t>0,5</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9,8</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10,5</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10,1</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0,3</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13,0</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9,9</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12,3</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-0,6</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13,7</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13,1</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13,4</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-0,3</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11,2</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14,1</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9,4</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-1,8</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17,1</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13,3</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16,2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-0,9</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81098">
                <a:tc>
                  <a:txBody>
                    <a:bodyPr/>
                    <a:lstStyle/>
                    <a:p>
                      <a:pPr algn="ctr" fontAlgn="ctr"/>
                      <a:r>
                        <a:rPr lang="tr-TR" sz="1400" b="1" i="0" u="none" strike="noStrike">
                          <a:solidFill>
                            <a:srgbClr val="000000"/>
                          </a:solidFill>
                          <a:effectLst/>
                          <a:latin typeface="Calibri" panose="020F0502020204030204" pitchFamily="34" charset="0"/>
                        </a:rPr>
                        <a:t>4</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0000"/>
                          </a:solidFill>
                          <a:effectLst/>
                          <a:latin typeface="Calibri" panose="020F0502020204030204" pitchFamily="34" charset="0"/>
                        </a:rPr>
                        <a:t>FEKE</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11,3</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12,4</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12,3</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Arial Narrow" panose="020B0606020202030204" pitchFamily="34" charset="0"/>
                        </a:rPr>
                        <a:t>1,0</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dirty="0">
                          <a:solidFill>
                            <a:srgbClr val="000000"/>
                          </a:solidFill>
                          <a:effectLst/>
                          <a:latin typeface="Arial Narrow" panose="020B0606020202030204" pitchFamily="34" charset="0"/>
                        </a:rPr>
                        <a:t>6,7</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6,8</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7,5</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0,9</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10,6</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8,2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10,3</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-0,3</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10,9</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11,6</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12,4</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1,5</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11,8</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11,9</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8,6</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-3,1</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13,6</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12,9</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15,7</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2,1</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81098">
                <a:tc>
                  <a:txBody>
                    <a:bodyPr/>
                    <a:lstStyle/>
                    <a:p>
                      <a:pPr algn="ctr" fontAlgn="ctr"/>
                      <a:r>
                        <a:rPr lang="tr-TR" sz="1400" b="1" i="0" u="none" strike="noStrike">
                          <a:solidFill>
                            <a:srgbClr val="000000"/>
                          </a:solidFill>
                          <a:effectLst/>
                          <a:latin typeface="Calibri" panose="020F0502020204030204" pitchFamily="34" charset="0"/>
                        </a:rPr>
                        <a:t>5</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0000"/>
                          </a:solidFill>
                          <a:effectLst/>
                          <a:latin typeface="Calibri" panose="020F0502020204030204" pitchFamily="34" charset="0"/>
                        </a:rPr>
                        <a:t>İMAMOĞLU</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11,6</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12,1</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12,6</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Arial Narrow" panose="020B0606020202030204" pitchFamily="34" charset="0"/>
                        </a:rPr>
                        <a:t>1,0</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7,2</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7,5</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8,5</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Arial Narrow" panose="020B0606020202030204" pitchFamily="34" charset="0"/>
                        </a:rPr>
                        <a:t>1,3</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10,3</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7,8</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9,9</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-0,5</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10,6</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11,5</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0,9</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8,6</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11,1</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7,8</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-0,8</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15,2</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14,7</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-0,5</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81098">
                <a:tc>
                  <a:txBody>
                    <a:bodyPr/>
                    <a:lstStyle/>
                    <a:p>
                      <a:pPr algn="ctr" fontAlgn="ctr"/>
                      <a:r>
                        <a:rPr lang="tr-TR" sz="1400" b="1" i="0" u="none" strike="noStrike" dirty="0">
                          <a:solidFill>
                            <a:srgbClr val="000000"/>
                          </a:solidFill>
                          <a:effectLst/>
                          <a:latin typeface="Calibri" panose="020F0502020204030204" pitchFamily="34" charset="0"/>
                        </a:rPr>
                        <a:t>6</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0000"/>
                          </a:solidFill>
                          <a:effectLst/>
                          <a:latin typeface="Calibri" panose="020F0502020204030204" pitchFamily="34" charset="0"/>
                        </a:rPr>
                        <a:t>KARAİSALI</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11,7</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12,7</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1,1</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7,4</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7,3</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8,7</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Arial Narrow" panose="020B0606020202030204" pitchFamily="34" charset="0"/>
                        </a:rPr>
                        <a:t>1,3</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dirty="0">
                          <a:solidFill>
                            <a:srgbClr val="000000"/>
                          </a:solidFill>
                          <a:effectLst/>
                          <a:latin typeface="Arial Narrow" panose="020B0606020202030204" pitchFamily="34" charset="0"/>
                        </a:rPr>
                        <a:t>11,6</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8,8</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10,9</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-0,7</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10,4</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9,7</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11,8</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1,4</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8,2</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7,7</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-0,5</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16,0</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15,5</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-0,4</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81098">
                <a:tc>
                  <a:txBody>
                    <a:bodyPr/>
                    <a:lstStyle/>
                    <a:p>
                      <a:pPr algn="ctr" fontAlgn="ctr"/>
                      <a:r>
                        <a:rPr lang="tr-TR" sz="1400" b="1" i="0" u="none" strike="noStrike" dirty="0">
                          <a:solidFill>
                            <a:srgbClr val="000000"/>
                          </a:solidFill>
                          <a:effectLst/>
                          <a:latin typeface="Calibri" panose="020F0502020204030204" pitchFamily="34" charset="0"/>
                        </a:rPr>
                        <a:t>7</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a:solidFill>
                            <a:srgbClr val="000000"/>
                          </a:solidFill>
                          <a:effectLst/>
                          <a:latin typeface="Calibri" panose="020F0502020204030204" pitchFamily="34" charset="0"/>
                        </a:rPr>
                        <a:t>KARATAŞ</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9,6</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11,7</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11,4</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1,9</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dirty="0">
                          <a:solidFill>
                            <a:srgbClr val="000000"/>
                          </a:solidFill>
                          <a:effectLst/>
                          <a:latin typeface="Arial Narrow" panose="020B0606020202030204" pitchFamily="34" charset="0"/>
                        </a:rPr>
                        <a:t>5,9</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6,4</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6,9</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Arial Narrow" panose="020B0606020202030204" pitchFamily="34" charset="0"/>
                        </a:rPr>
                        <a:t>1,0</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9,8</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7,4</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8,9</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Arial Narrow" panose="020B0606020202030204" pitchFamily="34" charset="0"/>
                        </a:rPr>
                        <a:t>-0,9</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9,0</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9,8</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1,2</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7,0</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10,8</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6,2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-0,8</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13,7</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10,5</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12,8</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-0,9</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81098">
                <a:tc>
                  <a:txBody>
                    <a:bodyPr/>
                    <a:lstStyle/>
                    <a:p>
                      <a:pPr algn="ctr" fontAlgn="ctr"/>
                      <a:r>
                        <a:rPr lang="tr-TR" sz="1400" b="1" i="0" u="none" strike="noStrike" dirty="0">
                          <a:solidFill>
                            <a:srgbClr val="000000"/>
                          </a:solidFill>
                          <a:effectLst/>
                          <a:latin typeface="Calibri" panose="020F0502020204030204" pitchFamily="34" charset="0"/>
                        </a:rPr>
                        <a:t>8</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0000"/>
                          </a:solidFill>
                          <a:effectLst/>
                          <a:latin typeface="Calibri" panose="020F0502020204030204" pitchFamily="34" charset="0"/>
                        </a:rPr>
                        <a:t>KOZAN</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12,5</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12,6</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12,7</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0,2</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8,1</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8,3</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8,4</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0,3</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dirty="0">
                          <a:solidFill>
                            <a:srgbClr val="000000"/>
                          </a:solidFill>
                          <a:effectLst/>
                          <a:latin typeface="Arial Narrow" panose="020B0606020202030204" pitchFamily="34" charset="0"/>
                        </a:rPr>
                        <a:t>11,5</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8,3</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10,5</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-1,1</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dirty="0">
                          <a:solidFill>
                            <a:srgbClr val="000000"/>
                          </a:solidFill>
                          <a:effectLst/>
                          <a:latin typeface="Arial Narrow" panose="020B0606020202030204" pitchFamily="34" charset="0"/>
                        </a:rPr>
                        <a:t>11,9</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11,1</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11,9</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-0,1</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9,2</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11,4</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7,8</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-1,4</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16,7</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12,3</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15,0</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-1,7</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81098">
                <a:tc>
                  <a:txBody>
                    <a:bodyPr/>
                    <a:lstStyle/>
                    <a:p>
                      <a:pPr algn="ctr" fontAlgn="ctr"/>
                      <a:r>
                        <a:rPr lang="tr-TR" sz="1400" b="1" i="0" u="none" strike="noStrike" dirty="0">
                          <a:solidFill>
                            <a:srgbClr val="000000"/>
                          </a:solidFill>
                          <a:effectLst/>
                          <a:latin typeface="Calibri" panose="020F0502020204030204" pitchFamily="34" charset="0"/>
                        </a:rPr>
                        <a:t>9</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0000"/>
                          </a:solidFill>
                          <a:effectLst/>
                          <a:latin typeface="Calibri" panose="020F0502020204030204" pitchFamily="34" charset="0"/>
                        </a:rPr>
                        <a:t>POZANTI</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12,0</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12,4</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13,0</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Arial Narrow" panose="020B0606020202030204" pitchFamily="34" charset="0"/>
                        </a:rPr>
                        <a:t>1,0</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6,9</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7,0</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8,6</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1,8</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10,5</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7,7</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10,5</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0,0</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10,5</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10,1</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12,0</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Arial Narrow" panose="020B0606020202030204" pitchFamily="34" charset="0"/>
                        </a:rPr>
                        <a:t>1,4</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8,1</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10,5</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7,6</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-0,5</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15,4</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11,8</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15,5</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0,1</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81098">
                <a:tc>
                  <a:txBody>
                    <a:bodyPr/>
                    <a:lstStyle/>
                    <a:p>
                      <a:pPr algn="ctr" fontAlgn="ctr"/>
                      <a:r>
                        <a:rPr lang="tr-TR" sz="1400" b="1" i="0" u="none" strike="noStrike">
                          <a:solidFill>
                            <a:srgbClr val="000000"/>
                          </a:solidFill>
                          <a:effectLst/>
                          <a:latin typeface="Calibri" panose="020F0502020204030204" pitchFamily="34" charset="0"/>
                        </a:rPr>
                        <a:t>10</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0000"/>
                          </a:solidFill>
                          <a:effectLst/>
                          <a:latin typeface="Calibri" panose="020F0502020204030204" pitchFamily="34" charset="0"/>
                        </a:rPr>
                        <a:t>SAİMBEYLİ</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10,3</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11,7</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12,7</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Arial Narrow" panose="020B0606020202030204" pitchFamily="34" charset="0"/>
                        </a:rPr>
                        <a:t>2,3</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6,7</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6,2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7,9</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1,2</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10,1</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7,5</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9,7</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Arial Narrow" panose="020B0606020202030204" pitchFamily="34" charset="0"/>
                        </a:rPr>
                        <a:t>-0,4</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9,7</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10,5</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Arial Narrow" panose="020B0606020202030204" pitchFamily="34" charset="0"/>
                        </a:rPr>
                        <a:t>1,5</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dirty="0">
                          <a:solidFill>
                            <a:srgbClr val="000000"/>
                          </a:solidFill>
                          <a:effectLst/>
                          <a:latin typeface="Arial Narrow" panose="020B0606020202030204" pitchFamily="34" charset="0"/>
                        </a:rPr>
                        <a:t>7,9</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10,5</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7,7</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-0,2</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15,1</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12,1</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14,9</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-0,2</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81098">
                <a:tc>
                  <a:txBody>
                    <a:bodyPr/>
                    <a:lstStyle/>
                    <a:p>
                      <a:pPr algn="ctr" fontAlgn="ctr"/>
                      <a:r>
                        <a:rPr lang="tr-TR" sz="1400" b="1" i="0" u="none" strike="noStrike" dirty="0">
                          <a:solidFill>
                            <a:srgbClr val="000000"/>
                          </a:solidFill>
                          <a:effectLst/>
                          <a:latin typeface="Calibri" panose="020F0502020204030204" pitchFamily="34" charset="0"/>
                        </a:rPr>
                        <a:t>11</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0000"/>
                          </a:solidFill>
                          <a:effectLst/>
                          <a:latin typeface="Calibri" panose="020F0502020204030204" pitchFamily="34" charset="0"/>
                        </a:rPr>
                        <a:t>SARIÇAM</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11,6</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12,4</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Arial Narrow" panose="020B0606020202030204" pitchFamily="34" charset="0"/>
                        </a:rPr>
                        <a:t>0,8</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dirty="0">
                          <a:solidFill>
                            <a:srgbClr val="000000"/>
                          </a:solidFill>
                          <a:effectLst/>
                          <a:latin typeface="Arial Narrow" panose="020B0606020202030204" pitchFamily="34" charset="0"/>
                        </a:rPr>
                        <a:t>6,8</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7,0</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7,6</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0,8</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10,7</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7,7</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9,6</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-1,1</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dirty="0">
                          <a:solidFill>
                            <a:srgbClr val="000000"/>
                          </a:solidFill>
                          <a:effectLst/>
                          <a:latin typeface="Arial Narrow" panose="020B0606020202030204" pitchFamily="34" charset="0"/>
                        </a:rPr>
                        <a:t>10,6</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10,3</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10,9</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0,4</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dirty="0">
                          <a:solidFill>
                            <a:srgbClr val="000000"/>
                          </a:solidFill>
                          <a:effectLst/>
                          <a:latin typeface="Arial Narrow" panose="020B0606020202030204" pitchFamily="34" charset="0"/>
                        </a:rPr>
                        <a:t>8,7</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11,1</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7,8</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-0,9</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15,6</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11,6</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14,3</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-1,4</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81098">
                <a:tc>
                  <a:txBody>
                    <a:bodyPr/>
                    <a:lstStyle/>
                    <a:p>
                      <a:pPr algn="ctr" fontAlgn="ctr"/>
                      <a:r>
                        <a:rPr lang="tr-TR" sz="1400" b="1" i="0" u="none" strike="noStrike" dirty="0">
                          <a:solidFill>
                            <a:srgbClr val="000000"/>
                          </a:solidFill>
                          <a:effectLst/>
                          <a:latin typeface="Calibri" panose="020F0502020204030204" pitchFamily="34" charset="0"/>
                        </a:rPr>
                        <a:t>12</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0000"/>
                          </a:solidFill>
                          <a:effectLst/>
                          <a:latin typeface="Calibri" panose="020F0502020204030204" pitchFamily="34" charset="0"/>
                        </a:rPr>
                        <a:t>SEYHAN</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11,2</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11,7</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1,0</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dirty="0">
                          <a:solidFill>
                            <a:srgbClr val="000000"/>
                          </a:solidFill>
                          <a:effectLst/>
                          <a:latin typeface="Arial Narrow" panose="020B0606020202030204" pitchFamily="34" charset="0"/>
                        </a:rPr>
                        <a:t>6,7</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6,8</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7,4</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0,7</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10,2</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7,2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9,1</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-1,1</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10,2</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9,7</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10,6</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0,3</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8,2</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10,4</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6,9</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-1,3</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15,3</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10,9</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13,9</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-1,4</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81098">
                <a:tc>
                  <a:txBody>
                    <a:bodyPr/>
                    <a:lstStyle/>
                    <a:p>
                      <a:pPr algn="ctr" fontAlgn="ctr"/>
                      <a:r>
                        <a:rPr lang="tr-TR" sz="1400" b="1" i="0" u="none" strike="noStrike" dirty="0">
                          <a:solidFill>
                            <a:srgbClr val="000000"/>
                          </a:solidFill>
                          <a:effectLst/>
                          <a:latin typeface="Calibri" panose="020F0502020204030204" pitchFamily="34" charset="0"/>
                        </a:rPr>
                        <a:t>13</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0000"/>
                          </a:solidFill>
                          <a:effectLst/>
                          <a:latin typeface="Calibri" panose="020F0502020204030204" pitchFamily="34" charset="0"/>
                        </a:rPr>
                        <a:t>TUFANBEYLİ</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12,2</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12,7</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12,3</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0,1</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6,8</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7,0</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7,8</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1,0</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11,0</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8,2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10,1</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-0,9</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11,0</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11,0</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11,3</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Arial Narrow" panose="020B0606020202030204" pitchFamily="34" charset="0"/>
                        </a:rPr>
                        <a:t>0,4</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9,5</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11,7</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7,8</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-1,8</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16,5</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12,5</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15,1</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-1,4</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81098">
                <a:tc>
                  <a:txBody>
                    <a:bodyPr/>
                    <a:lstStyle/>
                    <a:p>
                      <a:pPr algn="ctr" fontAlgn="ctr"/>
                      <a:r>
                        <a:rPr lang="tr-TR" sz="1400" b="1" i="0" u="none" strike="noStrike" dirty="0">
                          <a:solidFill>
                            <a:srgbClr val="000000"/>
                          </a:solidFill>
                          <a:effectLst/>
                          <a:latin typeface="Calibri" panose="020F0502020204030204" pitchFamily="34" charset="0"/>
                        </a:rPr>
                        <a:t>14</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0000"/>
                          </a:solidFill>
                          <a:effectLst/>
                          <a:latin typeface="Calibri" panose="020F0502020204030204" pitchFamily="34" charset="0"/>
                        </a:rPr>
                        <a:t>YUMURTALIK</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9,8</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10,6</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11,1</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1,3</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6,1</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5,9</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6,8</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Arial Narrow" panose="020B0606020202030204" pitchFamily="34" charset="0"/>
                        </a:rPr>
                        <a:t>0,6</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9,6</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7,2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8,8</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-0,8</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9,3</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9,5</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10,0</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0,7</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dirty="0">
                          <a:solidFill>
                            <a:srgbClr val="000000"/>
                          </a:solidFill>
                          <a:effectLst/>
                          <a:latin typeface="Arial Narrow" panose="020B0606020202030204" pitchFamily="34" charset="0"/>
                        </a:rPr>
                        <a:t>7,6</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9,7</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6,6</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Arial Narrow" panose="020B0606020202030204" pitchFamily="34" charset="0"/>
                        </a:rPr>
                        <a:t>-1,0</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13,7</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10,0</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13,0</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Arial Narrow" panose="020B0606020202030204" pitchFamily="34" charset="0"/>
                        </a:rPr>
                        <a:t>-0,8</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81098">
                <a:tc>
                  <a:txBody>
                    <a:bodyPr/>
                    <a:lstStyle/>
                    <a:p>
                      <a:pPr algn="ctr" fontAlgn="ctr"/>
                      <a:r>
                        <a:rPr lang="tr-TR" sz="1400" b="1" i="0" u="none" strike="noStrike" dirty="0">
                          <a:solidFill>
                            <a:srgbClr val="000000"/>
                          </a:solidFill>
                          <a:effectLst/>
                          <a:latin typeface="Calibri" panose="020F0502020204030204" pitchFamily="34" charset="0"/>
                        </a:rPr>
                        <a:t>15</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0000"/>
                          </a:solidFill>
                          <a:effectLst/>
                          <a:latin typeface="Calibri" panose="020F0502020204030204" pitchFamily="34" charset="0"/>
                        </a:rPr>
                        <a:t>YÜREĞİR</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10,6</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11,3</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11,4</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0,8</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6,3</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6,4</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7,0</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0,7</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dirty="0">
                          <a:solidFill>
                            <a:srgbClr val="000000"/>
                          </a:solidFill>
                          <a:effectLst/>
                          <a:latin typeface="Arial Narrow" panose="020B0606020202030204" pitchFamily="34" charset="0"/>
                        </a:rPr>
                        <a:t>9,7</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6,9</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8,5</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-1,2</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9,6</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9,2</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400" b="0" i="0" u="none" strike="noStrike">
                          <a:solidFill>
                            <a:srgbClr val="000000"/>
                          </a:solidFill>
                          <a:effectLst/>
                          <a:latin typeface="Arial Narrow" panose="020B0606020202030204" pitchFamily="34" charset="0"/>
                        </a:rPr>
                        <a:t>9,8</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400" b="1" i="0" u="none" strike="noStrike">
                          <a:solidFill>
                            <a:srgbClr val="000000"/>
                          </a:solidFill>
                          <a:effectLst/>
                          <a:latin typeface="Arial Narrow" panose="020B0606020202030204" pitchFamily="34" charset="0"/>
                        </a:rPr>
                        <a:t>0,2</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a:solidFill>
                            <a:srgbClr val="000000"/>
                          </a:solidFill>
                          <a:effectLst/>
                          <a:latin typeface="Arial Narrow" panose="020B0606020202030204" pitchFamily="34" charset="0"/>
                        </a:rPr>
                        <a:t>7,8</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9,8</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6,6</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Arial Narrow" panose="020B0606020202030204" pitchFamily="34" charset="0"/>
                        </a:rPr>
                        <a:t>-1,2</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400" b="0" i="0" u="none" strike="noStrike" dirty="0">
                          <a:solidFill>
                            <a:srgbClr val="000000"/>
                          </a:solidFill>
                          <a:effectLst/>
                          <a:latin typeface="Arial Narrow" panose="020B0606020202030204" pitchFamily="34" charset="0"/>
                        </a:rPr>
                        <a:t>14,5</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10,6</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Arial Narrow" panose="020B0606020202030204" pitchFamily="34" charset="0"/>
                        </a:rPr>
                        <a:t>13,0</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Arial Narrow" panose="020B0606020202030204" pitchFamily="34" charset="0"/>
                        </a:rPr>
                        <a:t>-1,5</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r>
              <a:tr h="343036">
                <a:tc gridSpan="2">
                  <a:txBody>
                    <a:bodyPr/>
                    <a:lstStyle/>
                    <a:p>
                      <a:pPr algn="ctr" fontAlgn="ctr"/>
                      <a:r>
                        <a:rPr lang="tr-TR" sz="1600" b="1" i="0" u="none" strike="noStrike" dirty="0">
                          <a:solidFill>
                            <a:srgbClr val="000000"/>
                          </a:solidFill>
                          <a:effectLst/>
                          <a:latin typeface="Calibri" panose="020F0502020204030204" pitchFamily="34" charset="0"/>
                        </a:rPr>
                        <a:t>ADANA GENELİ</a:t>
                      </a:r>
                    </a:p>
                  </a:txBody>
                  <a:tcPr marL="3917" marR="3917" marT="391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ctr"/>
                      <a:r>
                        <a:rPr lang="tr-TR" sz="1600" b="1" i="0" u="none" strike="noStrike" dirty="0">
                          <a:solidFill>
                            <a:srgbClr val="000000"/>
                          </a:solidFill>
                          <a:effectLst/>
                          <a:latin typeface="Arial Narrow" panose="020B0606020202030204" pitchFamily="34" charset="0"/>
                        </a:rPr>
                        <a:t>11,7</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Arial Narrow" panose="020B0606020202030204" pitchFamily="34" charset="0"/>
                        </a:rPr>
                        <a:t>12,3</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Arial Narrow" panose="020B0606020202030204" pitchFamily="34" charset="0"/>
                        </a:rPr>
                        <a:t>12,4</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Arial Narrow" panose="020B0606020202030204" pitchFamily="34" charset="0"/>
                        </a:rPr>
                        <a:t>0,7</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600" b="1" i="0" u="none" strike="noStrike">
                          <a:solidFill>
                            <a:srgbClr val="000000"/>
                          </a:solidFill>
                          <a:effectLst/>
                          <a:latin typeface="Arial Narrow" panose="020B0606020202030204" pitchFamily="34" charset="0"/>
                        </a:rPr>
                        <a:t>7,2</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Arial Narrow" panose="020B0606020202030204" pitchFamily="34" charset="0"/>
                        </a:rPr>
                        <a:t>7,5</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Arial Narrow" panose="020B0606020202030204" pitchFamily="34" charset="0"/>
                        </a:rPr>
                        <a:t>7,8</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600" b="1" i="0" u="none" strike="noStrike">
                          <a:solidFill>
                            <a:srgbClr val="000000"/>
                          </a:solidFill>
                          <a:effectLst/>
                          <a:latin typeface="Arial Narrow" panose="020B0606020202030204" pitchFamily="34" charset="0"/>
                        </a:rPr>
                        <a:t>0,6</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600" b="1" i="0" u="none" strike="noStrike">
                          <a:solidFill>
                            <a:srgbClr val="000000"/>
                          </a:solidFill>
                          <a:effectLst/>
                          <a:latin typeface="Arial Narrow" panose="020B0606020202030204" pitchFamily="34" charset="0"/>
                        </a:rPr>
                        <a:t>10,7</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Arial Narrow" panose="020B0606020202030204" pitchFamily="34" charset="0"/>
                        </a:rPr>
                        <a:t>7,8</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Arial Narrow" panose="020B0606020202030204" pitchFamily="34" charset="0"/>
                        </a:rPr>
                        <a:t>9,7</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Arial Narrow" panose="020B0606020202030204" pitchFamily="34" charset="0"/>
                        </a:rPr>
                        <a:t>-0,9</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600" b="1" i="0" u="none" strike="noStrike" dirty="0">
                          <a:solidFill>
                            <a:srgbClr val="000000"/>
                          </a:solidFill>
                          <a:effectLst/>
                          <a:latin typeface="Arial Narrow" panose="020B0606020202030204" pitchFamily="34" charset="0"/>
                        </a:rPr>
                        <a:t>10,8</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600" b="1" i="0" u="none" strike="noStrike">
                          <a:solidFill>
                            <a:srgbClr val="000000"/>
                          </a:solidFill>
                          <a:effectLst/>
                          <a:latin typeface="Arial Narrow" panose="020B0606020202030204" pitchFamily="34" charset="0"/>
                        </a:rPr>
                        <a:t>10,4</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Arial Narrow" panose="020B0606020202030204" pitchFamily="34" charset="0"/>
                        </a:rPr>
                        <a:t>11,0</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600" b="1" i="0" u="none" strike="noStrike">
                          <a:solidFill>
                            <a:srgbClr val="000000"/>
                          </a:solidFill>
                          <a:effectLst/>
                          <a:latin typeface="Arial Narrow" panose="020B0606020202030204" pitchFamily="34" charset="0"/>
                        </a:rPr>
                        <a:t>0,2</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600" b="1" i="0" u="none" strike="noStrike" dirty="0">
                          <a:solidFill>
                            <a:srgbClr val="000000"/>
                          </a:solidFill>
                          <a:effectLst/>
                          <a:latin typeface="Arial Narrow" panose="020B0606020202030204" pitchFamily="34" charset="0"/>
                        </a:rPr>
                        <a:t>8,7</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Arial Narrow" panose="020B0606020202030204" pitchFamily="34" charset="0"/>
                        </a:rPr>
                        <a:t>11,1</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600" b="1" i="0" u="none" strike="noStrike">
                          <a:solidFill>
                            <a:srgbClr val="000000"/>
                          </a:solidFill>
                          <a:effectLst/>
                          <a:latin typeface="Arial Narrow" panose="020B0606020202030204" pitchFamily="34" charset="0"/>
                        </a:rPr>
                        <a:t>7,4</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Arial Narrow" panose="020B0606020202030204" pitchFamily="34" charset="0"/>
                        </a:rPr>
                        <a:t>-1,3</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600" b="1" i="0" u="none" strike="noStrike" dirty="0">
                          <a:solidFill>
                            <a:srgbClr val="000000"/>
                          </a:solidFill>
                          <a:effectLst/>
                          <a:latin typeface="Arial Narrow" panose="020B0606020202030204" pitchFamily="34" charset="0"/>
                        </a:rPr>
                        <a:t>15,5</a:t>
                      </a:r>
                    </a:p>
                  </a:txBody>
                  <a:tcPr marL="3917" marR="3917" marT="391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Arial Narrow" panose="020B0606020202030204" pitchFamily="34" charset="0"/>
                        </a:rPr>
                        <a:t>11,5</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Arial Narrow" panose="020B0606020202030204" pitchFamily="34" charset="0"/>
                        </a:rPr>
                        <a:t>14,3</a:t>
                      </a:r>
                    </a:p>
                  </a:txBody>
                  <a:tcPr marL="3917" marR="3917" marT="39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0000"/>
                          </a:solidFill>
                          <a:effectLst/>
                          <a:latin typeface="Arial Narrow" panose="020B0606020202030204" pitchFamily="34" charset="0"/>
                        </a:rPr>
                        <a:t>-1,2</a:t>
                      </a:r>
                    </a:p>
                  </a:txBody>
                  <a:tcPr marL="3917" marR="3917" marT="391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55460946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3806" y="1387011"/>
            <a:ext cx="10675512" cy="735199"/>
          </a:xfrm>
          <a:ln w="12700" cap="rnd">
            <a:solidFill>
              <a:srgbClr val="FF2B06"/>
            </a:solidFill>
          </a:ln>
        </p:spPr>
        <p:txBody>
          <a:bodyPr anchor="ctr" anchorCtr="1">
            <a:normAutofit fontScale="90000"/>
          </a:bodyPr>
          <a:lstStyle/>
          <a:p>
            <a:r>
              <a:rPr lang="tr-TR" dirty="0" smtClean="0">
                <a:solidFill>
                  <a:srgbClr val="0070C0"/>
                </a:solidFill>
              </a:rPr>
              <a:t>4. BİREYSELLEŞTİRİLMİŞ ÖĞRENME DESTEK PROGRAMI</a:t>
            </a:r>
            <a:endParaRPr lang="tr-TR" dirty="0">
              <a:solidFill>
                <a:srgbClr val="0070C0"/>
              </a:solidFill>
            </a:endParaRPr>
          </a:p>
        </p:txBody>
      </p:sp>
      <p:sp>
        <p:nvSpPr>
          <p:cNvPr id="3" name="Slayt Numarası Yer Tutucusu 2"/>
          <p:cNvSpPr>
            <a:spLocks noGrp="1"/>
          </p:cNvSpPr>
          <p:nvPr>
            <p:ph type="sldNum" sz="quarter" idx="12"/>
          </p:nvPr>
        </p:nvSpPr>
        <p:spPr/>
        <p:txBody>
          <a:bodyPr/>
          <a:lstStyle/>
          <a:p>
            <a:fld id="{445A6508-41E8-4EB8-86CB-2F99A3250D37}" type="slidenum">
              <a:rPr lang="tr-TR" smtClean="0"/>
              <a:t>89</a:t>
            </a:fld>
            <a:endParaRPr lang="tr-TR"/>
          </a:p>
        </p:txBody>
      </p:sp>
      <p:sp>
        <p:nvSpPr>
          <p:cNvPr id="5" name="İçerik Yer Tutucusu 4"/>
          <p:cNvSpPr>
            <a:spLocks noGrp="1"/>
          </p:cNvSpPr>
          <p:nvPr>
            <p:ph idx="1"/>
          </p:nvPr>
        </p:nvSpPr>
        <p:spPr>
          <a:xfrm>
            <a:off x="838201" y="2128866"/>
            <a:ext cx="10515600" cy="4490875"/>
          </a:xfrm>
        </p:spPr>
        <p:txBody>
          <a:bodyPr anchor="ctr">
            <a:normAutofit/>
          </a:bodyPr>
          <a:lstStyle/>
          <a:p>
            <a:pPr marL="0" indent="0" algn="just">
              <a:buNone/>
            </a:pPr>
            <a:r>
              <a:rPr lang="tr-TR" dirty="0"/>
              <a:t>	</a:t>
            </a:r>
            <a:r>
              <a:rPr lang="tr-TR" sz="2400" dirty="0" smtClean="0"/>
              <a:t>Okul/kurumlarımız </a:t>
            </a:r>
            <a:r>
              <a:rPr lang="tr-TR" sz="2400" b="1" u="sng" dirty="0">
                <a:solidFill>
                  <a:srgbClr val="FF2B06"/>
                </a:solidFill>
              </a:rPr>
              <a:t>başarı analizleri</a:t>
            </a:r>
            <a:r>
              <a:rPr lang="tr-TR" sz="2400" dirty="0"/>
              <a:t> ve yaptıkları diğer çalışmalar neticesinde tespit ettikleri ders/ünite/kazanım bazlı eksiklikleri gidermek üzere </a:t>
            </a:r>
            <a:r>
              <a:rPr lang="tr-TR" sz="2400" dirty="0">
                <a:solidFill>
                  <a:srgbClr val="FF0000"/>
                </a:solidFill>
              </a:rPr>
              <a:t>“Bireyselleştirilmiş Öğrenme Destek Planları</a:t>
            </a:r>
            <a:r>
              <a:rPr lang="tr-TR" sz="2400" dirty="0" smtClean="0">
                <a:solidFill>
                  <a:srgbClr val="FF0000"/>
                </a:solidFill>
              </a:rPr>
              <a:t>” </a:t>
            </a:r>
            <a:r>
              <a:rPr lang="tr-TR" sz="2400" dirty="0" smtClean="0"/>
              <a:t>hazırlayarak</a:t>
            </a:r>
            <a:r>
              <a:rPr lang="tr-TR" sz="2400" dirty="0"/>
              <a:t>; akademik başarılarının </a:t>
            </a:r>
            <a:r>
              <a:rPr lang="tr-TR" sz="2400" dirty="0" smtClean="0"/>
              <a:t>artırılmasına </a:t>
            </a:r>
            <a:r>
              <a:rPr lang="tr-TR" sz="2400" dirty="0"/>
              <a:t>yönelik bu planları hayata </a:t>
            </a:r>
            <a:r>
              <a:rPr lang="tr-TR" sz="2400" dirty="0" smtClean="0"/>
              <a:t>geçirmektedirler.</a:t>
            </a:r>
          </a:p>
          <a:p>
            <a:pPr marL="0" indent="0" algn="just">
              <a:buNone/>
            </a:pPr>
            <a:endParaRPr lang="tr-TR" sz="1000" dirty="0" smtClean="0"/>
          </a:p>
          <a:p>
            <a:pPr marL="0" indent="0" algn="just">
              <a:buNone/>
            </a:pPr>
            <a:r>
              <a:rPr lang="tr-TR" sz="2400" dirty="0"/>
              <a:t>Öğrenmenin bireyselliğinden ismini </a:t>
            </a:r>
            <a:r>
              <a:rPr lang="tr-TR" sz="2400" dirty="0" smtClean="0"/>
              <a:t>alan bu proje, </a:t>
            </a:r>
            <a:r>
              <a:rPr lang="tr-TR" sz="2400" dirty="0"/>
              <a:t>her öğrencinin kendine has bir öğrenme süreci yaşadığı ve her öğrencinin yine kendine özgü öğrenme ihtiyaçları olduğu gerçeğinden hareketle geliştirilmiştir</a:t>
            </a:r>
            <a:r>
              <a:rPr lang="tr-TR" sz="2400" dirty="0" smtClean="0"/>
              <a:t>.</a:t>
            </a:r>
          </a:p>
          <a:p>
            <a:pPr marL="0" indent="0" algn="just">
              <a:buNone/>
            </a:pPr>
            <a:endParaRPr lang="tr-TR" sz="500" dirty="0" smtClean="0"/>
          </a:p>
          <a:p>
            <a:pPr marL="0" indent="0" algn="just">
              <a:buNone/>
            </a:pPr>
            <a:r>
              <a:rPr lang="tr-TR" sz="2400" dirty="0"/>
              <a:t>Öğrenci/Sınıf/Okul bazlı olarak yapılan analizlerde öğrencilerin her biri için yetersiz olduğu görülen kazanımlara yönelik olarak ders içi ve/veya ders dışı zamanlarda gerçekleştirilecek destek programları Okul Öğretmenler Kurulu ve Zümre Öğretmenler Kurulu kararı ile uygulanmaktadır</a:t>
            </a:r>
            <a:r>
              <a:rPr lang="tr-TR" sz="2400" dirty="0" smtClean="0"/>
              <a:t>.</a:t>
            </a:r>
            <a:endParaRPr lang="tr-TR" sz="2400" dirty="0"/>
          </a:p>
        </p:txBody>
      </p:sp>
    </p:spTree>
    <p:extLst>
      <p:ext uri="{BB962C8B-B14F-4D97-AF65-F5344CB8AC3E}">
        <p14:creationId xmlns:p14="http://schemas.microsoft.com/office/powerpoint/2010/main" val="13193880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0152" y="1387011"/>
            <a:ext cx="11990231" cy="735199"/>
          </a:xfrm>
          <a:ln w="12700" cap="rnd">
            <a:solidFill>
              <a:srgbClr val="FF2B06"/>
            </a:solidFill>
          </a:ln>
        </p:spPr>
        <p:txBody>
          <a:bodyPr anchor="ctr" anchorCtr="1">
            <a:normAutofit fontScale="90000"/>
          </a:bodyPr>
          <a:lstStyle/>
          <a:p>
            <a:r>
              <a:rPr lang="tr-TR" dirty="0">
                <a:solidFill>
                  <a:srgbClr val="0070C0"/>
                </a:solidFill>
              </a:rPr>
              <a:t>Kamu İdarelerinde Stratejik Planlamanın kaynağı nedir?</a:t>
            </a:r>
            <a:endParaRPr lang="tr-TR" dirty="0"/>
          </a:p>
        </p:txBody>
      </p:sp>
      <p:sp>
        <p:nvSpPr>
          <p:cNvPr id="3" name="İçerik Yer Tutucusu 2"/>
          <p:cNvSpPr>
            <a:spLocks noGrp="1"/>
          </p:cNvSpPr>
          <p:nvPr>
            <p:ph idx="1"/>
          </p:nvPr>
        </p:nvSpPr>
        <p:spPr>
          <a:xfrm>
            <a:off x="321972" y="2257144"/>
            <a:ext cx="11487955" cy="4600855"/>
          </a:xfrm>
          <a:noFill/>
        </p:spPr>
        <p:txBody>
          <a:bodyPr anchor="ctr" anchorCtr="0">
            <a:normAutofit/>
          </a:bodyPr>
          <a:lstStyle/>
          <a:p>
            <a:endParaRPr lang="tr-TR" sz="2400" dirty="0" smtClean="0"/>
          </a:p>
          <a:p>
            <a:endParaRPr lang="tr-TR" sz="2400" dirty="0" smtClean="0"/>
          </a:p>
          <a:p>
            <a:endParaRPr lang="tr-TR" sz="2400" dirty="0"/>
          </a:p>
          <a:p>
            <a:pPr algn="just"/>
            <a:endParaRPr lang="tr-TR" sz="1050" dirty="0" smtClean="0"/>
          </a:p>
          <a:p>
            <a:pPr algn="just"/>
            <a:endParaRPr lang="tr-TR" sz="2400" dirty="0"/>
          </a:p>
          <a:p>
            <a:pPr algn="just"/>
            <a:r>
              <a:rPr lang="tr-TR" dirty="0" smtClean="0"/>
              <a:t>5018 </a:t>
            </a:r>
            <a:r>
              <a:rPr lang="tr-TR" dirty="0"/>
              <a:t>sayılı Kanun sadece mali alanda düzenlemeler yapmayıp, Kamu Yönetimi alanını yeniden şekillendirmiştir.</a:t>
            </a:r>
          </a:p>
          <a:p>
            <a:pPr lvl="0" algn="just"/>
            <a:r>
              <a:rPr lang="tr-TR" dirty="0"/>
              <a:t>Stratejik Planlama, Mali Saydamlık, Hesap Verilebilirlik, Katılımcılık </a:t>
            </a:r>
            <a:r>
              <a:rPr lang="tr-TR" dirty="0" smtClean="0"/>
              <a:t>vb. </a:t>
            </a:r>
            <a:r>
              <a:rPr lang="tr-TR" dirty="0"/>
              <a:t>gibi birçok önemli kavram bu kanun değişikliği ile gündeme gelmiştir</a:t>
            </a:r>
            <a:r>
              <a:rPr lang="tr-TR" dirty="0" smtClean="0"/>
              <a:t>.</a:t>
            </a:r>
            <a:endParaRPr lang="tr-TR" dirty="0"/>
          </a:p>
        </p:txBody>
      </p:sp>
      <p:sp>
        <p:nvSpPr>
          <p:cNvPr id="5" name="Slayt Numarası Yer Tutucusu 4"/>
          <p:cNvSpPr>
            <a:spLocks noGrp="1"/>
          </p:cNvSpPr>
          <p:nvPr>
            <p:ph type="sldNum" sz="quarter" idx="12"/>
          </p:nvPr>
        </p:nvSpPr>
        <p:spPr/>
        <p:txBody>
          <a:bodyPr/>
          <a:lstStyle/>
          <a:p>
            <a:fld id="{445A6508-41E8-4EB8-86CB-2F99A3250D37}" type="slidenum">
              <a:rPr lang="tr-TR" smtClean="0"/>
              <a:t>9</a:t>
            </a:fld>
            <a:endParaRPr lang="tr-T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6022" y="2226039"/>
            <a:ext cx="6735403" cy="2211923"/>
          </a:xfrm>
          <a:prstGeom prst="rect">
            <a:avLst/>
          </a:prstGeom>
        </p:spPr>
      </p:pic>
    </p:spTree>
    <p:extLst>
      <p:ext uri="{BB962C8B-B14F-4D97-AF65-F5344CB8AC3E}">
        <p14:creationId xmlns:p14="http://schemas.microsoft.com/office/powerpoint/2010/main" val="304232058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3806" y="1387011"/>
            <a:ext cx="10649754" cy="735199"/>
          </a:xfrm>
          <a:ln w="12700" cap="rnd">
            <a:solidFill>
              <a:srgbClr val="FF2B06"/>
            </a:solidFill>
          </a:ln>
        </p:spPr>
        <p:txBody>
          <a:bodyPr anchor="ctr" anchorCtr="1">
            <a:normAutofit fontScale="90000"/>
          </a:bodyPr>
          <a:lstStyle/>
          <a:p>
            <a:r>
              <a:rPr lang="tr-TR" dirty="0" smtClean="0">
                <a:solidFill>
                  <a:srgbClr val="0070C0"/>
                </a:solidFill>
              </a:rPr>
              <a:t>4. BİREYSELLEŞTİRİLMİŞ ÖĞRENME DESTEK PROGRAMI</a:t>
            </a:r>
            <a:endParaRPr lang="tr-TR" dirty="0">
              <a:solidFill>
                <a:srgbClr val="0070C0"/>
              </a:solidFill>
            </a:endParaRPr>
          </a:p>
        </p:txBody>
      </p:sp>
      <p:sp>
        <p:nvSpPr>
          <p:cNvPr id="3" name="Slayt Numarası Yer Tutucusu 2"/>
          <p:cNvSpPr>
            <a:spLocks noGrp="1"/>
          </p:cNvSpPr>
          <p:nvPr>
            <p:ph type="sldNum" sz="quarter" idx="12"/>
          </p:nvPr>
        </p:nvSpPr>
        <p:spPr/>
        <p:txBody>
          <a:bodyPr/>
          <a:lstStyle/>
          <a:p>
            <a:fld id="{445A6508-41E8-4EB8-86CB-2F99A3250D37}" type="slidenum">
              <a:rPr lang="tr-TR" smtClean="0"/>
              <a:t>90</a:t>
            </a:fld>
            <a:endParaRPr lang="tr-TR"/>
          </a:p>
        </p:txBody>
      </p:sp>
      <p:sp>
        <p:nvSpPr>
          <p:cNvPr id="5" name="İçerik Yer Tutucusu 4"/>
          <p:cNvSpPr>
            <a:spLocks noGrp="1"/>
          </p:cNvSpPr>
          <p:nvPr>
            <p:ph idx="1"/>
          </p:nvPr>
        </p:nvSpPr>
        <p:spPr>
          <a:xfrm>
            <a:off x="838201" y="2122210"/>
            <a:ext cx="10515600" cy="4433135"/>
          </a:xfrm>
        </p:spPr>
        <p:txBody>
          <a:bodyPr anchor="ctr">
            <a:normAutofit/>
          </a:bodyPr>
          <a:lstStyle/>
          <a:p>
            <a:pPr marL="0" indent="0" algn="just">
              <a:buNone/>
            </a:pPr>
            <a:r>
              <a:rPr lang="tr-TR" sz="2400" dirty="0" smtClean="0"/>
              <a:t>OKDS </a:t>
            </a:r>
            <a:r>
              <a:rPr lang="tr-TR" sz="2400" dirty="0"/>
              <a:t>sonuç belgeleri, TEOG sınavı sonuçları ve diğer başarı durumları okul ve öğretmenler  tarafından </a:t>
            </a:r>
            <a:r>
              <a:rPr lang="tr-TR" sz="2400" dirty="0" smtClean="0"/>
              <a:t>incelenerek </a:t>
            </a:r>
            <a:r>
              <a:rPr lang="tr-TR" sz="2400" dirty="0"/>
              <a:t>öğrencilerin daha çok hangi derslerde ve hangi kazanımlarda başarılı-başarısız olduğu gözlemlenip öğrenciye uygun  program bu doğrultuda </a:t>
            </a:r>
            <a:r>
              <a:rPr lang="tr-TR" sz="2400" dirty="0" smtClean="0"/>
              <a:t>hazırlanmaktadır.</a:t>
            </a:r>
          </a:p>
          <a:p>
            <a:pPr marL="0" indent="0" algn="just">
              <a:buNone/>
            </a:pPr>
            <a:endParaRPr lang="tr-TR" sz="800" dirty="0" smtClean="0"/>
          </a:p>
          <a:p>
            <a:pPr marL="0" indent="0" algn="just">
              <a:buNone/>
            </a:pPr>
            <a:r>
              <a:rPr lang="tr-TR" sz="2400" dirty="0"/>
              <a:t>8 Nisan 2015 tarihinde OKDS (Ortak Kazanım Değerlendirme Sınavı) yapılmış olup sonuçları </a:t>
            </a:r>
            <a:r>
              <a:rPr lang="tr-TR" sz="2400" u="sng" dirty="0">
                <a:hlinkClick r:id="rId2"/>
              </a:rPr>
              <a:t>http://objektifsonuc.com/</a:t>
            </a:r>
            <a:r>
              <a:rPr lang="tr-TR" sz="2400" dirty="0"/>
              <a:t> sitesinde yayınlanmıştır</a:t>
            </a:r>
            <a:r>
              <a:rPr lang="tr-TR" sz="2400" dirty="0" smtClean="0"/>
              <a:t>. Bu </a:t>
            </a:r>
            <a:r>
              <a:rPr lang="tr-TR" sz="2400" dirty="0"/>
              <a:t>sonuçlara </a:t>
            </a:r>
            <a:r>
              <a:rPr lang="tr-TR" sz="2400" dirty="0" smtClean="0"/>
              <a:t>göre, </a:t>
            </a:r>
            <a:r>
              <a:rPr lang="tr-TR" sz="2400" dirty="0"/>
              <a:t>okul/kurumlarımızdan öğrenci başarılarına yönelik durum analizlerini ilgili sistemlerden alarak kendi okul/kurumlarının “Başarı Analizlerini” oluşturmaları yönünde, bilgilendirme </a:t>
            </a:r>
            <a:r>
              <a:rPr lang="tr-TR" sz="2400" dirty="0" smtClean="0"/>
              <a:t>yapılmıştır. </a:t>
            </a:r>
          </a:p>
        </p:txBody>
      </p:sp>
    </p:spTree>
    <p:extLst>
      <p:ext uri="{BB962C8B-B14F-4D97-AF65-F5344CB8AC3E}">
        <p14:creationId xmlns:p14="http://schemas.microsoft.com/office/powerpoint/2010/main" val="198398531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445A6508-41E8-4EB8-86CB-2F99A3250D37}" type="slidenum">
              <a:rPr lang="tr-TR" smtClean="0"/>
              <a:t>91</a:t>
            </a:fld>
            <a:endParaRPr lang="tr-T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1" y="1326524"/>
            <a:ext cx="10515600" cy="5228264"/>
          </a:xfrm>
        </p:spPr>
      </p:pic>
    </p:spTree>
    <p:extLst>
      <p:ext uri="{BB962C8B-B14F-4D97-AF65-F5344CB8AC3E}">
        <p14:creationId xmlns:p14="http://schemas.microsoft.com/office/powerpoint/2010/main" val="410102731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Tema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Özel 3">
      <a:majorFont>
        <a:latin typeface="Impact"/>
        <a:ea typeface=""/>
        <a:cs typeface=""/>
      </a:majorFont>
      <a:minorFont>
        <a:latin typeface="00287"/>
        <a:ea typeface=""/>
        <a:cs typeface=""/>
      </a:minorFont>
    </a:fontScheme>
    <a:fmtScheme name="Buğulu Cam">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a1" id="{49AB87C5-3FBF-47B3-BCAE-179A8635A072}" vid="{17CDF474-305E-4010-A3A9-B4A44FF535CC}"/>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2540</TotalTime>
  <Words>5825</Words>
  <Application>Microsoft Office PowerPoint</Application>
  <PresentationFormat>Widescreen</PresentationFormat>
  <Paragraphs>1230</Paragraphs>
  <Slides>91</Slides>
  <Notes>43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91</vt:i4>
      </vt:variant>
    </vt:vector>
  </HeadingPairs>
  <TitlesOfParts>
    <vt:vector size="101" baseType="lpstr">
      <vt:lpstr>Arial Unicode MS</vt:lpstr>
      <vt:lpstr>00287</vt:lpstr>
      <vt:lpstr>Arial</vt:lpstr>
      <vt:lpstr>Arial Narrow</vt:lpstr>
      <vt:lpstr>Calibri</vt:lpstr>
      <vt:lpstr>Georgia</vt:lpstr>
      <vt:lpstr>Impact</vt:lpstr>
      <vt:lpstr>Times New Roman</vt:lpstr>
      <vt:lpstr>Wingdings</vt:lpstr>
      <vt:lpstr>Tema1</vt:lpstr>
      <vt:lpstr>PowerPoint Presentation</vt:lpstr>
      <vt:lpstr>VİZYON VE STRATEJİ GELİŞTİRME</vt:lpstr>
      <vt:lpstr>Konu: VİZYON VE STRATEJİ GELİŞTİRME</vt:lpstr>
      <vt:lpstr>STRATEJİK PLANLAMA SÜRECİ (2013/26 sayılı genelge)</vt:lpstr>
      <vt:lpstr>STRATEJİK PLAN ONAY TARİHLERİ VE YÖNTEMi</vt:lpstr>
      <vt:lpstr>STRATEJİK PLAN ONAY TARİHLERİ VE YÖNTEMi</vt:lpstr>
      <vt:lpstr>STRATEJİK PLAN ONAY TARİHLERİ VE YÖNTEMi</vt:lpstr>
      <vt:lpstr>Stratejik Planlama İle ilgili 4 temel soru</vt:lpstr>
      <vt:lpstr>Kamu İdarelerinde Stratejik Planlamanın kaynağı nedir?</vt:lpstr>
      <vt:lpstr>STRATEJİK PLAN NEDİR? </vt:lpstr>
      <vt:lpstr>NİÇİN SP YAPIYORUZ ?</vt:lpstr>
      <vt:lpstr>SP’nin YASAL DAYANAKLARI NELERDİR?</vt:lpstr>
      <vt:lpstr>DİĞER HUSUSLAR</vt:lpstr>
      <vt:lpstr>DİĞER HUSUSLAR (Yenileme)</vt:lpstr>
      <vt:lpstr>SP’nin ÖZELLİKLERİ ( SP Kılavuzu )</vt:lpstr>
      <vt:lpstr>STRATEJİK PLANIN ÖNEMİ</vt:lpstr>
      <vt:lpstr>STRATEJİK PLAN ONAY TARİHLERİ VE YÖNTEMi</vt:lpstr>
      <vt:lpstr>STRATEJİK PLAN YAPISI</vt:lpstr>
      <vt:lpstr>STRATEJİK PLANA İLİŞKİN AÇIKLAMALAR</vt:lpstr>
      <vt:lpstr>STRATEJİK PLANA İLİŞKİN AÇIKLAMALAR</vt:lpstr>
      <vt:lpstr>STRATEJİK PLANA İLİŞKİN AÇIKLAMALAR</vt:lpstr>
      <vt:lpstr>STRATEJİK PLANA İLİŞKİN AÇIKLAMALAR</vt:lpstr>
      <vt:lpstr>STRATEJİK PLANA İLİŞKİN AÇIKLAMALAR</vt:lpstr>
      <vt:lpstr>STRATEJİK PLANA İLİŞKİN AÇIKLAMALAR</vt:lpstr>
      <vt:lpstr>STRATEJİK PLANA İLİŞKİN AÇIKLAMALAR</vt:lpstr>
      <vt:lpstr>STRATEJİK PLANA İLİŞKİN AÇIKLAMALAR</vt:lpstr>
      <vt:lpstr>STRATEJİK PLANA İLİŞKİN AÇIKLAMALAR</vt:lpstr>
      <vt:lpstr>STRATEJİK PLANLAMA SÜRECİ</vt:lpstr>
      <vt:lpstr>PowerPoint Presentation</vt:lpstr>
      <vt:lpstr>PowerPoint Presentation</vt:lpstr>
      <vt:lpstr>VİZYON VE STRATEJİ GELİŞTİRME</vt:lpstr>
      <vt:lpstr>Konu: VİZYON VE STRATEJİ GELİŞTİRME</vt:lpstr>
      <vt:lpstr>VİZYONUN TANIMI</vt:lpstr>
      <vt:lpstr>VİZYON</vt:lpstr>
      <vt:lpstr>VİZYONUN ÖZELLİKLERİ</vt:lpstr>
      <vt:lpstr>VİZYON Belirleme Süreci</vt:lpstr>
      <vt:lpstr>VİZYON Örnekleri</vt:lpstr>
      <vt:lpstr>VİZYON Örnekleri</vt:lpstr>
      <vt:lpstr>VİZYON Örnekleri</vt:lpstr>
      <vt:lpstr>VİZYON Örnekleri</vt:lpstr>
      <vt:lpstr>VİZYON Örnekleri</vt:lpstr>
      <vt:lpstr>VİZYON Örnekleri</vt:lpstr>
      <vt:lpstr>VİZYON Örnekleri</vt:lpstr>
      <vt:lpstr>VİZYON Örnekleri</vt:lpstr>
      <vt:lpstr>VİZYON Örnekleri</vt:lpstr>
      <vt:lpstr>VİZYON Örnekleri</vt:lpstr>
      <vt:lpstr>Vizyon Örneklerinin Değerlendirilmesi</vt:lpstr>
      <vt:lpstr>Vizyonun Değerler ile Misyon </vt:lpstr>
      <vt:lpstr>Vizyonun, Misyon ile ilişkisi</vt:lpstr>
      <vt:lpstr>MİSYON</vt:lpstr>
      <vt:lpstr>MİSYON İFADESİNİN ÖZELLİKLERİ</vt:lpstr>
      <vt:lpstr>MİSYON İFADESİNİN ÖZELLİKLERİ</vt:lpstr>
      <vt:lpstr>MİSYON İFADESİ ÖRNEKLERİ</vt:lpstr>
      <vt:lpstr>MİSYON İFADESİ ÖRNEKLERİ</vt:lpstr>
      <vt:lpstr>MİSYON İFADESİ ÖRNEKLERİ</vt:lpstr>
      <vt:lpstr>MİSYON İFADESİ ÖRNEKLERİ</vt:lpstr>
      <vt:lpstr>MİSYON İFADESİ ÖRNEKLERİ</vt:lpstr>
      <vt:lpstr>MİSYON İFADESİ ÖRNEKLERİ</vt:lpstr>
      <vt:lpstr>MİSYON İFADESİ ÖRNEKLERİ</vt:lpstr>
      <vt:lpstr>PowerPoint Presentation</vt:lpstr>
      <vt:lpstr>VİZYON GELİŞTİRME</vt:lpstr>
      <vt:lpstr>VİZYON GELİŞTİRME</vt:lpstr>
      <vt:lpstr>VİZYONER LİDERLİK</vt:lpstr>
      <vt:lpstr>VİZYONER LİDERLİK</vt:lpstr>
      <vt:lpstr>VİZYON GELİŞTİRME SÜRECİ</vt:lpstr>
      <vt:lpstr>VİZYON PAYLAŞIMI</vt:lpstr>
      <vt:lpstr>VİZYON PAYLAŞIMI</vt:lpstr>
      <vt:lpstr>VİZYON PAYLAŞIMI</vt:lpstr>
      <vt:lpstr>Örnek Olay-1</vt:lpstr>
      <vt:lpstr>Örnek Olay-1</vt:lpstr>
      <vt:lpstr>Örnek Olay-2</vt:lpstr>
      <vt:lpstr>Örnek Olay-2</vt:lpstr>
      <vt:lpstr>PowerPoint Presentation</vt:lpstr>
      <vt:lpstr>ODAK Projesi Değerlendirme Sonuçları</vt:lpstr>
      <vt:lpstr>PowerPoint Presentation</vt:lpstr>
      <vt:lpstr>PowerPoint Presentation</vt:lpstr>
      <vt:lpstr>PowerPoint Presentation</vt:lpstr>
      <vt:lpstr>PowerPoint Presentation</vt:lpstr>
      <vt:lpstr>1. AKREDİTASYON</vt:lpstr>
      <vt:lpstr>2. OKUL İŞBİRLİĞİ AĞLARI</vt:lpstr>
      <vt:lpstr>2. OKUL İŞBİRLİĞİ AĞLARI</vt:lpstr>
      <vt:lpstr>2. OKUL İŞBİRLİĞİ AĞLARI</vt:lpstr>
      <vt:lpstr>2. OKUL İŞBİRLİĞİ AĞLARI</vt:lpstr>
      <vt:lpstr>PowerPoint Presentation</vt:lpstr>
      <vt:lpstr>3. BAŞARI ANALİZ SİSTEMİ</vt:lpstr>
      <vt:lpstr>3. BAŞARI ANALİZ SİSTEMİ</vt:lpstr>
      <vt:lpstr>PowerPoint Presentation</vt:lpstr>
      <vt:lpstr>PowerPoint Presentation</vt:lpstr>
      <vt:lpstr>4. BİREYSELLEŞTİRİLMİŞ ÖĞRENME DESTEK PROGRAMI</vt:lpstr>
      <vt:lpstr>4. BİREYSELLEŞTİRİLMİŞ ÖĞRENME DESTEK PROGRAMI</vt:lpstr>
      <vt:lpstr>PowerPoint Presentation</vt:lpstr>
    </vt:vector>
  </TitlesOfParts>
  <Manager>CAN.SERDAR</Manager>
  <Company>Adana İl Milli Eğitim Müdürlüğü AR-GE Birimi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ODAK</dc:title>
  <dc:subject>Tanıtım Sunusu</dc:subject>
  <dc:creator>Can Serdar</dc:creator>
  <cp:keywords>ODAK</cp:keywords>
  <dc:description>Can SERDAR - Adana İl Milli Eğitim Müdürlüğü AR-GE Birimi</dc:description>
  <cp:lastModifiedBy>hazımişcan</cp:lastModifiedBy>
  <cp:revision>227</cp:revision>
  <dcterms:created xsi:type="dcterms:W3CDTF">2014-07-03T12:10:02Z</dcterms:created>
  <dcterms:modified xsi:type="dcterms:W3CDTF">2015-08-04T07:47:24Z</dcterms:modified>
  <cp:category>Eğitim Projeleri</cp:category>
  <cp:version>7.0</cp:version>
</cp:coreProperties>
</file>