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slides/slide76.xml" ContentType="application/vnd.openxmlformats-officedocument.presentationml.slide+xml"/>
  <Override PartName="/ppt/slides/slide94.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s/slide54.xml" ContentType="application/vnd.openxmlformats-officedocument.presentationml.slide+xml"/>
  <Override PartName="/ppt/slides/slide65.xml" ContentType="application/vnd.openxmlformats-officedocument.presentationml.slide+xml"/>
  <Override PartName="/ppt/slides/slide83.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slides/slide72.xml" ContentType="application/vnd.openxmlformats-officedocument.presentationml.slide+xml"/>
  <Override PartName="/ppt/slides/slide90.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slides/slide99.xml" ContentType="application/vnd.openxmlformats-officedocument.presentationml.slide+xml"/>
  <Override PartName="/ppt/notesSlides/notesSlide7.xml" ContentType="application/vnd.openxmlformats-officedocument.presentationml.notesSlide+xml"/>
  <Override PartName="/ppt/slides/slide9.xml" ContentType="application/vnd.openxmlformats-officedocument.presentationml.slide+xml"/>
  <Override PartName="/ppt/slides/slide59.xml" ContentType="application/vnd.openxmlformats-officedocument.presentationml.slide+xml"/>
  <Override PartName="/ppt/slides/slide77.xml" ContentType="application/vnd.openxmlformats-officedocument.presentationml.slide+xml"/>
  <Override PartName="/ppt/slides/slide88.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s/slide66.xml" ContentType="application/vnd.openxmlformats-officedocument.presentationml.slide+xml"/>
  <Override PartName="/ppt/slides/slide95.xml" ContentType="application/vnd.openxmlformats-officedocument.presentationml.slide+xml"/>
  <Override PartName="/ppt/slideLayouts/slideLayout7.xml" ContentType="application/vnd.openxmlformats-officedocument.presentationml.slideLayout+xml"/>
  <Default Extension="png" ContentType="image/png"/>
  <Default Extension="bin" ContentType="application/vnd.openxmlformats-officedocument.oleObject"/>
  <Override PartName="/ppt/notesSlides/notesSlide3.xml" ContentType="application/vnd.openxmlformats-officedocument.presentationml.notesSlide+xml"/>
  <Override PartName="/ppt/slides/slide26.xml" ContentType="application/vnd.openxmlformats-officedocument.presentationml.slide+xml"/>
  <Override PartName="/ppt/slides/slide37.xml" ContentType="application/vnd.openxmlformats-officedocument.presentationml.slide+xml"/>
  <Override PartName="/ppt/slides/slide55.xml" ContentType="application/vnd.openxmlformats-officedocument.presentationml.slide+xml"/>
  <Override PartName="/ppt/slides/slide73.xml" ContentType="application/vnd.openxmlformats-officedocument.presentationml.slide+xml"/>
  <Override PartName="/ppt/slides/slide84.xml" ContentType="application/vnd.openxmlformats-officedocument.presentationml.slide+xml"/>
  <Override PartName="/ppt/presProps.xml" ContentType="application/vnd.openxmlformats-officedocument.presentationml.presProps+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s/slide62.xml" ContentType="application/vnd.openxmlformats-officedocument.presentationml.slide+xml"/>
  <Override PartName="/ppt/slides/slide80.xml" ContentType="application/vnd.openxmlformats-officedocument.presentationml.slide+xml"/>
  <Override PartName="/ppt/slides/slide91.xml" ContentType="application/vnd.openxmlformats-officedocument.presentationml.slide+xml"/>
  <Override PartName="/ppt/slideLayouts/slideLayout3.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22.xml" ContentType="application/vnd.openxmlformats-officedocument.presentationml.slide+xml"/>
  <Override PartName="/ppt/slides/slide51.xml" ContentType="application/vnd.openxmlformats-officedocument.presentationml.slide+xml"/>
  <Override PartName="/ppt/notesSlides/notesSlide24.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Default Extension="vml" ContentType="application/vnd.openxmlformats-officedocument.vmlDrawing"/>
  <Override PartName="/ppt/notesSlides/notesSlide8.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slides/slide89.xml" ContentType="application/vnd.openxmlformats-officedocument.presentationml.slide+xml"/>
  <Override PartName="/ppt/slides/slide98.xml" ContentType="application/vnd.openxmlformats-officedocument.presentationml.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slides/slide69.xml" ContentType="application/vnd.openxmlformats-officedocument.presentationml.slide+xml"/>
  <Override PartName="/ppt/slides/slide78.xml" ContentType="application/vnd.openxmlformats-officedocument.presentationml.slide+xml"/>
  <Override PartName="/ppt/slides/slide87.xml" ContentType="application/vnd.openxmlformats-officedocument.presentationml.slide+xml"/>
  <Override PartName="/ppt/slides/slide96.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s/slide67.xml" ContentType="application/vnd.openxmlformats-officedocument.presentationml.slide+xml"/>
  <Override PartName="/ppt/slides/slide85.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s/slide74.xml" ContentType="application/vnd.openxmlformats-officedocument.presentationml.slide+xml"/>
  <Override PartName="/ppt/slides/slide92.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slides/slide81.xml" ContentType="application/vnd.openxmlformats-officedocument.presentationml.slide+xml"/>
  <Override PartName="/ppt/slides/slide100.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s/slide70.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s/slide79.xml" ContentType="application/vnd.openxmlformats-officedocument.presentationml.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68.xml" ContentType="application/vnd.openxmlformats-officedocument.presentationml.slide+xml"/>
  <Override PartName="/ppt/slides/slide9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28.xml" ContentType="application/vnd.openxmlformats-officedocument.presentationml.slide+xml"/>
  <Override PartName="/ppt/slides/slide39.xml" ContentType="application/vnd.openxmlformats-officedocument.presentationml.slide+xml"/>
  <Override PartName="/ppt/slides/slide57.xml" ContentType="application/vnd.openxmlformats-officedocument.presentationml.slide+xml"/>
  <Override PartName="/ppt/slides/slide75.xml" ContentType="application/vnd.openxmlformats-officedocument.presentationml.slide+xml"/>
  <Override PartName="/ppt/slides/slide86.xml" ContentType="application/vnd.openxmlformats-officedocument.presentationml.slid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s/slide64.xml" ContentType="application/vnd.openxmlformats-officedocument.presentationml.slide+xml"/>
  <Override PartName="/ppt/slides/slide93.xml" ContentType="application/vnd.openxmlformats-officedocument.presentationml.slide+xml"/>
  <Override PartName="/ppt/slides/slide101.xml" ContentType="application/vnd.openxmlformats-officedocument.presentationml.slide+xml"/>
  <Override PartName="/ppt/slideLayouts/slideLayout5.xml" ContentType="application/vnd.openxmlformats-officedocument.presentationml.slideLayout+xml"/>
  <Override PartName="/ppt/notesSlides/notesSlide19.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Override PartName="/ppt/slides/slide53.xml" ContentType="application/vnd.openxmlformats-officedocument.presentationml.slide+xml"/>
  <Override PartName="/ppt/slides/slide71.xml" ContentType="application/vnd.openxmlformats-officedocument.presentationml.slide+xml"/>
  <Override PartName="/ppt/slides/slide82.xml" ContentType="application/vnd.openxmlformats-officedocument.presentationml.slide+xml"/>
  <Default Extension="jpeg" ContentType="image/jpeg"/>
  <Override PartName="/ppt/notesSlides/notesSlide37.xml" ContentType="application/vnd.openxmlformats-officedocument.presentationml.notesSlide+xml"/>
  <Override PartName="/ppt/slides/slide13.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notesSlides/notesSlide44.xml" ContentType="application/vnd.openxmlformats-officedocument.presentationml.notesSlide+xml"/>
  <Override PartName="/ppt/slides/slide20.xml" ContentType="application/vnd.openxmlformats-officedocument.presentationml.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11.xml" ContentType="application/vnd.openxmlformats-officedocument.presentationml.notesSlide+xml"/>
  <Override PartName="/ppt/notesSlides/notesSlide40.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Lst>
  <p:notesMasterIdLst>
    <p:notesMasterId r:id="rId103"/>
  </p:notesMasterIdLst>
  <p:sldIdLst>
    <p:sldId id="256" r:id="rId2"/>
    <p:sldId id="275" r:id="rId3"/>
    <p:sldId id="280" r:id="rId4"/>
    <p:sldId id="263" r:id="rId5"/>
    <p:sldId id="276" r:id="rId6"/>
    <p:sldId id="257" r:id="rId7"/>
    <p:sldId id="267" r:id="rId8"/>
    <p:sldId id="277" r:id="rId9"/>
    <p:sldId id="258" r:id="rId10"/>
    <p:sldId id="278" r:id="rId11"/>
    <p:sldId id="268" r:id="rId12"/>
    <p:sldId id="264" r:id="rId13"/>
    <p:sldId id="279" r:id="rId14"/>
    <p:sldId id="273" r:id="rId15"/>
    <p:sldId id="259" r:id="rId16"/>
    <p:sldId id="260" r:id="rId17"/>
    <p:sldId id="271" r:id="rId18"/>
    <p:sldId id="265" r:id="rId19"/>
    <p:sldId id="261" r:id="rId20"/>
    <p:sldId id="272" r:id="rId21"/>
    <p:sldId id="266" r:id="rId22"/>
    <p:sldId id="269" r:id="rId23"/>
    <p:sldId id="262" r:id="rId24"/>
    <p:sldId id="282" r:id="rId25"/>
    <p:sldId id="283" r:id="rId26"/>
    <p:sldId id="284"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298" r:id="rId41"/>
    <p:sldId id="299" r:id="rId42"/>
    <p:sldId id="300" r:id="rId43"/>
    <p:sldId id="301" r:id="rId44"/>
    <p:sldId id="302" r:id="rId45"/>
    <p:sldId id="303" r:id="rId46"/>
    <p:sldId id="304" r:id="rId47"/>
    <p:sldId id="305" r:id="rId48"/>
    <p:sldId id="306" r:id="rId49"/>
    <p:sldId id="307" r:id="rId50"/>
    <p:sldId id="308" r:id="rId51"/>
    <p:sldId id="309" r:id="rId52"/>
    <p:sldId id="310" r:id="rId53"/>
    <p:sldId id="311" r:id="rId54"/>
    <p:sldId id="313" r:id="rId55"/>
    <p:sldId id="314" r:id="rId56"/>
    <p:sldId id="315" r:id="rId57"/>
    <p:sldId id="316" r:id="rId58"/>
    <p:sldId id="317" r:id="rId59"/>
    <p:sldId id="318" r:id="rId60"/>
    <p:sldId id="319" r:id="rId61"/>
    <p:sldId id="320" r:id="rId62"/>
    <p:sldId id="321" r:id="rId63"/>
    <p:sldId id="322" r:id="rId64"/>
    <p:sldId id="323" r:id="rId65"/>
    <p:sldId id="324" r:id="rId66"/>
    <p:sldId id="325" r:id="rId67"/>
    <p:sldId id="326" r:id="rId68"/>
    <p:sldId id="327" r:id="rId69"/>
    <p:sldId id="328" r:id="rId70"/>
    <p:sldId id="329" r:id="rId71"/>
    <p:sldId id="330" r:id="rId72"/>
    <p:sldId id="331" r:id="rId73"/>
    <p:sldId id="332" r:id="rId74"/>
    <p:sldId id="333" r:id="rId75"/>
    <p:sldId id="334" r:id="rId76"/>
    <p:sldId id="335" r:id="rId77"/>
    <p:sldId id="336" r:id="rId78"/>
    <p:sldId id="337" r:id="rId79"/>
    <p:sldId id="338" r:id="rId80"/>
    <p:sldId id="339" r:id="rId81"/>
    <p:sldId id="340" r:id="rId82"/>
    <p:sldId id="341" r:id="rId83"/>
    <p:sldId id="342" r:id="rId84"/>
    <p:sldId id="343" r:id="rId85"/>
    <p:sldId id="344" r:id="rId86"/>
    <p:sldId id="345" r:id="rId87"/>
    <p:sldId id="346" r:id="rId88"/>
    <p:sldId id="347" r:id="rId89"/>
    <p:sldId id="348" r:id="rId90"/>
    <p:sldId id="349" r:id="rId91"/>
    <p:sldId id="350" r:id="rId92"/>
    <p:sldId id="351" r:id="rId93"/>
    <p:sldId id="352" r:id="rId94"/>
    <p:sldId id="353" r:id="rId95"/>
    <p:sldId id="354" r:id="rId96"/>
    <p:sldId id="355" r:id="rId97"/>
    <p:sldId id="356" r:id="rId98"/>
    <p:sldId id="357" r:id="rId99"/>
    <p:sldId id="358" r:id="rId100"/>
    <p:sldId id="359" r:id="rId101"/>
    <p:sldId id="312" r:id="rId102"/>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555" autoAdjust="0"/>
    <p:restoredTop sz="94624" autoAdjust="0"/>
  </p:normalViewPr>
  <p:slideViewPr>
    <p:cSldViewPr>
      <p:cViewPr varScale="1">
        <p:scale>
          <a:sx n="86" d="100"/>
          <a:sy n="86" d="100"/>
        </p:scale>
        <p:origin x="-1644" y="-90"/>
      </p:cViewPr>
      <p:guideLst>
        <p:guide orient="horz" pos="2160"/>
        <p:guide pos="2880"/>
      </p:guideLst>
    </p:cSldViewPr>
  </p:slideViewPr>
  <p:outlineViewPr>
    <p:cViewPr>
      <p:scale>
        <a:sx n="33" d="100"/>
        <a:sy n="33" d="100"/>
      </p:scale>
      <p:origin x="0" y="1554"/>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07" Type="http://schemas.openxmlformats.org/officeDocument/2006/relationships/tableStyles" Target="tableStyles.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9.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0.w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7.w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26.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0.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Üstbilgi Yer Tutucusu"/>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tr-TR"/>
          </a:p>
        </p:txBody>
      </p:sp>
      <p:sp>
        <p:nvSpPr>
          <p:cNvPr id="3" name="2 Veri Yer Tutucusu"/>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9F2EEE0-C048-4CE5-B109-58D99004BCB3}" type="datetimeFigureOut">
              <a:rPr lang="tr-TR" smtClean="0"/>
              <a:pPr/>
              <a:t>04.08.2015</a:t>
            </a:fld>
            <a:endParaRPr lang="tr-TR"/>
          </a:p>
        </p:txBody>
      </p:sp>
      <p:sp>
        <p:nvSpPr>
          <p:cNvPr id="4" name="3 Slayt Görüntüsü Yer Tutucusu"/>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tr-TR"/>
          </a:p>
        </p:txBody>
      </p:sp>
      <p:sp>
        <p:nvSpPr>
          <p:cNvPr id="5" name="4 Not Yer Tutucusu"/>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5 Altbilgi Yer Tutucusu"/>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tr-TR"/>
          </a:p>
        </p:txBody>
      </p:sp>
      <p:sp>
        <p:nvSpPr>
          <p:cNvPr id="7" name="6 Slayt Numarası Yer Tutucusu"/>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95612CD-2078-491D-8378-17648F8D1E3B}" type="slidenum">
              <a:rPr lang="tr-TR" smtClean="0"/>
              <a:pPr/>
              <a:t>‹#›</a:t>
            </a:fld>
            <a:endParaRPr lang="tr-TR"/>
          </a:p>
        </p:txBody>
      </p:sp>
    </p:spTree>
    <p:extLst>
      <p:ext uri="{BB962C8B-B14F-4D97-AF65-F5344CB8AC3E}">
        <p14:creationId xmlns:p14="http://schemas.microsoft.com/office/powerpoint/2010/main" xmlns="" val="36142169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1 Slayt Görüntüsü Yer Tutucusu"/>
          <p:cNvSpPr>
            <a:spLocks noGrp="1" noRot="1" noChangeAspect="1" noTextEdit="1"/>
          </p:cNvSpPr>
          <p:nvPr>
            <p:ph type="sldImg"/>
          </p:nvPr>
        </p:nvSpPr>
        <p:spPr>
          <a:ln/>
        </p:spPr>
      </p:sp>
      <p:sp>
        <p:nvSpPr>
          <p:cNvPr id="65539" name="2 Not Yer Tutucusu"/>
          <p:cNvSpPr>
            <a:spLocks noGrp="1"/>
          </p:cNvSpPr>
          <p:nvPr>
            <p:ph type="body" idx="1"/>
          </p:nvPr>
        </p:nvSpPr>
        <p:spPr>
          <a:noFill/>
          <a:ln/>
        </p:spPr>
        <p:txBody>
          <a:bodyPr/>
          <a:lstStyle/>
          <a:p>
            <a:pPr eaLnBrk="1" hangingPunct="1">
              <a:spcBef>
                <a:spcPct val="0"/>
              </a:spcBef>
            </a:pPr>
            <a:endParaRPr lang="tr-TR" smtClean="0">
              <a:latin typeface="Arial" pitchFamily="34" charset="0"/>
            </a:endParaRPr>
          </a:p>
        </p:txBody>
      </p:sp>
      <p:sp>
        <p:nvSpPr>
          <p:cNvPr id="65540" name="3 Slayt Numarası Yer Tutucusu"/>
          <p:cNvSpPr>
            <a:spLocks noGrp="1"/>
          </p:cNvSpPr>
          <p:nvPr>
            <p:ph type="sldNum" sz="quarter" idx="5"/>
          </p:nvPr>
        </p:nvSpPr>
        <p:spPr>
          <a:noFill/>
        </p:spPr>
        <p:txBody>
          <a:bodyPr/>
          <a:lstStyle/>
          <a:p>
            <a:fld id="{F15FA3C3-3680-4CC6-BB66-7CC9FDE08A7E}" type="slidenum">
              <a:rPr lang="tr-TR" smtClean="0">
                <a:latin typeface="Arial" pitchFamily="34" charset="0"/>
              </a:rPr>
              <a:pPr/>
              <a:t>55</a:t>
            </a:fld>
            <a:endParaRPr lang="tr-TR" smtClean="0">
              <a:latin typeface="Arial"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2"/>
          <p:cNvSpPr>
            <a:spLocks noGrp="1" noRot="1" noChangeAspect="1" noChangeArrowheads="1" noTextEdit="1"/>
          </p:cNvSpPr>
          <p:nvPr>
            <p:ph type="sldImg"/>
          </p:nvPr>
        </p:nvSpPr>
        <p:spPr>
          <a:ln/>
        </p:spPr>
      </p:sp>
      <p:sp>
        <p:nvSpPr>
          <p:cNvPr id="7475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2"/>
          <p:cNvSpPr>
            <a:spLocks noGrp="1" noRot="1" noChangeAspect="1" noChangeArrowheads="1" noTextEdit="1"/>
          </p:cNvSpPr>
          <p:nvPr>
            <p:ph type="sldImg"/>
          </p:nvPr>
        </p:nvSpPr>
        <p:spPr>
          <a:ln/>
        </p:spPr>
      </p:sp>
      <p:sp>
        <p:nvSpPr>
          <p:cNvPr id="7577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2"/>
          <p:cNvSpPr>
            <a:spLocks noGrp="1" noRot="1" noChangeAspect="1" noChangeArrowheads="1" noTextEdit="1"/>
          </p:cNvSpPr>
          <p:nvPr>
            <p:ph type="sldImg"/>
          </p:nvPr>
        </p:nvSpPr>
        <p:spPr>
          <a:ln/>
        </p:spPr>
      </p:sp>
      <p:sp>
        <p:nvSpPr>
          <p:cNvPr id="7680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Rectangle 2"/>
          <p:cNvSpPr>
            <a:spLocks noGrp="1" noRot="1" noChangeAspect="1" noChangeArrowheads="1" noTextEdit="1"/>
          </p:cNvSpPr>
          <p:nvPr>
            <p:ph type="sldImg"/>
          </p:nvPr>
        </p:nvSpPr>
        <p:spPr>
          <a:ln/>
        </p:spPr>
      </p:sp>
      <p:sp>
        <p:nvSpPr>
          <p:cNvPr id="7782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2"/>
          <p:cNvSpPr>
            <a:spLocks noGrp="1" noRot="1" noChangeAspect="1" noChangeArrowheads="1" noTextEdit="1"/>
          </p:cNvSpPr>
          <p:nvPr>
            <p:ph type="sldImg"/>
          </p:nvPr>
        </p:nvSpPr>
        <p:spPr>
          <a:ln/>
        </p:spPr>
      </p:sp>
      <p:sp>
        <p:nvSpPr>
          <p:cNvPr id="7885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p:cNvSpPr>
            <a:spLocks noGrp="1" noRot="1" noChangeAspect="1" noTextEdit="1"/>
          </p:cNvSpPr>
          <p:nvPr>
            <p:ph type="sldImg"/>
          </p:nvPr>
        </p:nvSpPr>
        <p:spPr>
          <a:ln/>
        </p:spPr>
      </p:sp>
      <p:sp>
        <p:nvSpPr>
          <p:cNvPr id="79875" name="2 Not Yer Tutucusu"/>
          <p:cNvSpPr>
            <a:spLocks noGrp="1"/>
          </p:cNvSpPr>
          <p:nvPr>
            <p:ph type="body" idx="1"/>
          </p:nvPr>
        </p:nvSpPr>
        <p:spPr>
          <a:noFill/>
          <a:ln/>
        </p:spPr>
        <p:txBody>
          <a:bodyPr/>
          <a:lstStyle/>
          <a:p>
            <a:endParaRPr lang="tr-TR" smtClean="0">
              <a:latin typeface="Arial" pitchFamily="34" charset="0"/>
            </a:endParaRPr>
          </a:p>
        </p:txBody>
      </p:sp>
      <p:sp>
        <p:nvSpPr>
          <p:cNvPr id="79876" name="3 Slayt Numarası Yer Tutucusu"/>
          <p:cNvSpPr>
            <a:spLocks noGrp="1"/>
          </p:cNvSpPr>
          <p:nvPr>
            <p:ph type="sldNum" sz="quarter" idx="5"/>
          </p:nvPr>
        </p:nvSpPr>
        <p:spPr>
          <a:noFill/>
        </p:spPr>
        <p:txBody>
          <a:bodyPr/>
          <a:lstStyle/>
          <a:p>
            <a:fld id="{CFD4EB6F-DA80-4F41-A2EC-5EA0583EB9E6}" type="slidenum">
              <a:rPr lang="tr-TR" smtClean="0">
                <a:latin typeface="Arial" pitchFamily="34" charset="0"/>
              </a:rPr>
              <a:pPr/>
              <a:t>69</a:t>
            </a:fld>
            <a:endParaRPr lang="tr-TR" smtClean="0">
              <a:latin typeface="Arial"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2"/>
          <p:cNvSpPr>
            <a:spLocks noGrp="1" noRot="1" noChangeAspect="1" noChangeArrowheads="1" noTextEdit="1"/>
          </p:cNvSpPr>
          <p:nvPr>
            <p:ph type="sldImg"/>
          </p:nvPr>
        </p:nvSpPr>
        <p:spPr>
          <a:ln/>
        </p:spPr>
      </p:sp>
      <p:sp>
        <p:nvSpPr>
          <p:cNvPr id="8089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2"/>
          <p:cNvSpPr>
            <a:spLocks noGrp="1" noRot="1" noChangeAspect="1" noChangeArrowheads="1" noTextEdit="1"/>
          </p:cNvSpPr>
          <p:nvPr>
            <p:ph type="sldImg"/>
          </p:nvPr>
        </p:nvSpPr>
        <p:spPr>
          <a:ln/>
        </p:spPr>
      </p:sp>
      <p:sp>
        <p:nvSpPr>
          <p:cNvPr id="8192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2"/>
          <p:cNvSpPr>
            <a:spLocks noGrp="1" noRot="1" noChangeAspect="1" noChangeArrowheads="1" noTextEdit="1"/>
          </p:cNvSpPr>
          <p:nvPr>
            <p:ph type="sldImg"/>
          </p:nvPr>
        </p:nvSpPr>
        <p:spPr>
          <a:ln/>
        </p:spPr>
      </p:sp>
      <p:sp>
        <p:nvSpPr>
          <p:cNvPr id="8294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Rectangle 2"/>
          <p:cNvSpPr>
            <a:spLocks noGrp="1" noRot="1" noChangeAspect="1" noChangeArrowheads="1" noTextEdit="1"/>
          </p:cNvSpPr>
          <p:nvPr>
            <p:ph type="sldImg"/>
          </p:nvPr>
        </p:nvSpPr>
        <p:spPr>
          <a:ln/>
        </p:spPr>
      </p:sp>
      <p:sp>
        <p:nvSpPr>
          <p:cNvPr id="8397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2"/>
          <p:cNvSpPr>
            <a:spLocks noGrp="1" noRot="1" noChangeAspect="1" noChangeArrowheads="1" noTextEdit="1"/>
          </p:cNvSpPr>
          <p:nvPr>
            <p:ph type="sldImg"/>
          </p:nvPr>
        </p:nvSpPr>
        <p:spPr>
          <a:ln/>
        </p:spPr>
      </p:sp>
      <p:sp>
        <p:nvSpPr>
          <p:cNvPr id="6656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2"/>
          <p:cNvSpPr>
            <a:spLocks noGrp="1" noRot="1" noChangeAspect="1" noChangeArrowheads="1" noTextEdit="1"/>
          </p:cNvSpPr>
          <p:nvPr>
            <p:ph type="sldImg"/>
          </p:nvPr>
        </p:nvSpPr>
        <p:spPr>
          <a:ln/>
        </p:spPr>
      </p:sp>
      <p:sp>
        <p:nvSpPr>
          <p:cNvPr id="8499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Rectangle 2"/>
          <p:cNvSpPr>
            <a:spLocks noGrp="1" noRot="1" noChangeAspect="1" noChangeArrowheads="1" noTextEdit="1"/>
          </p:cNvSpPr>
          <p:nvPr>
            <p:ph type="sldImg"/>
          </p:nvPr>
        </p:nvSpPr>
        <p:spPr>
          <a:ln/>
        </p:spPr>
      </p:sp>
      <p:sp>
        <p:nvSpPr>
          <p:cNvPr id="8601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2"/>
          <p:cNvSpPr>
            <a:spLocks noGrp="1" noRot="1" noChangeAspect="1" noChangeArrowheads="1" noTextEdit="1"/>
          </p:cNvSpPr>
          <p:nvPr>
            <p:ph type="sldImg"/>
          </p:nvPr>
        </p:nvSpPr>
        <p:spPr>
          <a:ln/>
        </p:spPr>
      </p:sp>
      <p:sp>
        <p:nvSpPr>
          <p:cNvPr id="8704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2"/>
          <p:cNvSpPr>
            <a:spLocks noGrp="1" noRot="1" noChangeAspect="1" noChangeArrowheads="1" noTextEdit="1"/>
          </p:cNvSpPr>
          <p:nvPr>
            <p:ph type="sldImg"/>
          </p:nvPr>
        </p:nvSpPr>
        <p:spPr>
          <a:ln/>
        </p:spPr>
      </p:sp>
      <p:sp>
        <p:nvSpPr>
          <p:cNvPr id="8806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1 Slayt Görüntüsü Yer Tutucusu"/>
          <p:cNvSpPr>
            <a:spLocks noGrp="1" noRot="1" noChangeAspect="1" noTextEdit="1"/>
          </p:cNvSpPr>
          <p:nvPr>
            <p:ph type="sldImg"/>
          </p:nvPr>
        </p:nvSpPr>
        <p:spPr>
          <a:ln/>
        </p:spPr>
      </p:sp>
      <p:sp>
        <p:nvSpPr>
          <p:cNvPr id="89091" name="2 Not Yer Tutucusu"/>
          <p:cNvSpPr>
            <a:spLocks noGrp="1"/>
          </p:cNvSpPr>
          <p:nvPr>
            <p:ph type="body" idx="1"/>
          </p:nvPr>
        </p:nvSpPr>
        <p:spPr>
          <a:noFill/>
          <a:ln/>
        </p:spPr>
        <p:txBody>
          <a:bodyPr/>
          <a:lstStyle/>
          <a:p>
            <a:endParaRPr lang="tr-TR" smtClean="0">
              <a:latin typeface="Arial" pitchFamily="34" charset="0"/>
            </a:endParaRPr>
          </a:p>
        </p:txBody>
      </p:sp>
      <p:sp>
        <p:nvSpPr>
          <p:cNvPr id="89092" name="3 Slayt Numarası Yer Tutucusu"/>
          <p:cNvSpPr>
            <a:spLocks noGrp="1"/>
          </p:cNvSpPr>
          <p:nvPr>
            <p:ph type="sldNum" sz="quarter" idx="5"/>
          </p:nvPr>
        </p:nvSpPr>
        <p:spPr>
          <a:noFill/>
        </p:spPr>
        <p:txBody>
          <a:bodyPr/>
          <a:lstStyle/>
          <a:p>
            <a:fld id="{B75A95FE-04C8-4A1F-8544-F2FA5583AAC5}" type="slidenum">
              <a:rPr lang="tr-TR" smtClean="0">
                <a:latin typeface="Arial" pitchFamily="34" charset="0"/>
              </a:rPr>
              <a:pPr/>
              <a:t>78</a:t>
            </a:fld>
            <a:endParaRPr lang="tr-TR" smtClean="0">
              <a:latin typeface="Arial"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2"/>
          <p:cNvSpPr>
            <a:spLocks noGrp="1" noRot="1" noChangeAspect="1" noChangeArrowheads="1" noTextEdit="1"/>
          </p:cNvSpPr>
          <p:nvPr>
            <p:ph type="sldImg"/>
          </p:nvPr>
        </p:nvSpPr>
        <p:spPr>
          <a:ln/>
        </p:spPr>
      </p:sp>
      <p:sp>
        <p:nvSpPr>
          <p:cNvPr id="9011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2"/>
          <p:cNvSpPr>
            <a:spLocks noGrp="1" noRot="1" noChangeAspect="1" noChangeArrowheads="1" noTextEdit="1"/>
          </p:cNvSpPr>
          <p:nvPr>
            <p:ph type="sldImg"/>
          </p:nvPr>
        </p:nvSpPr>
        <p:spPr>
          <a:ln/>
        </p:spPr>
      </p:sp>
      <p:sp>
        <p:nvSpPr>
          <p:cNvPr id="9113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2"/>
          <p:cNvSpPr>
            <a:spLocks noGrp="1" noRot="1" noChangeAspect="1" noChangeArrowheads="1" noTextEdit="1"/>
          </p:cNvSpPr>
          <p:nvPr>
            <p:ph type="sldImg"/>
          </p:nvPr>
        </p:nvSpPr>
        <p:spPr>
          <a:ln/>
        </p:spPr>
      </p:sp>
      <p:sp>
        <p:nvSpPr>
          <p:cNvPr id="9216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2"/>
          <p:cNvSpPr>
            <a:spLocks noGrp="1" noRot="1" noChangeAspect="1" noChangeArrowheads="1" noTextEdit="1"/>
          </p:cNvSpPr>
          <p:nvPr>
            <p:ph type="sldImg"/>
          </p:nvPr>
        </p:nvSpPr>
        <p:spPr>
          <a:ln/>
        </p:spPr>
      </p:sp>
      <p:sp>
        <p:nvSpPr>
          <p:cNvPr id="9318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2"/>
          <p:cNvSpPr>
            <a:spLocks noGrp="1" noRot="1" noChangeAspect="1" noChangeArrowheads="1" noTextEdit="1"/>
          </p:cNvSpPr>
          <p:nvPr>
            <p:ph type="sldImg"/>
          </p:nvPr>
        </p:nvSpPr>
        <p:spPr>
          <a:ln/>
        </p:spPr>
      </p:sp>
      <p:sp>
        <p:nvSpPr>
          <p:cNvPr id="9421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2"/>
          <p:cNvSpPr>
            <a:spLocks noGrp="1" noRot="1" noChangeAspect="1" noChangeArrowheads="1" noTextEdit="1"/>
          </p:cNvSpPr>
          <p:nvPr>
            <p:ph type="sldImg"/>
          </p:nvPr>
        </p:nvSpPr>
        <p:spPr>
          <a:ln/>
        </p:spPr>
      </p:sp>
      <p:sp>
        <p:nvSpPr>
          <p:cNvPr id="6758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2"/>
          <p:cNvSpPr>
            <a:spLocks noGrp="1" noRot="1" noChangeAspect="1" noChangeArrowheads="1" noTextEdit="1"/>
          </p:cNvSpPr>
          <p:nvPr>
            <p:ph type="sldImg"/>
          </p:nvPr>
        </p:nvSpPr>
        <p:spPr>
          <a:ln/>
        </p:spPr>
      </p:sp>
      <p:sp>
        <p:nvSpPr>
          <p:cNvPr id="9523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1 Slayt Görüntüsü Yer Tutucusu"/>
          <p:cNvSpPr>
            <a:spLocks noGrp="1" noRot="1" noChangeAspect="1" noTextEdit="1"/>
          </p:cNvSpPr>
          <p:nvPr>
            <p:ph type="sldImg"/>
          </p:nvPr>
        </p:nvSpPr>
        <p:spPr>
          <a:ln/>
        </p:spPr>
      </p:sp>
      <p:sp>
        <p:nvSpPr>
          <p:cNvPr id="96259" name="2 Not Yer Tutucusu"/>
          <p:cNvSpPr>
            <a:spLocks noGrp="1"/>
          </p:cNvSpPr>
          <p:nvPr>
            <p:ph type="body" idx="1"/>
          </p:nvPr>
        </p:nvSpPr>
        <p:spPr>
          <a:noFill/>
          <a:ln/>
        </p:spPr>
        <p:txBody>
          <a:bodyPr/>
          <a:lstStyle/>
          <a:p>
            <a:endParaRPr lang="tr-TR" smtClean="0">
              <a:latin typeface="Arial" pitchFamily="34" charset="0"/>
            </a:endParaRPr>
          </a:p>
        </p:txBody>
      </p:sp>
      <p:sp>
        <p:nvSpPr>
          <p:cNvPr id="96260" name="3 Slayt Numarası Yer Tutucusu"/>
          <p:cNvSpPr>
            <a:spLocks noGrp="1"/>
          </p:cNvSpPr>
          <p:nvPr>
            <p:ph type="sldNum" sz="quarter" idx="5"/>
          </p:nvPr>
        </p:nvSpPr>
        <p:spPr>
          <a:noFill/>
        </p:spPr>
        <p:txBody>
          <a:bodyPr/>
          <a:lstStyle/>
          <a:p>
            <a:fld id="{4EA73FFF-CE9D-4F09-AA85-19F8723B3087}" type="slidenum">
              <a:rPr lang="tr-TR" smtClean="0">
                <a:latin typeface="Arial" pitchFamily="34" charset="0"/>
              </a:rPr>
              <a:pPr/>
              <a:t>85</a:t>
            </a:fld>
            <a:endParaRPr lang="tr-TR" smtClean="0">
              <a:latin typeface="Arial"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2"/>
          <p:cNvSpPr>
            <a:spLocks noGrp="1" noRot="1" noChangeAspect="1" noChangeArrowheads="1" noTextEdit="1"/>
          </p:cNvSpPr>
          <p:nvPr>
            <p:ph type="sldImg"/>
          </p:nvPr>
        </p:nvSpPr>
        <p:spPr>
          <a:ln/>
        </p:spPr>
      </p:sp>
      <p:sp>
        <p:nvSpPr>
          <p:cNvPr id="9728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Rot="1" noChangeAspect="1" noChangeArrowheads="1" noTextEdit="1"/>
          </p:cNvSpPr>
          <p:nvPr>
            <p:ph type="sldImg"/>
          </p:nvPr>
        </p:nvSpPr>
        <p:spPr>
          <a:ln/>
        </p:spPr>
      </p:sp>
      <p:sp>
        <p:nvSpPr>
          <p:cNvPr id="9830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Rot="1" noChangeAspect="1" noChangeArrowheads="1" noTextEdit="1"/>
          </p:cNvSpPr>
          <p:nvPr>
            <p:ph type="sldImg"/>
          </p:nvPr>
        </p:nvSpPr>
        <p:spPr>
          <a:ln/>
        </p:spPr>
      </p:sp>
      <p:sp>
        <p:nvSpPr>
          <p:cNvPr id="9933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Rectangle 2"/>
          <p:cNvSpPr>
            <a:spLocks noGrp="1" noRot="1" noChangeAspect="1" noChangeArrowheads="1" noTextEdit="1"/>
          </p:cNvSpPr>
          <p:nvPr>
            <p:ph type="sldImg"/>
          </p:nvPr>
        </p:nvSpPr>
        <p:spPr>
          <a:ln/>
        </p:spPr>
      </p:sp>
      <p:sp>
        <p:nvSpPr>
          <p:cNvPr id="10035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Rot="1" noChangeAspect="1" noChangeArrowheads="1" noTextEdit="1"/>
          </p:cNvSpPr>
          <p:nvPr>
            <p:ph type="sldImg"/>
          </p:nvPr>
        </p:nvSpPr>
        <p:spPr>
          <a:ln/>
        </p:spPr>
      </p:sp>
      <p:sp>
        <p:nvSpPr>
          <p:cNvPr id="10137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2"/>
          <p:cNvSpPr>
            <a:spLocks noGrp="1" noRot="1" noChangeAspect="1" noChangeArrowheads="1" noTextEdit="1"/>
          </p:cNvSpPr>
          <p:nvPr>
            <p:ph type="sldImg"/>
          </p:nvPr>
        </p:nvSpPr>
        <p:spPr>
          <a:ln/>
        </p:spPr>
      </p:sp>
      <p:sp>
        <p:nvSpPr>
          <p:cNvPr id="10240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2"/>
          <p:cNvSpPr>
            <a:spLocks noGrp="1" noRot="1" noChangeAspect="1" noChangeArrowheads="1" noTextEdit="1"/>
          </p:cNvSpPr>
          <p:nvPr>
            <p:ph type="sldImg"/>
          </p:nvPr>
        </p:nvSpPr>
        <p:spPr>
          <a:ln/>
        </p:spPr>
      </p:sp>
      <p:sp>
        <p:nvSpPr>
          <p:cNvPr id="10342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Rot="1" noChangeAspect="1" noChangeArrowheads="1" noTextEdit="1"/>
          </p:cNvSpPr>
          <p:nvPr>
            <p:ph type="sldImg"/>
          </p:nvPr>
        </p:nvSpPr>
        <p:spPr>
          <a:ln/>
        </p:spPr>
      </p:sp>
      <p:sp>
        <p:nvSpPr>
          <p:cNvPr id="10445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Rot="1" noChangeAspect="1" noChangeArrowheads="1" noTextEdit="1"/>
          </p:cNvSpPr>
          <p:nvPr>
            <p:ph type="sldImg"/>
          </p:nvPr>
        </p:nvSpPr>
        <p:spPr>
          <a:ln/>
        </p:spPr>
      </p:sp>
      <p:sp>
        <p:nvSpPr>
          <p:cNvPr id="6861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2"/>
          <p:cNvSpPr>
            <a:spLocks noGrp="1" noRot="1" noChangeAspect="1" noChangeArrowheads="1" noTextEdit="1"/>
          </p:cNvSpPr>
          <p:nvPr>
            <p:ph type="sldImg"/>
          </p:nvPr>
        </p:nvSpPr>
        <p:spPr>
          <a:ln/>
        </p:spPr>
      </p:sp>
      <p:sp>
        <p:nvSpPr>
          <p:cNvPr id="10547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2"/>
          <p:cNvSpPr>
            <a:spLocks noGrp="1" noRot="1" noChangeAspect="1" noChangeArrowheads="1" noTextEdit="1"/>
          </p:cNvSpPr>
          <p:nvPr>
            <p:ph type="sldImg"/>
          </p:nvPr>
        </p:nvSpPr>
        <p:spPr>
          <a:ln/>
        </p:spPr>
      </p:sp>
      <p:sp>
        <p:nvSpPr>
          <p:cNvPr id="10649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2"/>
          <p:cNvSpPr>
            <a:spLocks noGrp="1" noRot="1" noChangeAspect="1" noChangeArrowheads="1" noTextEdit="1"/>
          </p:cNvSpPr>
          <p:nvPr>
            <p:ph type="sldImg"/>
          </p:nvPr>
        </p:nvSpPr>
        <p:spPr>
          <a:ln/>
        </p:spPr>
      </p:sp>
      <p:sp>
        <p:nvSpPr>
          <p:cNvPr id="10752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2"/>
          <p:cNvSpPr>
            <a:spLocks noGrp="1" noRot="1" noChangeAspect="1" noChangeArrowheads="1" noTextEdit="1"/>
          </p:cNvSpPr>
          <p:nvPr>
            <p:ph type="sldImg"/>
          </p:nvPr>
        </p:nvSpPr>
        <p:spPr>
          <a:ln/>
        </p:spPr>
      </p:sp>
      <p:sp>
        <p:nvSpPr>
          <p:cNvPr id="10854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Rot="1" noChangeAspect="1" noChangeArrowheads="1" noTextEdit="1"/>
          </p:cNvSpPr>
          <p:nvPr>
            <p:ph type="sldImg"/>
          </p:nvPr>
        </p:nvSpPr>
        <p:spPr>
          <a:ln/>
        </p:spPr>
      </p:sp>
      <p:sp>
        <p:nvSpPr>
          <p:cNvPr id="10957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2"/>
          <p:cNvSpPr>
            <a:spLocks noGrp="1" noRot="1" noChangeAspect="1" noChangeArrowheads="1" noTextEdit="1"/>
          </p:cNvSpPr>
          <p:nvPr>
            <p:ph type="sldImg"/>
          </p:nvPr>
        </p:nvSpPr>
        <p:spPr>
          <a:ln/>
        </p:spPr>
      </p:sp>
      <p:sp>
        <p:nvSpPr>
          <p:cNvPr id="11059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3A526A32-DC99-44C4-8C36-CBC90D0BB0D2}" type="slidenum">
              <a:rPr lang="tr-TR" smtClean="0">
                <a:latin typeface="Arial" pitchFamily="34" charset="0"/>
              </a:rPr>
              <a:pPr/>
              <a:t>100</a:t>
            </a:fld>
            <a:endParaRPr lang="tr-TR" smtClean="0">
              <a:latin typeface="Arial" pitchFamily="34"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xfrm>
            <a:off x="914400" y="4343400"/>
            <a:ext cx="5029200" cy="4114800"/>
          </a:xfrm>
          <a:noFill/>
          <a:ln/>
        </p:spPr>
        <p:txBody>
          <a:bodyPr/>
          <a:lstStyle/>
          <a:p>
            <a:pPr eaLnBrk="1" hangingPunct="1"/>
            <a:endParaRPr lang="tr-TR" smtClean="0">
              <a:latin typeface="Arial"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Rot="1" noChangeAspect="1" noChangeArrowheads="1" noTextEdit="1"/>
          </p:cNvSpPr>
          <p:nvPr>
            <p:ph type="sldImg"/>
          </p:nvPr>
        </p:nvSpPr>
        <p:spPr>
          <a:ln/>
        </p:spPr>
      </p:sp>
      <p:sp>
        <p:nvSpPr>
          <p:cNvPr id="69635"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2"/>
          <p:cNvSpPr>
            <a:spLocks noGrp="1" noRot="1" noChangeAspect="1" noChangeArrowheads="1" noTextEdit="1"/>
          </p:cNvSpPr>
          <p:nvPr>
            <p:ph type="sldImg"/>
          </p:nvPr>
        </p:nvSpPr>
        <p:spPr>
          <a:ln/>
        </p:spPr>
      </p:sp>
      <p:sp>
        <p:nvSpPr>
          <p:cNvPr id="70659"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Rectangle 2"/>
          <p:cNvSpPr>
            <a:spLocks noGrp="1" noRot="1" noChangeAspect="1" noChangeArrowheads="1" noTextEdit="1"/>
          </p:cNvSpPr>
          <p:nvPr>
            <p:ph type="sldImg"/>
          </p:nvPr>
        </p:nvSpPr>
        <p:spPr>
          <a:ln/>
        </p:spPr>
      </p:sp>
      <p:sp>
        <p:nvSpPr>
          <p:cNvPr id="71683"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2"/>
          <p:cNvSpPr>
            <a:spLocks noGrp="1" noRot="1" noChangeAspect="1" noChangeArrowheads="1" noTextEdit="1"/>
          </p:cNvSpPr>
          <p:nvPr>
            <p:ph type="sldImg"/>
          </p:nvPr>
        </p:nvSpPr>
        <p:spPr>
          <a:ln/>
        </p:spPr>
      </p:sp>
      <p:sp>
        <p:nvSpPr>
          <p:cNvPr id="72707"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Rectangle 2"/>
          <p:cNvSpPr>
            <a:spLocks noGrp="1" noRot="1" noChangeAspect="1" noChangeArrowheads="1" noTextEdit="1"/>
          </p:cNvSpPr>
          <p:nvPr>
            <p:ph type="sldImg"/>
          </p:nvPr>
        </p:nvSpPr>
        <p:spPr>
          <a:ln/>
        </p:spPr>
      </p:sp>
      <p:sp>
        <p:nvSpPr>
          <p:cNvPr id="73731" name="Rectangle 3"/>
          <p:cNvSpPr>
            <a:spLocks noGrp="1" noChangeArrowheads="1"/>
          </p:cNvSpPr>
          <p:nvPr>
            <p:ph type="body" idx="1"/>
          </p:nvPr>
        </p:nvSpPr>
        <p:spPr>
          <a:noFill/>
          <a:ln/>
        </p:spPr>
        <p:txBody>
          <a:bodyPr/>
          <a:lstStyle/>
          <a:p>
            <a:endParaRPr lang="tr-TR" smtClean="0">
              <a:latin typeface="Arial"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sp>
        <p:nvSpPr>
          <p:cNvPr id="10" name="9 Dik Üçgen"/>
          <p:cNvSpPr/>
          <p:nvPr/>
        </p:nvSpPr>
        <p:spPr>
          <a:xfrm>
            <a:off x="-2" y="4664147"/>
            <a:ext cx="9151089" cy="0"/>
          </a:xfrm>
          <a:prstGeom prst="rtTriangle">
            <a:avLst/>
          </a:prstGeom>
          <a:gradFill flip="none" rotWithShape="1">
            <a:gsLst>
              <a:gs pos="0">
                <a:schemeClr val="accent1">
                  <a:shade val="35000"/>
                  <a:satMod val="170000"/>
                  <a:alpha val="100000"/>
                </a:schemeClr>
              </a:gs>
              <a:gs pos="55000">
                <a:schemeClr val="accent1">
                  <a:tint val="90000"/>
                  <a:satMod val="150000"/>
                  <a:alpha val="100000"/>
                </a:schemeClr>
              </a:gs>
              <a:gs pos="100000">
                <a:schemeClr val="accent1">
                  <a:shade val="35000"/>
                  <a:satMod val="170000"/>
                  <a:alpha val="100000"/>
                </a:schemeClr>
              </a:gs>
            </a:gsLst>
            <a:lin ang="3000000" scaled="1"/>
            <a:tileRect/>
          </a:gradFill>
          <a:ln w="12700" cap="rnd" cmpd="thickThin"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9" name="8 Başlık"/>
          <p:cNvSpPr>
            <a:spLocks noGrp="1"/>
          </p:cNvSpPr>
          <p:nvPr>
            <p:ph type="ctrTitle"/>
          </p:nvPr>
        </p:nvSpPr>
        <p:spPr>
          <a:xfrm>
            <a:off x="685800" y="1752601"/>
            <a:ext cx="7772400" cy="1829761"/>
          </a:xfrm>
        </p:spPr>
        <p:txBody>
          <a:bodyPr vert="horz" anchor="b">
            <a:normAutofit/>
            <a:scene3d>
              <a:camera prst="orthographicFront"/>
              <a:lightRig rig="soft" dir="t"/>
            </a:scene3d>
            <a:sp3d prstMaterial="softEdge">
              <a:bevelT w="25400" h="25400"/>
            </a:sp3d>
          </a:bodyPr>
          <a:lstStyle>
            <a:lvl1pPr algn="r">
              <a:defRPr sz="4800" b="1">
                <a:solidFill>
                  <a:schemeClr val="tx2"/>
                </a:solidFill>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17" name="16 Alt Başlık"/>
          <p:cNvSpPr>
            <a:spLocks noGrp="1"/>
          </p:cNvSpPr>
          <p:nvPr>
            <p:ph type="subTitle" idx="1"/>
          </p:nvPr>
        </p:nvSpPr>
        <p:spPr>
          <a:xfrm>
            <a:off x="685800" y="3611607"/>
            <a:ext cx="7772400" cy="1199704"/>
          </a:xfrm>
        </p:spPr>
        <p:txBody>
          <a:bodyPr lIns="45720" rIns="45720"/>
          <a:lstStyle>
            <a:lvl1pPr marL="0" marR="64008" indent="0" algn="r">
              <a:buNone/>
              <a:defRPr>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tr-TR" smtClean="0"/>
              <a:t>Asıl alt başlık stilini düzenlemek için tıklatın</a:t>
            </a:r>
            <a:endParaRPr kumimoji="0" lang="en-US"/>
          </a:p>
        </p:txBody>
      </p:sp>
      <p:grpSp>
        <p:nvGrpSpPr>
          <p:cNvPr id="2" name="1 Grup"/>
          <p:cNvGrpSpPr/>
          <p:nvPr/>
        </p:nvGrpSpPr>
        <p:grpSpPr>
          <a:xfrm>
            <a:off x="-3765" y="4953000"/>
            <a:ext cx="9147765" cy="1912088"/>
            <a:chOff x="-3765" y="4832896"/>
            <a:chExt cx="9147765" cy="2032192"/>
          </a:xfrm>
        </p:grpSpPr>
        <p:sp>
          <p:nvSpPr>
            <p:cNvPr id="7" name="6 Serbest Form"/>
            <p:cNvSpPr>
              <a:spLocks/>
            </p:cNvSpPr>
            <p:nvPr/>
          </p:nvSpPr>
          <p:spPr bwMode="auto">
            <a:xfrm>
              <a:off x="1687513" y="4832896"/>
              <a:ext cx="7456487" cy="518816"/>
            </a:xfrm>
            <a:custGeom>
              <a:avLst>
                <a:gd name="A1" fmla="val 0"/>
                <a:gd name="A2" fmla="val 0"/>
                <a:gd name="A3" fmla="val 0"/>
                <a:gd name="A4" fmla="val 0"/>
                <a:gd name="A5" fmla="val 0"/>
                <a:gd name="A6" fmla="val 0"/>
                <a:gd name="A7" fmla="val 0"/>
                <a:gd name="A8" fmla="val 0"/>
              </a:avLst>
              <a:gdLst/>
              <a:ahLst/>
              <a:cxnLst>
                <a:cxn ang="0">
                  <a:pos x="4697" y="0"/>
                </a:cxn>
                <a:cxn ang="0">
                  <a:pos x="4697" y="367"/>
                </a:cxn>
                <a:cxn ang="0">
                  <a:pos x="0" y="218"/>
                </a:cxn>
                <a:cxn ang="0">
                  <a:pos x="4697" y="0"/>
                </a:cxn>
              </a:cxnLst>
              <a:rect l="0" t="0" r="0" b="0"/>
              <a:pathLst>
                <a:path w="4697" h="367">
                  <a:moveTo>
                    <a:pt x="4697" y="0"/>
                  </a:moveTo>
                  <a:lnTo>
                    <a:pt x="4697" y="367"/>
                  </a:lnTo>
                  <a:lnTo>
                    <a:pt x="0" y="218"/>
                  </a:lnTo>
                  <a:lnTo>
                    <a:pt x="4697" y="0"/>
                  </a:lnTo>
                  <a:close/>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8" name="7 Serbest Form"/>
            <p:cNvSpPr>
              <a:spLocks/>
            </p:cNvSpPr>
            <p:nvPr/>
          </p:nvSpPr>
          <p:spPr bwMode="auto">
            <a:xfrm>
              <a:off x="35443" y="5135526"/>
              <a:ext cx="9108557"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0" y="0"/>
                  </a:moveTo>
                  <a:lnTo>
                    <a:pt x="5760" y="0"/>
                  </a:lnTo>
                  <a:lnTo>
                    <a:pt x="5760" y="528"/>
                  </a:lnTo>
                  <a:lnTo>
                    <a:pt x="48" y="0"/>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1" name="10 Serbest Form"/>
            <p:cNvSpPr>
              <a:spLocks/>
            </p:cNvSpPr>
            <p:nvPr/>
          </p:nvSpPr>
          <p:spPr bwMode="auto">
            <a:xfrm>
              <a:off x="0" y="4883888"/>
              <a:ext cx="9144000" cy="1981200"/>
            </a:xfrm>
            <a:custGeom>
              <a:avLst>
                <a:gd name="A1" fmla="val 0"/>
                <a:gd name="A2" fmla="val 0"/>
                <a:gd name="A3" fmla="val 0"/>
                <a:gd name="A4" fmla="val 0"/>
                <a:gd name="A5" fmla="val 0"/>
                <a:gd name="A6" fmla="val 0"/>
                <a:gd name="A7" fmla="val 0"/>
                <a:gd name="A8" fmla="val 0"/>
              </a:avLst>
              <a:gdLst/>
              <a:ahLst/>
              <a:cxnLst>
                <a:cxn ang="0">
                  <a:pos x="0" y="0"/>
                </a:cxn>
                <a:cxn ang="0">
                  <a:pos x="0" y="1248"/>
                </a:cxn>
                <a:cxn ang="0">
                  <a:pos x="5760" y="1248"/>
                </a:cxn>
                <a:cxn ang="0">
                  <a:pos x="5760" y="528"/>
                </a:cxn>
                <a:cxn ang="0">
                  <a:pos x="0" y="0"/>
                </a:cxn>
              </a:cxnLst>
              <a:rect l="0" t="0" r="0" b="0"/>
              <a:pathLst>
                <a:path w="5760" h="1248">
                  <a:moveTo>
                    <a:pt x="0" y="0"/>
                  </a:moveTo>
                  <a:lnTo>
                    <a:pt x="0" y="1248"/>
                  </a:lnTo>
                  <a:lnTo>
                    <a:pt x="5760" y="1248"/>
                  </a:lnTo>
                  <a:lnTo>
                    <a:pt x="5760" y="528"/>
                  </a:lnTo>
                  <a:lnTo>
                    <a:pt x="0" y="0"/>
                  </a:lnTo>
                  <a:close/>
                </a:path>
              </a:pathLst>
            </a:cu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2" name="11 Düz Bağlayıcı"/>
            <p:cNvCxnSpPr/>
            <p:nvPr/>
          </p:nvCxnSpPr>
          <p:spPr>
            <a:xfrm>
              <a:off x="-3765" y="4880373"/>
              <a:ext cx="9147765" cy="83994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grpSp>
      <p:sp>
        <p:nvSpPr>
          <p:cNvPr id="30" name="29 Veri Yer Tutucusu"/>
          <p:cNvSpPr>
            <a:spLocks noGrp="1"/>
          </p:cNvSpPr>
          <p:nvPr>
            <p:ph type="dt" sz="half" idx="10"/>
          </p:nvPr>
        </p:nvSpPr>
        <p:spPr/>
        <p:txBody>
          <a:bodyPr/>
          <a:lstStyle>
            <a:lvl1pPr>
              <a:defRPr>
                <a:solidFill>
                  <a:srgbClr val="FFFFFF"/>
                </a:solidFill>
              </a:defRPr>
            </a:lvl1pPr>
            <a:extLst/>
          </a:lstStyle>
          <a:p>
            <a:fld id="{6FEF914A-0E91-4551-8067-12D015B33BA0}" type="datetime1">
              <a:rPr lang="tr-TR" smtClean="0"/>
              <a:pPr/>
              <a:t>04.08.2015</a:t>
            </a:fld>
            <a:endParaRPr lang="tr-TR"/>
          </a:p>
        </p:txBody>
      </p:sp>
      <p:sp>
        <p:nvSpPr>
          <p:cNvPr id="19" name="18 Altbilgi Yer Tutucusu"/>
          <p:cNvSpPr>
            <a:spLocks noGrp="1"/>
          </p:cNvSpPr>
          <p:nvPr>
            <p:ph type="ftr" sz="quarter" idx="11"/>
          </p:nvPr>
        </p:nvSpPr>
        <p:spPr/>
        <p:txBody>
          <a:bodyPr/>
          <a:lstStyle>
            <a:lvl1pPr>
              <a:defRPr>
                <a:solidFill>
                  <a:schemeClr val="accent1">
                    <a:tint val="20000"/>
                  </a:schemeClr>
                </a:solidFill>
              </a:defRPr>
            </a:lvl1pPr>
            <a:extLst/>
          </a:lstStyle>
          <a:p>
            <a:r>
              <a:rPr lang="tr-TR" smtClean="0"/>
              <a:t>Adem YAMAN</a:t>
            </a:r>
            <a:endParaRPr lang="tr-TR"/>
          </a:p>
        </p:txBody>
      </p:sp>
      <p:sp>
        <p:nvSpPr>
          <p:cNvPr id="27" name="26 Slayt Numarası Yer Tutucusu"/>
          <p:cNvSpPr>
            <a:spLocks noGrp="1"/>
          </p:cNvSpPr>
          <p:nvPr>
            <p:ph type="sldNum" sz="quarter" idx="12"/>
          </p:nvPr>
        </p:nvSpPr>
        <p:spPr/>
        <p:txBody>
          <a:bodyPr/>
          <a:lstStyle>
            <a:lvl1pPr>
              <a:defRPr>
                <a:solidFill>
                  <a:srgbClr val="FFFFFF"/>
                </a:solidFill>
              </a:defRPr>
            </a:lvl1pPr>
            <a:extLst/>
          </a:lstStyle>
          <a:p>
            <a:fld id="{4B551A19-9AB6-4439-85BA-6A9B7CC1BC16}" type="slidenum">
              <a:rPr lang="tr-TR" smtClean="0"/>
              <a:pPr/>
              <a:t>‹#›</a:t>
            </a:fld>
            <a:endParaRPr lang="tr-T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1481329"/>
            <a:ext cx="8229600" cy="4386071"/>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7A261E74-1EF4-461C-AEA4-FFDCE33F9DDC}" type="datetime1">
              <a:rPr lang="tr-TR" smtClean="0"/>
              <a:pPr/>
              <a:t>04.08.2015</a:t>
            </a:fld>
            <a:endParaRPr lang="tr-TR"/>
          </a:p>
        </p:txBody>
      </p:sp>
      <p:sp>
        <p:nvSpPr>
          <p:cNvPr id="5" name="4 Altbilgi Yer Tutucusu"/>
          <p:cNvSpPr>
            <a:spLocks noGrp="1"/>
          </p:cNvSpPr>
          <p:nvPr>
            <p:ph type="ftr" sz="quarter" idx="11"/>
          </p:nvPr>
        </p:nvSpPr>
        <p:spPr/>
        <p:txBody>
          <a:bodyPr/>
          <a:lstStyle>
            <a:extLst/>
          </a:lstStyle>
          <a:p>
            <a:r>
              <a:rPr lang="tr-TR" smtClean="0"/>
              <a:t>Adem YAMAN</a:t>
            </a:r>
            <a:endParaRPr lang="tr-TR"/>
          </a:p>
        </p:txBody>
      </p:sp>
      <p:sp>
        <p:nvSpPr>
          <p:cNvPr id="6" name="5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844013" y="274640"/>
            <a:ext cx="1777470" cy="5592761"/>
          </a:xfrm>
        </p:spPr>
        <p:txBody>
          <a:bodyPr vert="eaVert"/>
          <a:lstStyle>
            <a:extLs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41"/>
            <a:ext cx="6324600" cy="5592760"/>
          </a:xfrm>
        </p:spPr>
        <p:txBody>
          <a:bodyPr vert="eaVert"/>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C7CDD108-21FB-4BE3-9D94-7126F8E1E05B}" type="datetime1">
              <a:rPr lang="tr-TR" smtClean="0"/>
              <a:pPr/>
              <a:t>04.08.2015</a:t>
            </a:fld>
            <a:endParaRPr lang="tr-TR"/>
          </a:p>
        </p:txBody>
      </p:sp>
      <p:sp>
        <p:nvSpPr>
          <p:cNvPr id="5" name="4 Altbilgi Yer Tutucusu"/>
          <p:cNvSpPr>
            <a:spLocks noGrp="1"/>
          </p:cNvSpPr>
          <p:nvPr>
            <p:ph type="ftr" sz="quarter" idx="11"/>
          </p:nvPr>
        </p:nvSpPr>
        <p:spPr/>
        <p:txBody>
          <a:bodyPr/>
          <a:lstStyle>
            <a:extLst/>
          </a:lstStyle>
          <a:p>
            <a:r>
              <a:rPr lang="tr-TR" smtClean="0"/>
              <a:t>Adem YAMAN</a:t>
            </a:r>
            <a:endParaRPr lang="tr-TR"/>
          </a:p>
        </p:txBody>
      </p:sp>
      <p:sp>
        <p:nvSpPr>
          <p:cNvPr id="6" name="5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extLst/>
          </a:lstStyle>
          <a:p>
            <a:fld id="{433309F3-D797-4683-A64A-2A100307028A}" type="datetime1">
              <a:rPr lang="tr-TR" smtClean="0"/>
              <a:pPr/>
              <a:t>04.08.2015</a:t>
            </a:fld>
            <a:endParaRPr lang="tr-TR"/>
          </a:p>
        </p:txBody>
      </p:sp>
      <p:sp>
        <p:nvSpPr>
          <p:cNvPr id="5" name="4 Altbilgi Yer Tutucusu"/>
          <p:cNvSpPr>
            <a:spLocks noGrp="1"/>
          </p:cNvSpPr>
          <p:nvPr>
            <p:ph type="ftr" sz="quarter" idx="11"/>
          </p:nvPr>
        </p:nvSpPr>
        <p:spPr/>
        <p:txBody>
          <a:bodyPr/>
          <a:lstStyle>
            <a:extLst/>
          </a:lstStyle>
          <a:p>
            <a:r>
              <a:rPr lang="tr-TR" smtClean="0"/>
              <a:t>Adem YAMAN</a:t>
            </a:r>
            <a:endParaRPr lang="tr-TR"/>
          </a:p>
        </p:txBody>
      </p:sp>
      <p:sp>
        <p:nvSpPr>
          <p:cNvPr id="6" name="5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
        <p:nvSpPr>
          <p:cNvPr id="7" name="6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bg>
      <p:bgRef idx="1002">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722376" y="1059712"/>
            <a:ext cx="7772400" cy="1828800"/>
          </a:xfrm>
        </p:spPr>
        <p:txBody>
          <a:bodyPr vert="horz" anchor="b">
            <a:normAutofit/>
            <a:scene3d>
              <a:camera prst="orthographicFront"/>
              <a:lightRig rig="soft" dir="t"/>
            </a:scene3d>
            <a:sp3d prstMaterial="softEdge">
              <a:bevelT w="25400" h="25400"/>
            </a:sp3d>
          </a:bodyPr>
          <a:lstStyle>
            <a:lvl1pPr algn="r">
              <a:buNone/>
              <a:defRPr sz="4800" b="1" cap="none" baseline="0">
                <a:effectLst>
                  <a:outerShdw blurRad="31750" dist="25400" dir="5400000" algn="tl" rotWithShape="0">
                    <a:srgbClr val="000000">
                      <a:alpha val="25000"/>
                    </a:srgbClr>
                  </a:outerShdw>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3922713" y="2931712"/>
            <a:ext cx="4572000" cy="1454888"/>
          </a:xfrm>
        </p:spPr>
        <p:txBody>
          <a:bodyPr lIns="91440" rIns="91440" anchor="t"/>
          <a:lstStyle>
            <a:lvl1pPr marL="0" indent="0" algn="l">
              <a:buNone/>
              <a:defRPr sz="23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p:txBody>
          <a:bodyPr/>
          <a:lstStyle>
            <a:extLst/>
          </a:lstStyle>
          <a:p>
            <a:fld id="{C25A2FB8-B1FF-438A-8178-C1481C066818}" type="datetime1">
              <a:rPr lang="tr-TR" smtClean="0"/>
              <a:pPr/>
              <a:t>04.08.2015</a:t>
            </a:fld>
            <a:endParaRPr lang="tr-TR"/>
          </a:p>
        </p:txBody>
      </p:sp>
      <p:sp>
        <p:nvSpPr>
          <p:cNvPr id="5" name="4 Altbilgi Yer Tutucusu"/>
          <p:cNvSpPr>
            <a:spLocks noGrp="1"/>
          </p:cNvSpPr>
          <p:nvPr>
            <p:ph type="ftr" sz="quarter" idx="11"/>
          </p:nvPr>
        </p:nvSpPr>
        <p:spPr/>
        <p:txBody>
          <a:bodyPr/>
          <a:lstStyle>
            <a:extLst/>
          </a:lstStyle>
          <a:p>
            <a:r>
              <a:rPr lang="tr-TR" smtClean="0"/>
              <a:t>Adem YAMAN</a:t>
            </a:r>
            <a:endParaRPr lang="tr-TR"/>
          </a:p>
        </p:txBody>
      </p:sp>
      <p:sp>
        <p:nvSpPr>
          <p:cNvPr id="6" name="5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
        <p:nvSpPr>
          <p:cNvPr id="7" name="6 Köşeli Çift Ayraç"/>
          <p:cNvSpPr/>
          <p:nvPr/>
        </p:nvSpPr>
        <p:spPr>
          <a:xfrm>
            <a:off x="3636680"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8" name="7 Köşeli Çift Ayraç"/>
          <p:cNvSpPr/>
          <p:nvPr/>
        </p:nvSpPr>
        <p:spPr>
          <a:xfrm>
            <a:off x="3450264" y="3005472"/>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bg>
      <p:bgRef idx="1002">
        <a:schemeClr val="bg1"/>
      </p:bgRef>
    </p:bg>
    <p:spTree>
      <p:nvGrpSpPr>
        <p:cNvPr id="1" name=""/>
        <p:cNvGrpSpPr/>
        <p:nvPr/>
      </p:nvGrpSpPr>
      <p:grpSpPr>
        <a:xfrm>
          <a:off x="0" y="0"/>
          <a:ext cx="0" cy="0"/>
          <a:chOff x="0" y="0"/>
          <a:chExt cx="0" cy="0"/>
        </a:xfrm>
      </p:grpSpPr>
      <p:sp>
        <p:nvSpPr>
          <p:cNvPr id="3" name="2 İçerik Yer Tutucusu"/>
          <p:cNvSpPr>
            <a:spLocks noGrp="1"/>
          </p:cNvSpPr>
          <p:nvPr>
            <p:ph sz="half" idx="1"/>
          </p:nvPr>
        </p:nvSpPr>
        <p:spPr>
          <a:xfrm>
            <a:off x="457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İçerik Yer Tutucusu"/>
          <p:cNvSpPr>
            <a:spLocks noGrp="1"/>
          </p:cNvSpPr>
          <p:nvPr>
            <p:ph sz="half" idx="2"/>
          </p:nvPr>
        </p:nvSpPr>
        <p:spPr>
          <a:xfrm>
            <a:off x="4648200" y="1481328"/>
            <a:ext cx="4038600" cy="4525963"/>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p:txBody>
          <a:bodyPr/>
          <a:lstStyle>
            <a:extLst/>
          </a:lstStyle>
          <a:p>
            <a:fld id="{563F0C27-FFE4-474F-8F23-B2F59B26F981}" type="datetime1">
              <a:rPr lang="tr-TR" smtClean="0"/>
              <a:pPr/>
              <a:t>04.08.2015</a:t>
            </a:fld>
            <a:endParaRPr lang="tr-TR"/>
          </a:p>
        </p:txBody>
      </p:sp>
      <p:sp>
        <p:nvSpPr>
          <p:cNvPr id="6" name="5 Altbilgi Yer Tutucusu"/>
          <p:cNvSpPr>
            <a:spLocks noGrp="1"/>
          </p:cNvSpPr>
          <p:nvPr>
            <p:ph type="ftr" sz="quarter" idx="11"/>
          </p:nvPr>
        </p:nvSpPr>
        <p:spPr/>
        <p:txBody>
          <a:bodyPr/>
          <a:lstStyle>
            <a:extLst/>
          </a:lstStyle>
          <a:p>
            <a:r>
              <a:rPr lang="tr-TR" smtClean="0"/>
              <a:t>Adem YAMAN</a:t>
            </a:r>
            <a:endParaRPr lang="tr-TR"/>
          </a:p>
        </p:txBody>
      </p:sp>
      <p:sp>
        <p:nvSpPr>
          <p:cNvPr id="7" name="6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
        <p:nvSpPr>
          <p:cNvPr id="8" name="7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Karşılaştırma">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8229600" cy="1143000"/>
          </a:xfrm>
        </p:spPr>
        <p:txBody>
          <a:bodyPr anchor="ctr"/>
          <a:lstStyle>
            <a:lvl1pPr>
              <a:defRPr/>
            </a:lvl1pPr>
            <a:extLst/>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457200" y="5410200"/>
            <a:ext cx="4040188"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4" name="3 Metin Yer Tutucusu"/>
          <p:cNvSpPr>
            <a:spLocks noGrp="1"/>
          </p:cNvSpPr>
          <p:nvPr>
            <p:ph type="body" sz="half" idx="3"/>
          </p:nvPr>
        </p:nvSpPr>
        <p:spPr>
          <a:xfrm>
            <a:off x="4645026" y="5410200"/>
            <a:ext cx="4041775" cy="762000"/>
          </a:xfrm>
          <a:solidFill>
            <a:schemeClr val="accent1"/>
          </a:solidFill>
          <a:ln w="9652">
            <a:solidFill>
              <a:schemeClr val="accent1"/>
            </a:solidFill>
            <a:miter lim="800000"/>
          </a:ln>
        </p:spPr>
        <p:txBody>
          <a:bodyPr lIns="182880" anchor="ctr"/>
          <a:lstStyle>
            <a:lvl1pPr marL="0" indent="0">
              <a:buNone/>
              <a:defRPr sz="2400" b="0">
                <a:solidFill>
                  <a:schemeClr val="bg1"/>
                </a:solidFill>
              </a:defRPr>
            </a:lvl1pPr>
            <a:lvl2pPr>
              <a:buNone/>
              <a:defRPr sz="2000" b="1"/>
            </a:lvl2pPr>
            <a:lvl3pPr>
              <a:buNone/>
              <a:defRPr sz="1800" b="1"/>
            </a:lvl3pPr>
            <a:lvl4pPr>
              <a:buNone/>
              <a:defRPr sz="1600" b="1"/>
            </a:lvl4pPr>
            <a:lvl5pPr>
              <a:buNone/>
              <a:defRPr sz="1600" b="1"/>
            </a:lvl5pPr>
            <a:extLst/>
          </a:lstStyle>
          <a:p>
            <a:pPr lvl="0" eaLnBrk="1" latinLnBrk="0" hangingPunct="1"/>
            <a:r>
              <a:rPr kumimoji="0" lang="tr-TR" smtClean="0"/>
              <a:t>Asıl metin stillerini düzenlemek için tıklatın</a:t>
            </a:r>
          </a:p>
        </p:txBody>
      </p:sp>
      <p:sp>
        <p:nvSpPr>
          <p:cNvPr id="5" name="4 İçerik Yer Tutucusu"/>
          <p:cNvSpPr>
            <a:spLocks noGrp="1"/>
          </p:cNvSpPr>
          <p:nvPr>
            <p:ph sz="quarter" idx="2"/>
          </p:nvPr>
        </p:nvSpPr>
        <p:spPr>
          <a:xfrm>
            <a:off x="457200" y="1444294"/>
            <a:ext cx="4040188" cy="3941763"/>
          </a:xfrm>
          <a:ln>
            <a:noFill/>
            <a:prstDash val="sysDash"/>
            <a:miter lim="800000"/>
          </a:ln>
        </p:spPr>
        <p:txBody>
          <a:bodyPr/>
          <a:lstStyle>
            <a:lvl1pPr>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6" name="5 İçerik Yer Tutucusu"/>
          <p:cNvSpPr>
            <a:spLocks noGrp="1"/>
          </p:cNvSpPr>
          <p:nvPr>
            <p:ph sz="quarter" idx="4"/>
          </p:nvPr>
        </p:nvSpPr>
        <p:spPr>
          <a:xfrm>
            <a:off x="4645025" y="1444294"/>
            <a:ext cx="4041775" cy="3941763"/>
          </a:xfrm>
          <a:ln>
            <a:noFill/>
            <a:prstDash val="sysDash"/>
            <a:miter lim="800000"/>
          </a:ln>
        </p:spPr>
        <p:txBody>
          <a:bodyPr/>
          <a:lstStyle>
            <a:lvl1pPr>
              <a:spcBef>
                <a:spcPts val="0"/>
              </a:spcBef>
              <a:defRPr sz="2400"/>
            </a:lvl1pPr>
            <a:lvl2pPr>
              <a:defRPr sz="2000"/>
            </a:lvl2pPr>
            <a:lvl3pPr>
              <a:defRPr sz="1800"/>
            </a:lvl3pPr>
            <a:lvl4pPr>
              <a:defRPr sz="1600"/>
            </a:lvl4pPr>
            <a:lvl5pPr>
              <a:defRPr sz="16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0"/>
          </p:nvPr>
        </p:nvSpPr>
        <p:spPr/>
        <p:txBody>
          <a:bodyPr/>
          <a:lstStyle>
            <a:extLst/>
          </a:lstStyle>
          <a:p>
            <a:fld id="{A3AE2FC3-0699-421F-A053-F79C903B3147}" type="datetime1">
              <a:rPr lang="tr-TR" smtClean="0"/>
              <a:pPr/>
              <a:t>04.08.2015</a:t>
            </a:fld>
            <a:endParaRPr lang="tr-TR"/>
          </a:p>
        </p:txBody>
      </p:sp>
      <p:sp>
        <p:nvSpPr>
          <p:cNvPr id="8" name="7 Altbilgi Yer Tutucusu"/>
          <p:cNvSpPr>
            <a:spLocks noGrp="1"/>
          </p:cNvSpPr>
          <p:nvPr>
            <p:ph type="ftr" sz="quarter" idx="11"/>
          </p:nvPr>
        </p:nvSpPr>
        <p:spPr/>
        <p:txBody>
          <a:bodyPr/>
          <a:lstStyle>
            <a:extLst/>
          </a:lstStyle>
          <a:p>
            <a:r>
              <a:rPr lang="tr-TR" smtClean="0"/>
              <a:t>Adem YAMAN</a:t>
            </a:r>
            <a:endParaRPr lang="tr-TR"/>
          </a:p>
        </p:txBody>
      </p:sp>
      <p:sp>
        <p:nvSpPr>
          <p:cNvPr id="9" name="8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bg>
      <p:bgRef idx="1002">
        <a:schemeClr val="bg1"/>
      </p:bgRef>
    </p:bg>
    <p:spTree>
      <p:nvGrpSpPr>
        <p:cNvPr id="1" name=""/>
        <p:cNvGrpSpPr/>
        <p:nvPr/>
      </p:nvGrpSpPr>
      <p:grpSpPr>
        <a:xfrm>
          <a:off x="0" y="0"/>
          <a:ext cx="0" cy="0"/>
          <a:chOff x="0" y="0"/>
          <a:chExt cx="0" cy="0"/>
        </a:xfrm>
      </p:grpSpPr>
      <p:sp>
        <p:nvSpPr>
          <p:cNvPr id="3" name="2 Veri Yer Tutucusu"/>
          <p:cNvSpPr>
            <a:spLocks noGrp="1"/>
          </p:cNvSpPr>
          <p:nvPr>
            <p:ph type="dt" sz="half" idx="10"/>
          </p:nvPr>
        </p:nvSpPr>
        <p:spPr/>
        <p:txBody>
          <a:bodyPr/>
          <a:lstStyle>
            <a:extLst/>
          </a:lstStyle>
          <a:p>
            <a:fld id="{927D9BD1-5774-495E-ABD7-0090825E3ACA}" type="datetime1">
              <a:rPr lang="tr-TR" smtClean="0"/>
              <a:pPr/>
              <a:t>04.08.2015</a:t>
            </a:fld>
            <a:endParaRPr lang="tr-TR"/>
          </a:p>
        </p:txBody>
      </p:sp>
      <p:sp>
        <p:nvSpPr>
          <p:cNvPr id="4" name="3 Altbilgi Yer Tutucusu"/>
          <p:cNvSpPr>
            <a:spLocks noGrp="1"/>
          </p:cNvSpPr>
          <p:nvPr>
            <p:ph type="ftr" sz="quarter" idx="11"/>
          </p:nvPr>
        </p:nvSpPr>
        <p:spPr/>
        <p:txBody>
          <a:bodyPr/>
          <a:lstStyle>
            <a:extLst/>
          </a:lstStyle>
          <a:p>
            <a:r>
              <a:rPr lang="tr-TR" smtClean="0"/>
              <a:t>Adem YAMAN</a:t>
            </a:r>
            <a:endParaRPr lang="tr-TR"/>
          </a:p>
        </p:txBody>
      </p:sp>
      <p:sp>
        <p:nvSpPr>
          <p:cNvPr id="5" name="4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
        <p:nvSpPr>
          <p:cNvPr id="6" name="5 Başlık"/>
          <p:cNvSpPr>
            <a:spLocks noGrp="1"/>
          </p:cNvSpPr>
          <p:nvPr>
            <p:ph type="title"/>
          </p:nvPr>
        </p:nvSpPr>
        <p:spPr/>
        <p:txBody>
          <a:bodyPr rtlCol="0"/>
          <a:lstStyle>
            <a:extLst/>
          </a:lstStyle>
          <a:p>
            <a:r>
              <a:rPr kumimoji="0" lang="tr-TR" smtClean="0"/>
              <a:t>Asıl başlık stili için tıklatın</a:t>
            </a:r>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extLst/>
          </a:lstStyle>
          <a:p>
            <a:fld id="{4ECD8E68-92F7-4592-B1C1-A425851B7953}" type="datetime1">
              <a:rPr lang="tr-TR" smtClean="0"/>
              <a:pPr/>
              <a:t>04.08.2015</a:t>
            </a:fld>
            <a:endParaRPr lang="tr-TR"/>
          </a:p>
        </p:txBody>
      </p:sp>
      <p:sp>
        <p:nvSpPr>
          <p:cNvPr id="3" name="2 Altbilgi Yer Tutucusu"/>
          <p:cNvSpPr>
            <a:spLocks noGrp="1"/>
          </p:cNvSpPr>
          <p:nvPr>
            <p:ph type="ftr" sz="quarter" idx="11"/>
          </p:nvPr>
        </p:nvSpPr>
        <p:spPr/>
        <p:txBody>
          <a:bodyPr/>
          <a:lstStyle>
            <a:extLst/>
          </a:lstStyle>
          <a:p>
            <a:r>
              <a:rPr lang="tr-TR" smtClean="0"/>
              <a:t>Adem YAMAN</a:t>
            </a:r>
            <a:endParaRPr lang="tr-TR"/>
          </a:p>
        </p:txBody>
      </p:sp>
      <p:sp>
        <p:nvSpPr>
          <p:cNvPr id="4" name="3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3">
        <a:schemeClr val="bg1"/>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914400" y="4876800"/>
            <a:ext cx="7481776" cy="457200"/>
          </a:xfrm>
        </p:spPr>
        <p:txBody>
          <a:bodyPr vert="horz" anchor="t">
            <a:noAutofit/>
            <a:sp3d prstMaterial="softEdge">
              <a:bevelT w="0" h="0"/>
            </a:sp3d>
          </a:bodyPr>
          <a:lstStyle>
            <a:lvl1pPr algn="r">
              <a:buNone/>
              <a:defRPr sz="2500" b="0">
                <a:solidFill>
                  <a:schemeClr val="accent1"/>
                </a:solidFill>
                <a:effectLst/>
              </a:defRPr>
            </a:lvl1pPr>
            <a:extLst/>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4419600" y="5355102"/>
            <a:ext cx="3974592" cy="914400"/>
          </a:xfrm>
        </p:spPr>
        <p:txBody>
          <a:bodyPr/>
          <a:lstStyle>
            <a:lvl1pPr marL="0" indent="0" algn="r">
              <a:buNone/>
              <a:defRPr sz="1600"/>
            </a:lvl1pPr>
            <a:lvl2pPr>
              <a:buNone/>
              <a:defRPr sz="1200"/>
            </a:lvl2pPr>
            <a:lvl3pPr>
              <a:buNone/>
              <a:defRPr sz="1000"/>
            </a:lvl3pPr>
            <a:lvl4pPr>
              <a:buNone/>
              <a:defRPr sz="900"/>
            </a:lvl4pPr>
            <a:lvl5pPr>
              <a:buNone/>
              <a:defRPr sz="900"/>
            </a:lvl5pPr>
            <a:extLst/>
          </a:lstStyle>
          <a:p>
            <a:pPr lvl="0" eaLnBrk="1" latinLnBrk="0" hangingPunct="1"/>
            <a:r>
              <a:rPr kumimoji="0" lang="tr-TR" smtClean="0"/>
              <a:t>Asıl metin stillerini düzenlemek için tıklatın</a:t>
            </a:r>
          </a:p>
        </p:txBody>
      </p:sp>
      <p:sp>
        <p:nvSpPr>
          <p:cNvPr id="4" name="3 İçerik Yer Tutucusu"/>
          <p:cNvSpPr>
            <a:spLocks noGrp="1"/>
          </p:cNvSpPr>
          <p:nvPr>
            <p:ph sz="half" idx="1"/>
          </p:nvPr>
        </p:nvSpPr>
        <p:spPr>
          <a:xfrm>
            <a:off x="914400" y="274320"/>
            <a:ext cx="7479792" cy="4572000"/>
          </a:xfrm>
        </p:spPr>
        <p:txBody>
          <a:bodyPr/>
          <a:lstStyle>
            <a:lvl1pPr>
              <a:defRPr sz="3200"/>
            </a:lvl1pPr>
            <a:lvl2pPr>
              <a:defRPr sz="2800"/>
            </a:lvl2pPr>
            <a:lvl3pPr>
              <a:defRPr sz="2400"/>
            </a:lvl3pPr>
            <a:lvl4pPr>
              <a:defRPr sz="2000"/>
            </a:lvl4pPr>
            <a:lvl5pPr>
              <a:defRPr sz="2000"/>
            </a:lvl5pPr>
            <a:extLs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5" name="4 Veri Yer Tutucusu"/>
          <p:cNvSpPr>
            <a:spLocks noGrp="1"/>
          </p:cNvSpPr>
          <p:nvPr>
            <p:ph type="dt" sz="half" idx="10"/>
          </p:nvPr>
        </p:nvSpPr>
        <p:spPr>
          <a:xfrm>
            <a:off x="6727032" y="6407944"/>
            <a:ext cx="1920240" cy="365760"/>
          </a:xfrm>
        </p:spPr>
        <p:txBody>
          <a:bodyPr/>
          <a:lstStyle>
            <a:extLst/>
          </a:lstStyle>
          <a:p>
            <a:fld id="{B0C8FFF3-4F93-43FE-A809-C76F62D042F5}" type="datetime1">
              <a:rPr lang="tr-TR" smtClean="0"/>
              <a:pPr/>
              <a:t>04.08.2015</a:t>
            </a:fld>
            <a:endParaRPr lang="tr-TR"/>
          </a:p>
        </p:txBody>
      </p:sp>
      <p:sp>
        <p:nvSpPr>
          <p:cNvPr id="6" name="5 Altbilgi Yer Tutucusu"/>
          <p:cNvSpPr>
            <a:spLocks noGrp="1"/>
          </p:cNvSpPr>
          <p:nvPr>
            <p:ph type="ftr" sz="quarter" idx="11"/>
          </p:nvPr>
        </p:nvSpPr>
        <p:spPr/>
        <p:txBody>
          <a:bodyPr/>
          <a:lstStyle>
            <a:extLst/>
          </a:lstStyle>
          <a:p>
            <a:r>
              <a:rPr lang="tr-TR" smtClean="0"/>
              <a:t>Adem YAMAN</a:t>
            </a:r>
            <a:endParaRPr lang="tr-TR"/>
          </a:p>
        </p:txBody>
      </p:sp>
      <p:sp>
        <p:nvSpPr>
          <p:cNvPr id="7" name="6 Slayt Numarası Yer Tutucusu"/>
          <p:cNvSpPr>
            <a:spLocks noGrp="1"/>
          </p:cNvSpPr>
          <p:nvPr>
            <p:ph type="sldNum" sz="quarter" idx="12"/>
          </p:nvPr>
        </p:nvSpPr>
        <p:spPr/>
        <p:txBody>
          <a:bodyPr/>
          <a:lstStyle>
            <a:extLst/>
          </a:lstStyle>
          <a:p>
            <a:fld id="{4B551A19-9AB6-4439-85BA-6A9B7CC1BC1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bg>
      <p:bgRef idx="1002">
        <a:schemeClr val="bg1"/>
      </p:bgRef>
    </p:bg>
    <p:spTree>
      <p:nvGrpSpPr>
        <p:cNvPr id="1" name=""/>
        <p:cNvGrpSpPr/>
        <p:nvPr/>
      </p:nvGrpSpPr>
      <p:grpSpPr>
        <a:xfrm>
          <a:off x="0" y="0"/>
          <a:ext cx="0" cy="0"/>
          <a:chOff x="0" y="0"/>
          <a:chExt cx="0" cy="0"/>
        </a:xfrm>
      </p:grpSpPr>
      <p:sp>
        <p:nvSpPr>
          <p:cNvPr id="4" name="3 Metin Yer Tutucusu"/>
          <p:cNvSpPr>
            <a:spLocks noGrp="1"/>
          </p:cNvSpPr>
          <p:nvPr>
            <p:ph type="body" sz="half" idx="2"/>
          </p:nvPr>
        </p:nvSpPr>
        <p:spPr>
          <a:xfrm>
            <a:off x="1141232" y="5443402"/>
            <a:ext cx="7162800" cy="648232"/>
          </a:xfrm>
          <a:noFill/>
        </p:spPr>
        <p:txBody>
          <a:bodyPr lIns="91440" tIns="0" rIns="91440" anchor="t"/>
          <a:lstStyle>
            <a:lvl1pPr marL="0" marR="18288" indent="0" algn="r">
              <a:buNone/>
              <a:defRPr sz="1400"/>
            </a:lvl1pPr>
            <a:lvl2pPr>
              <a:defRPr sz="1200"/>
            </a:lvl2pPr>
            <a:lvl3pPr>
              <a:defRPr sz="1000"/>
            </a:lvl3pPr>
            <a:lvl4pPr>
              <a:defRPr sz="900"/>
            </a:lvl4pPr>
            <a:lvl5pPr>
              <a:defRPr sz="900"/>
            </a:lvl5pPr>
            <a:extLst/>
          </a:lstStyle>
          <a:p>
            <a:pPr lvl="0" eaLnBrk="1" latinLnBrk="0" hangingPunct="1"/>
            <a:r>
              <a:rPr kumimoji="0" lang="tr-TR" smtClean="0"/>
              <a:t>Asıl metin stillerini düzenlemek için tıklatın</a:t>
            </a:r>
          </a:p>
        </p:txBody>
      </p:sp>
      <p:sp>
        <p:nvSpPr>
          <p:cNvPr id="3" name="2 Resim Yer Tutucusu"/>
          <p:cNvSpPr>
            <a:spLocks noGrp="1"/>
          </p:cNvSpPr>
          <p:nvPr>
            <p:ph type="pic" idx="1"/>
          </p:nvPr>
        </p:nvSpPr>
        <p:spPr>
          <a:xfrm>
            <a:off x="228600" y="189968"/>
            <a:ext cx="8686800" cy="4389120"/>
          </a:xfrm>
          <a:prstGeom prst="rect">
            <a:avLst/>
          </a:prstGeom>
          <a:solidFill>
            <a:schemeClr val="bg2"/>
          </a:solidFill>
          <a:ln>
            <a:solidFill>
              <a:schemeClr val="bg1"/>
            </a:solidFill>
          </a:ln>
          <a:effectLst>
            <a:innerShdw blurRad="95250">
              <a:srgbClr val="000000"/>
            </a:innerShdw>
          </a:effectLst>
        </p:spPr>
        <p:txBody>
          <a:bodyPr/>
          <a:lstStyle>
            <a:lvl1pPr marL="0" indent="0">
              <a:buNone/>
              <a:defRPr sz="3200"/>
            </a:lvl1pPr>
            <a:extLst/>
          </a:lstStyle>
          <a:p>
            <a:r>
              <a:rPr kumimoji="0" lang="tr-TR" smtClean="0"/>
              <a:t>Resim eklemek için simgeyi tıklatın</a:t>
            </a:r>
            <a:endParaRPr kumimoji="0" lang="en-US" dirty="0"/>
          </a:p>
        </p:txBody>
      </p:sp>
      <p:sp>
        <p:nvSpPr>
          <p:cNvPr id="5" name="4 Veri Yer Tutucusu"/>
          <p:cNvSpPr>
            <a:spLocks noGrp="1"/>
          </p:cNvSpPr>
          <p:nvPr>
            <p:ph type="dt" sz="half" idx="10"/>
          </p:nvPr>
        </p:nvSpPr>
        <p:spPr/>
        <p:txBody>
          <a:bodyPr/>
          <a:lstStyle>
            <a:lvl1pPr>
              <a:defRPr>
                <a:solidFill>
                  <a:schemeClr val="tx1"/>
                </a:solidFill>
              </a:defRPr>
            </a:lvl1pPr>
            <a:extLst/>
          </a:lstStyle>
          <a:p>
            <a:fld id="{A7FFC2EF-79F2-433C-94E1-314BD94D4A1E}" type="datetime1">
              <a:rPr lang="tr-TR" smtClean="0"/>
              <a:pPr/>
              <a:t>04.08.2015</a:t>
            </a:fld>
            <a:endParaRPr lang="tr-TR"/>
          </a:p>
        </p:txBody>
      </p:sp>
      <p:sp>
        <p:nvSpPr>
          <p:cNvPr id="6" name="5 Altbilgi Yer Tutucusu"/>
          <p:cNvSpPr>
            <a:spLocks noGrp="1"/>
          </p:cNvSpPr>
          <p:nvPr>
            <p:ph type="ftr" sz="quarter" idx="11"/>
          </p:nvPr>
        </p:nvSpPr>
        <p:spPr>
          <a:xfrm>
            <a:off x="4380072" y="6407944"/>
            <a:ext cx="2350681" cy="365125"/>
          </a:xfrm>
        </p:spPr>
        <p:txBody>
          <a:bodyPr/>
          <a:lstStyle>
            <a:lvl1pPr>
              <a:defRPr>
                <a:solidFill>
                  <a:schemeClr val="tx1"/>
                </a:solidFill>
              </a:defRPr>
            </a:lvl1pPr>
            <a:extLst/>
          </a:lstStyle>
          <a:p>
            <a:r>
              <a:rPr lang="tr-TR" smtClean="0"/>
              <a:t>Adem YAMAN</a:t>
            </a:r>
            <a:endParaRPr lang="tr-TR"/>
          </a:p>
        </p:txBody>
      </p:sp>
      <p:sp>
        <p:nvSpPr>
          <p:cNvPr id="7" name="6 Slayt Numarası Yer Tutucusu"/>
          <p:cNvSpPr>
            <a:spLocks noGrp="1"/>
          </p:cNvSpPr>
          <p:nvPr>
            <p:ph type="sldNum" sz="quarter" idx="12"/>
          </p:nvPr>
        </p:nvSpPr>
        <p:spPr/>
        <p:txBody>
          <a:bodyPr/>
          <a:lstStyle>
            <a:lvl1pPr>
              <a:defRPr>
                <a:solidFill>
                  <a:schemeClr val="tx1"/>
                </a:solidFill>
              </a:defRPr>
            </a:lvl1pPr>
            <a:extLst/>
          </a:lstStyle>
          <a:p>
            <a:fld id="{4B551A19-9AB6-4439-85BA-6A9B7CC1BC16}" type="slidenum">
              <a:rPr lang="tr-TR" smtClean="0"/>
              <a:pPr/>
              <a:t>‹#›</a:t>
            </a:fld>
            <a:endParaRPr lang="tr-TR"/>
          </a:p>
        </p:txBody>
      </p:sp>
      <p:sp>
        <p:nvSpPr>
          <p:cNvPr id="2" name="1 Başlık"/>
          <p:cNvSpPr>
            <a:spLocks noGrp="1"/>
          </p:cNvSpPr>
          <p:nvPr>
            <p:ph type="title"/>
          </p:nvPr>
        </p:nvSpPr>
        <p:spPr>
          <a:xfrm>
            <a:off x="228600" y="4865122"/>
            <a:ext cx="8075432" cy="562672"/>
          </a:xfrm>
          <a:noFill/>
        </p:spPr>
        <p:txBody>
          <a:bodyPr anchor="t">
            <a:sp3d prstMaterial="softEdge"/>
          </a:bodyPr>
          <a:lstStyle>
            <a:lvl1pPr marR="0" algn="r">
              <a:buNone/>
              <a:defRPr sz="3000" b="0">
                <a:solidFill>
                  <a:schemeClr val="accent1"/>
                </a:solidFill>
                <a:effectLst>
                  <a:outerShdw blurRad="50800" dist="25000" dir="5400000" algn="t" rotWithShape="0">
                    <a:prstClr val="black">
                      <a:alpha val="45000"/>
                    </a:prstClr>
                  </a:outerShdw>
                </a:effectLst>
              </a:defRPr>
            </a:lvl1pPr>
            <a:extLst/>
          </a:lstStyle>
          <a:p>
            <a:r>
              <a:rPr kumimoji="0" lang="tr-TR" smtClean="0"/>
              <a:t>Asıl başlık stili için tıklatın</a:t>
            </a:r>
            <a:endParaRPr kumimoji="0" lang="en-US"/>
          </a:p>
        </p:txBody>
      </p:sp>
      <p:sp>
        <p:nvSpPr>
          <p:cNvPr id="8" name="7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9" name="8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0" name="9 Dik Üçgen"/>
          <p:cNvSpPr>
            <a:spLocks/>
          </p:cNvSpPr>
          <p:nvPr/>
        </p:nvSpPr>
        <p:spPr bwMode="auto">
          <a:xfrm>
            <a:off x="-6042" y="5791253"/>
            <a:ext cx="3402314" cy="1080868"/>
          </a:xfrm>
          <a:prstGeom prst="rtTriangle">
            <a:avLst/>
          </a:prstGeom>
          <a:blipFill>
            <a:blip r:embed="rId2"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1" name="10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12" name="11 Köşeli Çift Ayraç"/>
          <p:cNvSpPr/>
          <p:nvPr/>
        </p:nvSpPr>
        <p:spPr>
          <a:xfrm>
            <a:off x="8664112"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
        <p:nvSpPr>
          <p:cNvPr id="13" name="12 Köşeli Çift Ayraç"/>
          <p:cNvSpPr/>
          <p:nvPr/>
        </p:nvSpPr>
        <p:spPr>
          <a:xfrm>
            <a:off x="8477696" y="4988440"/>
            <a:ext cx="182880" cy="228600"/>
          </a:xfrm>
          <a:prstGeom prst="chevron">
            <a:avLst>
              <a:gd name="adj" fmla="val 50000"/>
            </a:avLst>
          </a:prstGeom>
          <a:gradFill flip="none" rotWithShape="1">
            <a:gsLst>
              <a:gs pos="0">
                <a:schemeClr val="accent1">
                  <a:shade val="60000"/>
                  <a:satMod val="125000"/>
                </a:schemeClr>
              </a:gs>
              <a:gs pos="72000">
                <a:schemeClr val="accent1">
                  <a:tint val="90000"/>
                  <a:satMod val="138000"/>
                </a:schemeClr>
              </a:gs>
              <a:gs pos="100000">
                <a:schemeClr val="accent1">
                  <a:tint val="76000"/>
                  <a:satMod val="136000"/>
                </a:schemeClr>
              </a:gs>
            </a:gsLst>
            <a:lin ang="16200000" scaled="0"/>
          </a:gradFill>
          <a:ln w="3175" cap="rnd" cmpd="sng" algn="ctr">
            <a:solidFill>
              <a:schemeClr val="accent1">
                <a:shade val="50000"/>
              </a:schemeClr>
            </a:solidFill>
            <a:prstDash val="solid"/>
          </a:ln>
          <a:effectLst>
            <a:outerShdw blurRad="50800" dist="25400" dir="5400000">
              <a:srgbClr val="000000">
                <a:alpha val="46000"/>
              </a:srgbClr>
            </a:outerShdw>
          </a:effectLst>
        </p:spPr>
        <p:style>
          <a:lnRef idx="1">
            <a:schemeClr val="accent1"/>
          </a:lnRef>
          <a:fillRef idx="3">
            <a:schemeClr val="accent1"/>
          </a:fillRef>
          <a:effectRef idx="2">
            <a:schemeClr val="accent1"/>
          </a:effectRef>
          <a:fontRef idx="minor">
            <a:schemeClr val="lt1"/>
          </a:fontRef>
        </p:style>
        <p:txBody>
          <a:bodyPr anchor="ctr"/>
          <a:lstStyle>
            <a:extLst/>
          </a:lstStyle>
          <a:p>
            <a:pPr algn="l" eaLnBrk="1" latinLnBrk="0" hangingPunct="1"/>
            <a:endParaRPr kumimoji="0" lang="en-US"/>
          </a:p>
        </p:txBody>
      </p:sp>
    </p:spTree>
  </p:cSld>
  <p:clrMapOvr>
    <a:overrideClrMapping bg1="dk1" tx1="lt1" bg2="dk2" tx2="lt2" accent1="accent1" accent2="accent2" accent3="accent3" accent4="accent4" accent5="accent5" accent6="accent6" hlink="hlink" folHlink="folHlink"/>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3" name="12 Serbest Form"/>
          <p:cNvSpPr>
            <a:spLocks/>
          </p:cNvSpPr>
          <p:nvPr/>
        </p:nvSpPr>
        <p:spPr bwMode="auto">
          <a:xfrm>
            <a:off x="716436" y="5001993"/>
            <a:ext cx="3802003" cy="1443111"/>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329" y="347"/>
                </a:moveTo>
                <a:lnTo>
                  <a:pt x="7156" y="682"/>
                </a:lnTo>
                <a:lnTo>
                  <a:pt x="5229" y="682"/>
                </a:lnTo>
                <a:lnTo>
                  <a:pt x="-328" y="345"/>
                </a:lnTo>
              </a:path>
            </a:pathLst>
          </a:custGeom>
          <a:solidFill>
            <a:schemeClr val="accent1">
              <a:tint val="65000"/>
              <a:satMod val="115000"/>
              <a:alpha val="40000"/>
            </a:scheme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2" name="11 Serbest Form"/>
          <p:cNvSpPr>
            <a:spLocks/>
          </p:cNvSpPr>
          <p:nvPr/>
        </p:nvSpPr>
        <p:spPr bwMode="auto">
          <a:xfrm>
            <a:off x="-53561" y="5785023"/>
            <a:ext cx="3802003" cy="838200"/>
          </a:xfrm>
          <a:custGeom>
            <a:avLst>
              <a:gd name="A1" fmla="val 0"/>
              <a:gd name="A2" fmla="val 0"/>
              <a:gd name="A3" fmla="val 0"/>
              <a:gd name="A4" fmla="val 0"/>
              <a:gd name="A5" fmla="val 0"/>
              <a:gd name="A6" fmla="val 0"/>
              <a:gd name="A7" fmla="val 0"/>
              <a:gd name="A8" fmla="val 0"/>
            </a:avLst>
            <a:gdLst/>
            <a:ahLst/>
            <a:cxnLst>
              <a:cxn ang="0">
                <a:pos x="0" y="0"/>
              </a:cxn>
              <a:cxn ang="0">
                <a:pos x="5760" y="0"/>
              </a:cxn>
              <a:cxn ang="0">
                <a:pos x="5760" y="528"/>
              </a:cxn>
              <a:cxn ang="0">
                <a:pos x="48" y="0"/>
              </a:cxn>
            </a:cxnLst>
            <a:rect l="0" t="0" r="0" b="0"/>
            <a:pathLst>
              <a:path w="5760" h="528">
                <a:moveTo>
                  <a:pt x="817" y="97"/>
                </a:moveTo>
                <a:lnTo>
                  <a:pt x="6408" y="682"/>
                </a:lnTo>
                <a:lnTo>
                  <a:pt x="5232" y="685"/>
                </a:lnTo>
                <a:lnTo>
                  <a:pt x="829" y="101"/>
                </a:lnTo>
              </a:path>
            </a:pathLst>
          </a:custGeom>
          <a:solidFill>
            <a:srgbClr val="000000">
              <a:alpha val="100000"/>
            </a:srgbClr>
          </a:solidFill>
          <a:ln w="9525" cap="flat" cmpd="sng" algn="ctr">
            <a:noFill/>
            <a:prstDash val="solid"/>
            <a:round/>
            <a:headEnd type="none" w="med" len="med"/>
            <a:tailEnd type="none" w="med" len="med"/>
          </a:ln>
          <a:effectLst/>
        </p:spPr>
        <p:txBody>
          <a:bodyPr vert="horz" wrap="square" lIns="91440" tIns="45720" rIns="91440" bIns="45720" anchor="t" compatLnSpc="1"/>
          <a:lstStyle>
            <a:extLst/>
          </a:lstStyle>
          <a:p>
            <a:endParaRPr kumimoji="0" lang="en-US"/>
          </a:p>
        </p:txBody>
      </p:sp>
      <p:sp>
        <p:nvSpPr>
          <p:cNvPr id="14" name="13 Dik Üçgen"/>
          <p:cNvSpPr>
            <a:spLocks/>
          </p:cNvSpPr>
          <p:nvPr/>
        </p:nvSpPr>
        <p:spPr bwMode="auto">
          <a:xfrm>
            <a:off x="-6042" y="5791253"/>
            <a:ext cx="3402314" cy="1080868"/>
          </a:xfrm>
          <a:prstGeom prst="rtTriangle">
            <a:avLst/>
          </a:prstGeom>
          <a:blipFill>
            <a:blip r:embed="rId13" cstate="print">
              <a:alphaModFix amt="50000"/>
            </a:blip>
            <a:tile tx="0" ty="0" sx="50000" sy="50000" flip="none" algn="t"/>
          </a:blipFill>
          <a:ln w="12700" cap="rnd" cmpd="thickThin" algn="ctr">
            <a:noFill/>
            <a:prstDash val="solid"/>
          </a:ln>
          <a:effectLst>
            <a:fillOverlay blend="mult">
              <a:gradFill flip="none" rotWithShape="1">
                <a:gsLst>
                  <a:gs pos="0">
                    <a:schemeClr val="accent1">
                      <a:shade val="20000"/>
                      <a:satMod val="176000"/>
                      <a:alpha val="100000"/>
                    </a:schemeClr>
                  </a:gs>
                  <a:gs pos="18000">
                    <a:schemeClr val="accent1">
                      <a:shade val="48000"/>
                      <a:satMod val="153000"/>
                      <a:alpha val="100000"/>
                    </a:schemeClr>
                  </a:gs>
                  <a:gs pos="43000">
                    <a:schemeClr val="accent1">
                      <a:tint val="86000"/>
                      <a:satMod val="149000"/>
                      <a:alpha val="100000"/>
                    </a:schemeClr>
                  </a:gs>
                  <a:gs pos="45000">
                    <a:schemeClr val="accent1">
                      <a:tint val="85000"/>
                      <a:satMod val="150000"/>
                      <a:alpha val="100000"/>
                    </a:schemeClr>
                  </a:gs>
                  <a:gs pos="50000">
                    <a:schemeClr val="accent1">
                      <a:tint val="86000"/>
                      <a:satMod val="149000"/>
                      <a:alpha val="100000"/>
                    </a:schemeClr>
                  </a:gs>
                  <a:gs pos="79000">
                    <a:schemeClr val="accent1">
                      <a:shade val="53000"/>
                      <a:satMod val="150000"/>
                      <a:alpha val="100000"/>
                    </a:schemeClr>
                  </a:gs>
                  <a:gs pos="100000">
                    <a:schemeClr val="accent1">
                      <a:shade val="25000"/>
                      <a:satMod val="170000"/>
                      <a:alpha val="100000"/>
                    </a:schemeClr>
                  </a:gs>
                </a:gsLst>
                <a:lin ang="450000" scaled="1"/>
                <a:tileRect/>
              </a:gradFill>
            </a:fillOverlay>
          </a:effectLst>
        </p:spPr>
        <p:style>
          <a:lnRef idx="3">
            <a:schemeClr val="lt1"/>
          </a:lnRef>
          <a:fillRef idx="1">
            <a:schemeClr val="accent1"/>
          </a:fillRef>
          <a:effectRef idx="1">
            <a:schemeClr val="accent1"/>
          </a:effectRef>
          <a:fontRef idx="minor">
            <a:schemeClr val="lt1"/>
          </a:fontRef>
        </p:style>
        <p:txBody>
          <a:bodyPr vert="horz" wrap="square" lIns="91440" tIns="45720" rIns="91440" bIns="45720" anchor="ctr" compatLnSpc="1"/>
          <a:lstStyle>
            <a:extLst/>
          </a:lstStyle>
          <a:p>
            <a:pPr algn="ctr" eaLnBrk="1" latinLnBrk="0" hangingPunct="1"/>
            <a:endParaRPr kumimoji="0" lang="en-US"/>
          </a:p>
        </p:txBody>
      </p:sp>
      <p:cxnSp>
        <p:nvCxnSpPr>
          <p:cNvPr id="15" name="14 Düz Bağlayıcı"/>
          <p:cNvCxnSpPr/>
          <p:nvPr/>
        </p:nvCxnSpPr>
        <p:spPr>
          <a:xfrm>
            <a:off x="-9237" y="5787738"/>
            <a:ext cx="3405509" cy="1084383"/>
          </a:xfrm>
          <a:prstGeom prst="line">
            <a:avLst/>
          </a:prstGeom>
          <a:noFill/>
          <a:ln w="12065" cap="flat" cmpd="sng" algn="ctr">
            <a:gradFill>
              <a:gsLst>
                <a:gs pos="45000">
                  <a:schemeClr val="accent1">
                    <a:tint val="70000"/>
                    <a:satMod val="110000"/>
                  </a:schemeClr>
                </a:gs>
                <a:gs pos="15000">
                  <a:schemeClr val="accent1">
                    <a:shade val="40000"/>
                    <a:satMod val="110000"/>
                  </a:schemeClr>
                </a:gs>
              </a:gsLst>
              <a:lin ang="5400000" scaled="1"/>
            </a:gradFill>
            <a:prstDash val="solid"/>
            <a:miter lim="800000"/>
          </a:ln>
          <a:effectLst/>
        </p:spPr>
        <p:style>
          <a:lnRef idx="2">
            <a:schemeClr val="accent1"/>
          </a:lnRef>
          <a:fillRef idx="0">
            <a:schemeClr val="accent1"/>
          </a:fillRef>
          <a:effectRef idx="1">
            <a:schemeClr val="accent1"/>
          </a:effectRef>
          <a:fontRef idx="minor">
            <a:schemeClr val="tx1"/>
          </a:fontRef>
        </p:style>
      </p:cxnSp>
      <p:sp>
        <p:nvSpPr>
          <p:cNvPr id="9" name="8 Başlık Yer Tutucusu"/>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scene3d>
            <a:sp3d prstMaterial="softEdge">
              <a:bevelT w="25400" h="25400"/>
            </a:sp3d>
          </a:bodyPr>
          <a:lstStyle>
            <a:extLst/>
          </a:lstStyle>
          <a:p>
            <a:r>
              <a:rPr kumimoji="0" lang="tr-TR" smtClean="0"/>
              <a:t>Asıl başlık stili için tıklatın</a:t>
            </a:r>
            <a:endParaRPr kumimoji="0" lang="en-US"/>
          </a:p>
        </p:txBody>
      </p:sp>
      <p:sp>
        <p:nvSpPr>
          <p:cNvPr id="30" name="29 Metin Yer Tutucusu"/>
          <p:cNvSpPr>
            <a:spLocks noGrp="1"/>
          </p:cNvSpPr>
          <p:nvPr>
            <p:ph type="body" idx="1"/>
          </p:nvPr>
        </p:nvSpPr>
        <p:spPr>
          <a:xfrm>
            <a:off x="457200" y="1481328"/>
            <a:ext cx="8229600" cy="4525963"/>
          </a:xfrm>
          <a:prstGeom prst="rect">
            <a:avLst/>
          </a:prstGeom>
        </p:spPr>
        <p:txBody>
          <a:bodyPr vert="horz">
            <a:normAutofit/>
          </a:bodyPr>
          <a:lstStyle>
            <a:extLst/>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0" name="9 Veri Yer Tutucusu"/>
          <p:cNvSpPr>
            <a:spLocks noGrp="1"/>
          </p:cNvSpPr>
          <p:nvPr>
            <p:ph type="dt" sz="half" idx="2"/>
          </p:nvPr>
        </p:nvSpPr>
        <p:spPr>
          <a:xfrm>
            <a:off x="6727032" y="6407944"/>
            <a:ext cx="1920240" cy="365760"/>
          </a:xfrm>
          <a:prstGeom prst="rect">
            <a:avLst/>
          </a:prstGeom>
        </p:spPr>
        <p:txBody>
          <a:bodyPr vert="horz" anchor="b"/>
          <a:lstStyle>
            <a:lvl1pPr algn="l" eaLnBrk="1" latinLnBrk="0" hangingPunct="1">
              <a:defRPr kumimoji="0" sz="1000">
                <a:solidFill>
                  <a:schemeClr val="tx1"/>
                </a:solidFill>
              </a:defRPr>
            </a:lvl1pPr>
            <a:extLst/>
          </a:lstStyle>
          <a:p>
            <a:fld id="{F9C8A35C-B9A1-44C0-A2AA-30636F8805A5}" type="datetime1">
              <a:rPr lang="tr-TR" smtClean="0"/>
              <a:pPr/>
              <a:t>04.08.2015</a:t>
            </a:fld>
            <a:endParaRPr lang="tr-TR"/>
          </a:p>
        </p:txBody>
      </p:sp>
      <p:sp>
        <p:nvSpPr>
          <p:cNvPr id="22" name="21 Altbilgi Yer Tutucusu"/>
          <p:cNvSpPr>
            <a:spLocks noGrp="1"/>
          </p:cNvSpPr>
          <p:nvPr>
            <p:ph type="ftr" sz="quarter" idx="3"/>
          </p:nvPr>
        </p:nvSpPr>
        <p:spPr>
          <a:xfrm>
            <a:off x="4380072" y="6407944"/>
            <a:ext cx="2350681" cy="365125"/>
          </a:xfrm>
          <a:prstGeom prst="rect">
            <a:avLst/>
          </a:prstGeom>
        </p:spPr>
        <p:txBody>
          <a:bodyPr vert="horz" anchor="b"/>
          <a:lstStyle>
            <a:lvl1pPr algn="r" eaLnBrk="1" latinLnBrk="0" hangingPunct="1">
              <a:defRPr kumimoji="0" sz="1000">
                <a:solidFill>
                  <a:schemeClr val="tx1"/>
                </a:solidFill>
              </a:defRPr>
            </a:lvl1pPr>
            <a:extLst/>
          </a:lstStyle>
          <a:p>
            <a:r>
              <a:rPr lang="tr-TR" smtClean="0"/>
              <a:t>Adem YAMAN</a:t>
            </a:r>
            <a:endParaRPr lang="tr-TR"/>
          </a:p>
        </p:txBody>
      </p:sp>
      <p:sp>
        <p:nvSpPr>
          <p:cNvPr id="18" name="17 Slayt Numarası Yer Tutucusu"/>
          <p:cNvSpPr>
            <a:spLocks noGrp="1"/>
          </p:cNvSpPr>
          <p:nvPr>
            <p:ph type="sldNum" sz="quarter" idx="4"/>
          </p:nvPr>
        </p:nvSpPr>
        <p:spPr>
          <a:xfrm>
            <a:off x="8647272" y="6407944"/>
            <a:ext cx="365760" cy="365125"/>
          </a:xfrm>
          <a:prstGeom prst="rect">
            <a:avLst/>
          </a:prstGeom>
        </p:spPr>
        <p:txBody>
          <a:bodyPr vert="horz" anchor="b"/>
          <a:lstStyle>
            <a:lvl1pPr algn="r" eaLnBrk="1" latinLnBrk="0" hangingPunct="1">
              <a:defRPr kumimoji="0" sz="1000" b="0">
                <a:solidFill>
                  <a:schemeClr val="tx1"/>
                </a:solidFill>
              </a:defRPr>
            </a:lvl1pPr>
            <a:extLst/>
          </a:lstStyle>
          <a:p>
            <a:fld id="{4B551A19-9AB6-4439-85BA-6A9B7CC1BC1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p:txStyles>
    <p:titleStyle>
      <a:lvl1pPr algn="l" rtl="0" eaLnBrk="1" latinLnBrk="0" hangingPunct="1">
        <a:spcBef>
          <a:spcPct val="0"/>
        </a:spcBef>
        <a:buNone/>
        <a:defRPr kumimoji="0" sz="4100" b="1" kern="1200">
          <a:solidFill>
            <a:schemeClr val="tx2"/>
          </a:solidFill>
          <a:effectLst>
            <a:outerShdw blurRad="31750" dist="25400" dir="5400000" algn="tl" rotWithShape="0">
              <a:srgbClr val="000000">
                <a:alpha val="25000"/>
              </a:srgbClr>
            </a:outerShdw>
          </a:effectLst>
          <a:latin typeface="+mj-lt"/>
          <a:ea typeface="+mj-ea"/>
          <a:cs typeface="+mj-cs"/>
        </a:defRPr>
      </a:lvl1pPr>
      <a:extLst/>
    </p:titleStyle>
    <p:body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7.xml"/></Relationships>
</file>

<file path=ppt/slides/_rels/slide101.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google.com.tr/url?sa=i&amp;rct=j&amp;q=&amp;esrc=s&amp;source=images&amp;cd=&amp;cad=rja&amp;docid=UVEiMhmhrovFSM&amp;tbnid=oCHlm75lammQtM:&amp;ved=0CAUQjRw&amp;url=http://www.ekisler.net/ekip-calismasinin-onemi/&amp;ei=nY7ZUsq0HYiytAb7n4CQCw&amp;bvm=bv.59568121,d.Yms&amp;psig=AFQjCNHekq46w6JZnWyPkXL573ZjHYWX0w&amp;ust=1390075907625688"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google.com.tr/url?sa=i&amp;rct=j&amp;q=&amp;esrc=s&amp;source=images&amp;cd=&amp;cad=rja&amp;docid=IitVLSKtFBVAvM&amp;tbnid=J61nJdywPUWgfM:&amp;ved=0CAUQjRw&amp;url=http://www.meb.gov.tr/duyurular/duyuruayrinti.asp?ID=10307&amp;ei=94jZUuv1J4qHtQaC44DgBg&amp;bvm=bv.59568121,d.Yms&amp;psig=AFQjCNHkIEsiBOn29OHzI0boyd9Fw_f3Ag&amp;ust=1390073650087114" TargetMode="Externa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google.com.tr/url?sa=i&amp;rct=j&amp;q=&amp;esrc=s&amp;source=images&amp;cd=&amp;cad=rja&amp;docid=CbYPOe0_t6ZdFM&amp;tbnid=IrXcxvLx2jnXuM:&amp;ved=0CAUQjRw&amp;url=http://mebk12.meb.gov.tr/meb_iys_dosyalar/06/19/734042/icerikler/okulumuz-mamak-tky-kaliteli-ekip-dalnda-tesvik-odulu-ald_377612_gorme_engelli.html&amp;ei=Oo_ZUqnuNITdsgaepIEo&amp;bvm=bv.59568121,d.Yms&amp;psig=AFQjCNGA733XzA6LSt60anfdchAfWs_dCQ&amp;ust=1390076071835748" TargetMode="Externa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hyperlink" Target="http://www.google.com.tr/url?sa=i&amp;rct=j&amp;q=&amp;esrc=s&amp;source=images&amp;cd=&amp;cad=rja&amp;docid=Kkj56sN8l9CGDM&amp;tbnid=jp4-appBTodlMM:&amp;ved=0CAUQjRw&amp;url=http://karabuk.meb.gov.tr/www/yerel-yarismalar/icerik/331&amp;ei=doLZUo-0FYfGtQb2koDADg&amp;bvm=bv.59568121,d.Yms&amp;psig=AFQjCNE25dthmV0e8hCqpQM0xqchurAMhA&amp;ust=1390072806147421" TargetMode="Externa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7.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57.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7.xml"/><Relationship Id="rId1" Type="http://schemas.openxmlformats.org/officeDocument/2006/relationships/vmlDrawing" Target="../drawings/vmlDrawing2.vml"/><Relationship Id="rId4" Type="http://schemas.openxmlformats.org/officeDocument/2006/relationships/oleObject" Target="../embeddings/oleObject2.bin"/></Relationships>
</file>

<file path=ppt/slides/_rels/slide58.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vmlDrawing" Target="../drawings/vmlDrawing3.vml"/><Relationship Id="rId4" Type="http://schemas.openxmlformats.org/officeDocument/2006/relationships/oleObject" Target="../embeddings/oleObject3.bin"/></Relationships>
</file>

<file path=ppt/slides/_rels/slide59.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7.xml"/><Relationship Id="rId1" Type="http://schemas.openxmlformats.org/officeDocument/2006/relationships/vmlDrawing" Target="../drawings/vmlDrawing4.vml"/><Relationship Id="rId4"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3" Type="http://schemas.openxmlformats.org/officeDocument/2006/relationships/image" Target="../media/image13.wmf"/><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3" Type="http://schemas.openxmlformats.org/officeDocument/2006/relationships/image" Target="../media/image15.wmf"/><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6.w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2.xml"/><Relationship Id="rId1" Type="http://schemas.openxmlformats.org/officeDocument/2006/relationships/vmlDrawing" Target="../drawings/vmlDrawing5.vml"/><Relationship Id="rId4" Type="http://schemas.openxmlformats.org/officeDocument/2006/relationships/oleObject" Target="../embeddings/oleObject5.bin"/></Relationships>
</file>

<file path=ppt/slides/_rels/slide77.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3" Type="http://schemas.openxmlformats.org/officeDocument/2006/relationships/image" Target="../media/image18.wmf"/><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3" Type="http://schemas.openxmlformats.org/officeDocument/2006/relationships/image" Target="../media/image19.wmf"/><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20.wmf"/><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22.wmf"/></Relationships>
</file>

<file path=ppt/slides/_rels/slide82.xml.rels><?xml version="1.0" encoding="UTF-8" standalone="yes"?>
<Relationships xmlns="http://schemas.openxmlformats.org/package/2006/relationships"><Relationship Id="rId3" Type="http://schemas.openxmlformats.org/officeDocument/2006/relationships/image" Target="../media/image23.wmf"/><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3" Type="http://schemas.openxmlformats.org/officeDocument/2006/relationships/image" Target="../media/image24.wmf"/><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3" Type="http://schemas.openxmlformats.org/officeDocument/2006/relationships/image" Target="../media/image25.w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6.vml"/><Relationship Id="rId4" Type="http://schemas.openxmlformats.org/officeDocument/2006/relationships/oleObject" Target="../embeddings/oleObject6.bin"/></Relationships>
</file>

<file path=ppt/slides/_rels/slide88.xml.rels><?xml version="1.0" encoding="UTF-8" standalone="yes"?>
<Relationships xmlns="http://schemas.openxmlformats.org/package/2006/relationships"><Relationship Id="rId3" Type="http://schemas.openxmlformats.org/officeDocument/2006/relationships/notesSlide" Target="../notesSlides/notesSlide34.xml"/><Relationship Id="rId2" Type="http://schemas.openxmlformats.org/officeDocument/2006/relationships/slideLayout" Target="../slideLayouts/slideLayout2.xml"/><Relationship Id="rId1" Type="http://schemas.openxmlformats.org/officeDocument/2006/relationships/vmlDrawing" Target="../drawings/vmlDrawing7.vml"/><Relationship Id="rId5" Type="http://schemas.openxmlformats.org/officeDocument/2006/relationships/oleObject" Target="../embeddings/oleObject7.bin"/><Relationship Id="rId4" Type="http://schemas.openxmlformats.org/officeDocument/2006/relationships/image" Target="../media/image27.wmf"/></Relationships>
</file>

<file path=ppt/slides/_rels/slide8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91.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7.xml"/></Relationships>
</file>

<file path=ppt/slides/_rels/slide9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99.xml.rels><?xml version="1.0" encoding="UTF-8" standalone="yes"?>
<Relationships xmlns="http://schemas.openxmlformats.org/package/2006/relationships"><Relationship Id="rId3" Type="http://schemas.openxmlformats.org/officeDocument/2006/relationships/image" Target="../media/image29.wmf"/><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42910" y="1571612"/>
            <a:ext cx="7990656" cy="3690152"/>
          </a:xfrm>
          <a:solidFill>
            <a:schemeClr val="bg1">
              <a:lumMod val="95000"/>
            </a:schemeClr>
          </a:solidFill>
          <a:ln>
            <a:solidFill>
              <a:schemeClr val="tx1"/>
            </a:solidFill>
          </a:ln>
        </p:spPr>
        <p:style>
          <a:lnRef idx="2">
            <a:schemeClr val="accent2">
              <a:shade val="50000"/>
            </a:schemeClr>
          </a:lnRef>
          <a:fillRef idx="1">
            <a:schemeClr val="accent2"/>
          </a:fillRef>
          <a:effectRef idx="0">
            <a:schemeClr val="accent2"/>
          </a:effectRef>
          <a:fontRef idx="minor">
            <a:schemeClr val="lt1"/>
          </a:fontRef>
        </p:style>
        <p:txBody>
          <a:bodyPr>
            <a:normAutofit fontScale="90000"/>
          </a:bodyPr>
          <a:lstStyle/>
          <a:p>
            <a:r>
              <a:rPr lang="tr-TR" b="1" cap="all" dirty="0" smtClean="0"/>
              <a:t/>
            </a:r>
            <a:br>
              <a:rPr lang="tr-TR" b="1" cap="all" dirty="0" smtClean="0"/>
            </a:br>
            <a:r>
              <a:rPr lang="tr-TR" b="1" cap="all" dirty="0"/>
              <a:t/>
            </a:r>
            <a:br>
              <a:rPr lang="tr-TR" b="1" cap="all" dirty="0"/>
            </a:br>
            <a:r>
              <a:rPr lang="tr-TR" b="1" cap="all" dirty="0" smtClean="0">
                <a:solidFill>
                  <a:srgbClr val="FF0000"/>
                </a:solidFill>
              </a:rPr>
              <a:t>MİLLÎ </a:t>
            </a:r>
            <a:r>
              <a:rPr lang="tr-TR" b="1" cap="all" dirty="0">
                <a:solidFill>
                  <a:srgbClr val="FF0000"/>
                </a:solidFill>
              </a:rPr>
              <a:t>EĞİTİM </a:t>
            </a:r>
            <a:r>
              <a:rPr lang="tr-TR" b="1" cap="all" dirty="0" smtClean="0">
                <a:solidFill>
                  <a:srgbClr val="FF0000"/>
                </a:solidFill>
              </a:rPr>
              <a:t>BAKANLIĞI</a:t>
            </a:r>
            <a:br>
              <a:rPr lang="tr-TR" b="1" cap="all" dirty="0" smtClean="0">
                <a:solidFill>
                  <a:srgbClr val="FF0000"/>
                </a:solidFill>
              </a:rPr>
            </a:br>
            <a:r>
              <a:rPr lang="tr-TR" b="1" cap="all" dirty="0" smtClean="0">
                <a:solidFill>
                  <a:srgbClr val="FF0000"/>
                </a:solidFill>
              </a:rPr>
              <a:t> EĞİTİMDE KALİTE </a:t>
            </a:r>
            <a:r>
              <a:rPr lang="tr-TR" b="1" cap="all" dirty="0" err="1" smtClean="0">
                <a:solidFill>
                  <a:srgbClr val="FF0000"/>
                </a:solidFill>
              </a:rPr>
              <a:t>yönetİm</a:t>
            </a:r>
            <a:r>
              <a:rPr lang="tr-TR" b="1" cap="all" dirty="0" smtClean="0">
                <a:solidFill>
                  <a:srgbClr val="FF0000"/>
                </a:solidFill>
              </a:rPr>
              <a:t> </a:t>
            </a:r>
            <a:r>
              <a:rPr lang="tr-TR" b="1" cap="all" dirty="0" err="1" smtClean="0">
                <a:solidFill>
                  <a:srgbClr val="FF0000"/>
                </a:solidFill>
              </a:rPr>
              <a:t>sİstemİ</a:t>
            </a:r>
            <a:r>
              <a:rPr lang="tr-TR" b="1" cap="all" dirty="0" smtClean="0">
                <a:solidFill>
                  <a:srgbClr val="FF0000"/>
                </a:solidFill>
              </a:rPr>
              <a:t> </a:t>
            </a:r>
            <a:r>
              <a:rPr lang="tr-TR" b="1" cap="all" dirty="0" err="1" smtClean="0">
                <a:solidFill>
                  <a:srgbClr val="FF0000"/>
                </a:solidFill>
              </a:rPr>
              <a:t>YÖNErgesİ</a:t>
            </a:r>
            <a:r>
              <a:rPr lang="tr-TR" dirty="0"/>
              <a:t/>
            </a:r>
            <a:br>
              <a:rPr lang="tr-TR" dirty="0"/>
            </a:br>
            <a:r>
              <a:rPr lang="tr-TR" b="1" cap="all" dirty="0"/>
              <a:t> </a:t>
            </a:r>
            <a:r>
              <a:rPr lang="tr-TR" dirty="0"/>
              <a:t/>
            </a:r>
            <a:br>
              <a:rPr lang="tr-TR" dirty="0"/>
            </a:br>
            <a:endParaRPr lang="tr-TR" dirty="0"/>
          </a:p>
        </p:txBody>
      </p:sp>
      <p:pic>
        <p:nvPicPr>
          <p:cNvPr id="19463" name="Picture 7" descr="C:\Users\user\Desktop\untitled.png"/>
          <p:cNvPicPr>
            <a:picLocks noChangeAspect="1" noChangeArrowheads="1"/>
          </p:cNvPicPr>
          <p:nvPr/>
        </p:nvPicPr>
        <p:blipFill>
          <a:blip r:embed="rId2" cstate="print"/>
          <a:srcRect l="14286" t="14304" r="16071" b="11791"/>
          <a:stretch>
            <a:fillRect/>
          </a:stretch>
        </p:blipFill>
        <p:spPr bwMode="auto">
          <a:xfrm>
            <a:off x="357158" y="214290"/>
            <a:ext cx="1797442" cy="1428736"/>
          </a:xfrm>
          <a:prstGeom prst="rect">
            <a:avLst/>
          </a:prstGeom>
          <a:noFill/>
        </p:spPr>
      </p:pic>
      <p:sp>
        <p:nvSpPr>
          <p:cNvPr id="7" name="6 Dikdörtgen"/>
          <p:cNvSpPr/>
          <p:nvPr/>
        </p:nvSpPr>
        <p:spPr>
          <a:xfrm>
            <a:off x="2411760" y="5373216"/>
            <a:ext cx="5098319" cy="584775"/>
          </a:xfrm>
          <a:prstGeom prst="rect">
            <a:avLst/>
          </a:prstGeom>
        </p:spPr>
        <p:style>
          <a:lnRef idx="0">
            <a:schemeClr val="accent4"/>
          </a:lnRef>
          <a:fillRef idx="3">
            <a:schemeClr val="accent4"/>
          </a:fillRef>
          <a:effectRef idx="3">
            <a:schemeClr val="accent4"/>
          </a:effectRef>
          <a:fontRef idx="minor">
            <a:schemeClr val="lt1"/>
          </a:fontRef>
        </p:style>
        <p:txBody>
          <a:bodyPr wrap="none">
            <a:spAutoFit/>
          </a:bodyPr>
          <a:lstStyle/>
          <a:p>
            <a:pPr algn="ctr"/>
            <a:r>
              <a:rPr lang="tr-TR" sz="3200" b="1" dirty="0" smtClean="0"/>
              <a:t>http://www.</a:t>
            </a:r>
            <a:r>
              <a:rPr lang="tr-TR" sz="3200" b="1" dirty="0" err="1" smtClean="0"/>
              <a:t>meb</a:t>
            </a:r>
            <a:r>
              <a:rPr lang="tr-TR" sz="3200" b="1" dirty="0" smtClean="0"/>
              <a:t>.gov.tr/tky/</a:t>
            </a:r>
            <a:endParaRPr lang="tr-TR" sz="3200"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r>
              <a:rPr lang="tr-TR" dirty="0" smtClean="0"/>
              <a:t>Okul öncesi eğitim kurumları, </a:t>
            </a:r>
          </a:p>
          <a:p>
            <a:r>
              <a:rPr lang="tr-TR" dirty="0" smtClean="0"/>
              <a:t>İlkokullar,</a:t>
            </a:r>
          </a:p>
          <a:p>
            <a:r>
              <a:rPr lang="tr-TR" dirty="0" smtClean="0"/>
              <a:t>Ortaokullar, </a:t>
            </a:r>
          </a:p>
          <a:p>
            <a:r>
              <a:rPr lang="tr-TR" dirty="0" smtClean="0"/>
              <a:t>İmam hatip ortaokulları, </a:t>
            </a:r>
          </a:p>
          <a:p>
            <a:r>
              <a:rPr lang="tr-TR" dirty="0" smtClean="0"/>
              <a:t>Temel eğitim düzeyindeki özel öğretim ve özel eğitim kurumları</a:t>
            </a:r>
            <a:endParaRPr lang="tr-TR" dirty="0"/>
          </a:p>
        </p:txBody>
      </p:sp>
      <p:sp>
        <p:nvSpPr>
          <p:cNvPr id="6" name="5 Slayt Numarası Yer Tutucusu"/>
          <p:cNvSpPr>
            <a:spLocks noGrp="1"/>
          </p:cNvSpPr>
          <p:nvPr>
            <p:ph type="sldNum" sz="quarter" idx="12"/>
          </p:nvPr>
        </p:nvSpPr>
        <p:spPr/>
        <p:txBody>
          <a:bodyPr/>
          <a:lstStyle/>
          <a:p>
            <a:fld id="{4B551A19-9AB6-4439-85BA-6A9B7CC1BC16}" type="slidenum">
              <a:rPr lang="tr-TR" smtClean="0"/>
              <a:pPr/>
              <a:t>10</a:t>
            </a:fld>
            <a:endParaRPr lang="tr-TR"/>
          </a:p>
        </p:txBody>
      </p:sp>
      <p:sp>
        <p:nvSpPr>
          <p:cNvPr id="2" name="1 Başlık"/>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tr-TR" dirty="0" smtClean="0">
                <a:solidFill>
                  <a:srgbClr val="FF0000"/>
                </a:solidFill>
              </a:rPr>
              <a:t>a) Temel eğitim kurumları kategorisi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WordArt 2"/>
          <p:cNvSpPr>
            <a:spLocks noChangeArrowheads="1" noChangeShapeType="1" noTextEdit="1"/>
          </p:cNvSpPr>
          <p:nvPr/>
        </p:nvSpPr>
        <p:spPr bwMode="auto">
          <a:xfrm>
            <a:off x="838200" y="3276600"/>
            <a:ext cx="7543800" cy="762000"/>
          </a:xfrm>
          <a:prstGeom prst="rect">
            <a:avLst/>
          </a:prstGeom>
        </p:spPr>
        <p:txBody>
          <a:bodyPr wrap="none" fromWordArt="1">
            <a:prstTxWarp prst="textPlain">
              <a:avLst>
                <a:gd name="adj" fmla="val 50000"/>
              </a:avLst>
            </a:prstTxWarp>
          </a:bodyPr>
          <a:lstStyle/>
          <a:p>
            <a:pPr algn="ctr"/>
            <a:r>
              <a:rPr lang="tr-TR" sz="3600" b="1" kern="10">
                <a:ln w="12700">
                  <a:solidFill>
                    <a:srgbClr val="FF3300"/>
                  </a:solidFill>
                  <a:round/>
                  <a:headEnd/>
                  <a:tailEnd/>
                </a:ln>
                <a:solidFill>
                  <a:srgbClr val="FF3300"/>
                </a:solidFill>
                <a:effectLst>
                  <a:outerShdw dist="35921" dir="2700000" sy="50000" kx="2115830" algn="bl" rotWithShape="0">
                    <a:srgbClr val="C0C0C0"/>
                  </a:outerShdw>
                </a:effectLst>
                <a:latin typeface="Monotype Corsiva"/>
              </a:rPr>
              <a:t>Teşekkür Ederiz </a:t>
            </a:r>
          </a:p>
        </p:txBody>
      </p:sp>
      <p:sp>
        <p:nvSpPr>
          <p:cNvPr id="65541" name="Rectangle 5"/>
          <p:cNvSpPr>
            <a:spLocks noChangeArrowheads="1"/>
          </p:cNvSpPr>
          <p:nvPr/>
        </p:nvSpPr>
        <p:spPr bwMode="auto">
          <a:xfrm>
            <a:off x="179388" y="1341438"/>
            <a:ext cx="8713787" cy="1570037"/>
          </a:xfrm>
          <a:prstGeom prst="rect">
            <a:avLst/>
          </a:prstGeom>
          <a:noFill/>
          <a:ln w="9525">
            <a:noFill/>
            <a:miter lim="800000"/>
            <a:headEnd/>
            <a:tailEnd/>
          </a:ln>
          <a:effectLst/>
        </p:spPr>
        <p:txBody>
          <a:bodyPr>
            <a:spAutoFit/>
          </a:bodyPr>
          <a:lstStyle/>
          <a:p>
            <a:pPr>
              <a:defRPr/>
            </a:pPr>
            <a:r>
              <a:rPr lang="tr-TR" sz="2400" b="1" dirty="0">
                <a:effectLst>
                  <a:outerShdw blurRad="38100" dist="38100" dir="2700000" algn="tl">
                    <a:srgbClr val="C0C0C0"/>
                  </a:outerShdw>
                </a:effectLst>
              </a:rPr>
              <a:t>	</a:t>
            </a:r>
            <a:r>
              <a:rPr lang="tr-TR" sz="3200" b="1" dirty="0"/>
              <a:t>Belli bir hedefi olan ve bu hedefe ulaşmak için bir araya gelenler, hedeflerine daha kolay ve çabuk ulaşırlar</a:t>
            </a:r>
          </a:p>
        </p:txBody>
      </p:sp>
      <p:sp>
        <p:nvSpPr>
          <p:cNvPr id="63492" name="3 Dikdörtgen"/>
          <p:cNvSpPr>
            <a:spLocks noChangeArrowheads="1"/>
          </p:cNvSpPr>
          <p:nvPr/>
        </p:nvSpPr>
        <p:spPr bwMode="auto">
          <a:xfrm>
            <a:off x="971550" y="5229225"/>
            <a:ext cx="7608888" cy="461963"/>
          </a:xfrm>
          <a:prstGeom prst="rect">
            <a:avLst/>
          </a:prstGeom>
          <a:noFill/>
          <a:ln w="9525">
            <a:noFill/>
            <a:miter lim="800000"/>
            <a:headEnd/>
            <a:tailEnd/>
          </a:ln>
        </p:spPr>
        <p:txBody>
          <a:bodyPr>
            <a:spAutoFit/>
          </a:bodyPr>
          <a:lstStyle/>
          <a:p>
            <a:r>
              <a:rPr lang="tr-TR" sz="2400" b="1">
                <a:solidFill>
                  <a:srgbClr val="FF0000"/>
                </a:solidFill>
              </a:rPr>
              <a:t>EKYS İl KaliteTemsilcisi</a:t>
            </a:r>
            <a:endParaRPr lang="tr-TR" sz="2400"/>
          </a:p>
        </p:txBody>
      </p:sp>
      <p:sp>
        <p:nvSpPr>
          <p:cNvPr id="63493" name="5 Dikdörtgen"/>
          <p:cNvSpPr>
            <a:spLocks noChangeArrowheads="1"/>
          </p:cNvSpPr>
          <p:nvPr/>
        </p:nvSpPr>
        <p:spPr bwMode="auto">
          <a:xfrm>
            <a:off x="1042988" y="4868863"/>
            <a:ext cx="7921625" cy="400050"/>
          </a:xfrm>
          <a:prstGeom prst="rect">
            <a:avLst/>
          </a:prstGeom>
          <a:noFill/>
          <a:ln w="9525">
            <a:noFill/>
            <a:miter lim="800000"/>
            <a:headEnd/>
            <a:tailEnd/>
          </a:ln>
        </p:spPr>
        <p:txBody>
          <a:bodyPr>
            <a:spAutoFit/>
          </a:bodyPr>
          <a:lstStyle/>
          <a:p>
            <a:r>
              <a:rPr lang="tr-TR" sz="2000" b="1">
                <a:solidFill>
                  <a:srgbClr val="FF0000"/>
                </a:solidFill>
              </a:rPr>
              <a:t>FATMA BİLGİLİ KUTLUCA</a:t>
            </a:r>
          </a:p>
        </p:txBody>
      </p:sp>
    </p:spTree>
  </p:cSld>
  <p:clrMapOvr>
    <a:masterClrMapping/>
  </p:clrMapOvr>
  <p:transition/>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539552" y="1772816"/>
            <a:ext cx="8229600" cy="1143000"/>
          </a:xfrm>
        </p:spPr>
        <p:txBody>
          <a:bodyPr>
            <a:noAutofit/>
          </a:bodyPr>
          <a:lstStyle/>
          <a:p>
            <a:endParaRPr lang="tr-TR" sz="2400" dirty="0"/>
          </a:p>
        </p:txBody>
      </p:sp>
      <p:pic>
        <p:nvPicPr>
          <p:cNvPr id="3" name="Picture 5"/>
          <p:cNvPicPr>
            <a:picLocks noChangeAspect="1" noChangeArrowheads="1"/>
          </p:cNvPicPr>
          <p:nvPr/>
        </p:nvPicPr>
        <p:blipFill>
          <a:blip r:embed="rId2" cstate="print">
            <a:extLst>
              <a:ext uri="{28A0092B-C50C-407E-A947-70E740481C1C}">
                <a14:useLocalDpi xmlns="" xmlns:a14="http://schemas.microsoft.com/office/drawing/2010/main" val="0"/>
              </a:ext>
            </a:extLst>
          </a:blip>
          <a:srcRect/>
          <a:stretch>
            <a:fillRect/>
          </a:stretch>
        </p:blipFill>
        <p:spPr bwMode="auto">
          <a:xfrm>
            <a:off x="0" y="0"/>
            <a:ext cx="9144000" cy="6858000"/>
          </a:xfrm>
          <a:prstGeom prst="rect">
            <a:avLst/>
          </a:prstGeom>
          <a:noFill/>
          <a:extLst>
            <a:ext uri="{909E8E84-426E-40DD-AFC4-6F175D3DCCD1}">
              <a14:hiddenFill xmlns="" xmlns:a14="http://schemas.microsoft.com/office/drawing/2010/main">
                <a:solidFill>
                  <a:srgbClr val="FFFFFF"/>
                </a:solidFill>
              </a14:hiddenFill>
            </a:ext>
          </a:extLst>
        </p:spPr>
      </p:pic>
      <p:sp>
        <p:nvSpPr>
          <p:cNvPr id="4" name="Dikdörtgen 3"/>
          <p:cNvSpPr/>
          <p:nvPr/>
        </p:nvSpPr>
        <p:spPr>
          <a:xfrm>
            <a:off x="3851920" y="5085184"/>
            <a:ext cx="5292080" cy="1938992"/>
          </a:xfrm>
          <a:prstGeom prst="rect">
            <a:avLst/>
          </a:prstGeom>
        </p:spPr>
        <p:txBody>
          <a:bodyPr wrap="square">
            <a:spAutoFit/>
          </a:bodyPr>
          <a:lstStyle/>
          <a:p>
            <a:r>
              <a:rPr lang="tr-TR" sz="2000" b="1" dirty="0" smtClean="0">
                <a:solidFill>
                  <a:schemeClr val="bg1"/>
                </a:solidFill>
              </a:rPr>
              <a:t>Ya </a:t>
            </a:r>
            <a:r>
              <a:rPr lang="tr-TR" sz="2000" b="1" dirty="0">
                <a:solidFill>
                  <a:schemeClr val="bg1"/>
                </a:solidFill>
              </a:rPr>
              <a:t>düşlerinin peşine düşmeyi seçersin. </a:t>
            </a:r>
            <a:br>
              <a:rPr lang="tr-TR" sz="2000" b="1" dirty="0">
                <a:solidFill>
                  <a:schemeClr val="bg1"/>
                </a:solidFill>
              </a:rPr>
            </a:br>
            <a:r>
              <a:rPr lang="tr-TR" sz="2000" b="1" dirty="0">
                <a:solidFill>
                  <a:schemeClr val="bg1"/>
                </a:solidFill>
              </a:rPr>
              <a:t>Ya da olanları kabullenmeyi.</a:t>
            </a:r>
            <a:br>
              <a:rPr lang="tr-TR" sz="2000" b="1" dirty="0">
                <a:solidFill>
                  <a:schemeClr val="bg1"/>
                </a:solidFill>
              </a:rPr>
            </a:br>
            <a:r>
              <a:rPr lang="tr-TR" sz="2000" b="1" dirty="0">
                <a:solidFill>
                  <a:schemeClr val="bg1"/>
                </a:solidFill>
              </a:rPr>
              <a:t>İyiliklerinle güçlenir, </a:t>
            </a:r>
            <a:br>
              <a:rPr lang="tr-TR" sz="2000" b="1" dirty="0">
                <a:solidFill>
                  <a:schemeClr val="bg1"/>
                </a:solidFill>
              </a:rPr>
            </a:br>
            <a:r>
              <a:rPr lang="tr-TR" sz="2000" b="1" dirty="0" err="1">
                <a:solidFill>
                  <a:schemeClr val="bg1"/>
                </a:solidFill>
              </a:rPr>
              <a:t>K</a:t>
            </a:r>
            <a:r>
              <a:rPr lang="tr-TR" sz="2000" b="1" dirty="0" err="1" smtClean="0">
                <a:solidFill>
                  <a:schemeClr val="bg1"/>
                </a:solidFill>
              </a:rPr>
              <a:t>eşkelerinle</a:t>
            </a:r>
            <a:r>
              <a:rPr lang="tr-TR" sz="2000" b="1" dirty="0" smtClean="0">
                <a:solidFill>
                  <a:schemeClr val="bg1"/>
                </a:solidFill>
              </a:rPr>
              <a:t> </a:t>
            </a:r>
            <a:r>
              <a:rPr lang="tr-TR" sz="2000" b="1" dirty="0">
                <a:solidFill>
                  <a:schemeClr val="bg1"/>
                </a:solidFill>
              </a:rPr>
              <a:t>tükenirsin. </a:t>
            </a:r>
            <a:br>
              <a:rPr lang="tr-TR" sz="2000" b="1" dirty="0">
                <a:solidFill>
                  <a:schemeClr val="bg1"/>
                </a:solidFill>
              </a:rPr>
            </a:br>
            <a:r>
              <a:rPr lang="tr-TR" sz="2000" b="1" dirty="0">
                <a:solidFill>
                  <a:schemeClr val="bg1"/>
                </a:solidFill>
              </a:rPr>
              <a:t>Karar senin. 		</a:t>
            </a:r>
            <a:br>
              <a:rPr lang="tr-TR" sz="2000" b="1" dirty="0">
                <a:solidFill>
                  <a:schemeClr val="bg1"/>
                </a:solidFill>
              </a:rPr>
            </a:br>
            <a:r>
              <a:rPr lang="tr-TR" sz="2000" b="1" dirty="0" smtClean="0">
                <a:solidFill>
                  <a:schemeClr val="bg1"/>
                </a:solidFill>
              </a:rPr>
              <a:t>                                                       </a:t>
            </a:r>
            <a:r>
              <a:rPr lang="tr-TR" sz="1400" b="1" dirty="0" smtClean="0">
                <a:solidFill>
                  <a:schemeClr val="bg1"/>
                </a:solidFill>
              </a:rPr>
              <a:t>Charles </a:t>
            </a:r>
            <a:r>
              <a:rPr lang="tr-TR" sz="1400" b="1" dirty="0" err="1" smtClean="0">
                <a:solidFill>
                  <a:schemeClr val="bg1"/>
                </a:solidFill>
              </a:rPr>
              <a:t>Bukowski</a:t>
            </a:r>
            <a:endParaRPr lang="tr-TR" dirty="0">
              <a:solidFill>
                <a:schemeClr val="bg1"/>
              </a:solidFill>
            </a:endParaRPr>
          </a:p>
        </p:txBody>
      </p:sp>
    </p:spTree>
    <p:extLst>
      <p:ext uri="{BB962C8B-B14F-4D97-AF65-F5344CB8AC3E}">
        <p14:creationId xmlns="" xmlns:p14="http://schemas.microsoft.com/office/powerpoint/2010/main" val="155080212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844824"/>
            <a:ext cx="8229600" cy="4281339"/>
          </a:xfrm>
        </p:spPr>
        <p:txBody>
          <a:bodyPr/>
          <a:lstStyle/>
          <a:p>
            <a:r>
              <a:rPr lang="tr-TR" dirty="0" smtClean="0"/>
              <a:t>Mesleki ve teknik eğitim vermeyen, ortaöğretim düzeyindeki tüm resmi, özel öğretim ve özel eğitim kurumları(Anadolu liseleri, Anadolu öğretmen liseleri, fen liseleri vb.)</a:t>
            </a:r>
          </a:p>
          <a:p>
            <a:r>
              <a:rPr lang="tr-TR" dirty="0" smtClean="0"/>
              <a:t>Anadolu imam hatip liseleri,</a:t>
            </a:r>
          </a:p>
          <a:p>
            <a:r>
              <a:rPr lang="tr-TR" dirty="0" smtClean="0"/>
              <a:t>İmam hatip liseleri,</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11</a:t>
            </a:fld>
            <a:endParaRPr lang="tr-TR"/>
          </a:p>
        </p:txBody>
      </p:sp>
      <p:sp>
        <p:nvSpPr>
          <p:cNvPr id="7" name="1 Başlık"/>
          <p:cNvSpPr>
            <a:spLocks noGrp="1"/>
          </p:cNvSpPr>
          <p:nvPr>
            <p:ph type="title"/>
          </p:nvPr>
        </p:nvSpPr>
        <p:spPr/>
        <p:style>
          <a:lnRef idx="2">
            <a:schemeClr val="accent4"/>
          </a:lnRef>
          <a:fillRef idx="1">
            <a:schemeClr val="lt1"/>
          </a:fillRef>
          <a:effectRef idx="0">
            <a:schemeClr val="accent4"/>
          </a:effectRef>
          <a:fontRef idx="minor">
            <a:schemeClr val="dk1"/>
          </a:fontRef>
        </p:style>
        <p:txBody>
          <a:bodyPr>
            <a:normAutofit fontScale="90000"/>
          </a:bodyPr>
          <a:lstStyle/>
          <a:p>
            <a:r>
              <a:rPr lang="tr-TR" dirty="0" smtClean="0">
                <a:solidFill>
                  <a:srgbClr val="FF0000"/>
                </a:solidFill>
              </a:rPr>
              <a:t>b) Genel ortaöğretim kurumları kategorisi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2060848"/>
            <a:ext cx="8003232" cy="4065315"/>
          </a:xfrm>
        </p:spPr>
        <p:txBody>
          <a:bodyPr>
            <a:normAutofit/>
          </a:bodyPr>
          <a:lstStyle/>
          <a:p>
            <a:r>
              <a:rPr lang="tr-TR" dirty="0" smtClean="0"/>
              <a:t>Ortaöğretim düzeyindeki her tür mesleki ve teknik eğitim veren okullar (Meslek liseleri, teknik liseler, Anadolu teknik liseleri, sağlık meslek liseleri, vb.)</a:t>
            </a:r>
          </a:p>
          <a:p>
            <a:r>
              <a:rPr lang="tr-TR" dirty="0" smtClean="0"/>
              <a:t> Mesleki eğitim veren özel öğretim ve özel eğitim kurumları.</a:t>
            </a:r>
          </a:p>
          <a:p>
            <a:pPr>
              <a:buNone/>
            </a:pPr>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12</a:t>
            </a:fld>
            <a:endParaRPr lang="tr-TR"/>
          </a:p>
        </p:txBody>
      </p:sp>
      <p:sp>
        <p:nvSpPr>
          <p:cNvPr id="8" name="1 Başlık"/>
          <p:cNvSpPr>
            <a:spLocks noGrp="1"/>
          </p:cNvSpPr>
          <p:nvPr>
            <p:ph type="title"/>
          </p:nvPr>
        </p:nvSpPr>
        <p:spPr>
          <a:xfrm>
            <a:off x="457200" y="274638"/>
            <a:ext cx="8229600" cy="135416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tr-TR" dirty="0" smtClean="0">
                <a:solidFill>
                  <a:srgbClr val="FF0000"/>
                </a:solidFill>
              </a:rPr>
              <a:t>c) Mesleki ve teknik ortaöğretim kurumları kategorisi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1340768"/>
            <a:ext cx="8229600" cy="4785395"/>
          </a:xfrm>
        </p:spPr>
        <p:txBody>
          <a:bodyPr>
            <a:normAutofit/>
          </a:bodyPr>
          <a:lstStyle/>
          <a:p>
            <a:r>
              <a:rPr lang="tr-TR" dirty="0" smtClean="0"/>
              <a:t>İl-ilçe millî eğitim müdürlükleri,</a:t>
            </a:r>
          </a:p>
          <a:p>
            <a:r>
              <a:rPr lang="tr-TR" dirty="0" smtClean="0"/>
              <a:t>Öğretmenevleri ve akşam sanat okulları,</a:t>
            </a:r>
          </a:p>
          <a:p>
            <a:r>
              <a:rPr lang="tr-TR" dirty="0" smtClean="0"/>
              <a:t>Rehberlik ve araştırma merkezleri, </a:t>
            </a:r>
          </a:p>
          <a:p>
            <a:r>
              <a:rPr lang="tr-TR" dirty="0" smtClean="0"/>
              <a:t>Halk eğitim merkezleri, </a:t>
            </a:r>
          </a:p>
          <a:p>
            <a:r>
              <a:rPr lang="tr-TR" dirty="0" smtClean="0"/>
              <a:t>Mesleki eğitim merkezleri, </a:t>
            </a:r>
          </a:p>
          <a:p>
            <a:r>
              <a:rPr lang="tr-TR" dirty="0" smtClean="0"/>
              <a:t>Hizmet içi eğitim merkezleri, </a:t>
            </a:r>
          </a:p>
          <a:p>
            <a:r>
              <a:rPr lang="tr-TR" dirty="0" smtClean="0"/>
              <a:t>Olgunlaşma enstitüleri, </a:t>
            </a:r>
          </a:p>
          <a:p>
            <a:r>
              <a:rPr lang="tr-TR" dirty="0" smtClean="0"/>
              <a:t>Bilim sanat merkezleri,</a:t>
            </a:r>
          </a:p>
          <a:p>
            <a:r>
              <a:rPr lang="tr-TR" dirty="0" smtClean="0"/>
              <a:t>Bakanlığa bağlı diğer eğitim kurumları.</a:t>
            </a:r>
          </a:p>
          <a:p>
            <a:endParaRPr lang="tr-TR" dirty="0"/>
          </a:p>
        </p:txBody>
      </p:sp>
      <p:sp>
        <p:nvSpPr>
          <p:cNvPr id="6" name="5 Slayt Numarası Yer Tutucusu"/>
          <p:cNvSpPr>
            <a:spLocks noGrp="1"/>
          </p:cNvSpPr>
          <p:nvPr>
            <p:ph type="sldNum" sz="quarter" idx="12"/>
          </p:nvPr>
        </p:nvSpPr>
        <p:spPr/>
        <p:txBody>
          <a:bodyPr/>
          <a:lstStyle/>
          <a:p>
            <a:fld id="{4B551A19-9AB6-4439-85BA-6A9B7CC1BC16}" type="slidenum">
              <a:rPr lang="tr-TR" smtClean="0"/>
              <a:pPr/>
              <a:t>13</a:t>
            </a:fld>
            <a:endParaRPr lang="tr-TR"/>
          </a:p>
        </p:txBody>
      </p:sp>
      <p:sp>
        <p:nvSpPr>
          <p:cNvPr id="2" name="1 Başlık"/>
          <p:cNvSpPr>
            <a:spLocks noGrp="1"/>
          </p:cNvSpPr>
          <p:nvPr>
            <p:ph type="title"/>
          </p:nvPr>
        </p:nvSpPr>
        <p:spPr>
          <a:xfrm>
            <a:off x="457200" y="274638"/>
            <a:ext cx="8229600" cy="994122"/>
          </a:xfrm>
        </p:spPr>
        <p:style>
          <a:lnRef idx="2">
            <a:schemeClr val="accent3"/>
          </a:lnRef>
          <a:fillRef idx="1">
            <a:schemeClr val="lt1"/>
          </a:fillRef>
          <a:effectRef idx="0">
            <a:schemeClr val="accent3"/>
          </a:effectRef>
          <a:fontRef idx="minor">
            <a:schemeClr val="dk1"/>
          </a:fontRef>
        </p:style>
        <p:txBody>
          <a:bodyPr/>
          <a:lstStyle/>
          <a:p>
            <a:r>
              <a:rPr lang="tr-TR" dirty="0" smtClean="0">
                <a:solidFill>
                  <a:srgbClr val="FF0000"/>
                </a:solidFill>
              </a:rPr>
              <a:t>ç) Kurumlar kategorisi</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395536" y="692696"/>
            <a:ext cx="8219256" cy="1656183"/>
          </a:xfrm>
        </p:spPr>
        <p:style>
          <a:lnRef idx="2">
            <a:schemeClr val="accent3"/>
          </a:lnRef>
          <a:fillRef idx="1">
            <a:schemeClr val="lt1"/>
          </a:fillRef>
          <a:effectRef idx="0">
            <a:schemeClr val="accent3"/>
          </a:effectRef>
          <a:fontRef idx="minor">
            <a:schemeClr val="dk1"/>
          </a:fontRef>
        </p:style>
        <p:txBody>
          <a:bodyPr>
            <a:normAutofit/>
          </a:bodyPr>
          <a:lstStyle/>
          <a:p>
            <a:pPr>
              <a:buNone/>
            </a:pPr>
            <a:r>
              <a:rPr lang="tr-TR" dirty="0" smtClean="0"/>
              <a:t>	(3) </a:t>
            </a:r>
            <a:r>
              <a:rPr lang="tr-TR" dirty="0" smtClean="0">
                <a:solidFill>
                  <a:srgbClr val="FF0000"/>
                </a:solidFill>
              </a:rPr>
              <a:t>Yılın kaliteli ekibi kategorisinde</a:t>
            </a:r>
            <a:r>
              <a:rPr lang="tr-TR" dirty="0" smtClean="0"/>
              <a:t>; 7 </a:t>
            </a:r>
            <a:r>
              <a:rPr lang="tr-TR" dirty="0" err="1" smtClean="0"/>
              <a:t>nci</a:t>
            </a:r>
            <a:r>
              <a:rPr lang="tr-TR" dirty="0" smtClean="0"/>
              <a:t> maddenin ikinci fıkrasının (a), (b), (c), (ç) bentlerinde sayılan kurumlar başvurur.</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14</a:t>
            </a:fld>
            <a:endParaRPr lang="tr-TR"/>
          </a:p>
        </p:txBody>
      </p:sp>
      <p:pic>
        <p:nvPicPr>
          <p:cNvPr id="12290" name="Picture 2" descr="http://www.ekisler.net/wp-content/uploads/2013/08/ba%C5%9Far%C4%B1ya-giden-yol-ekip-%C3%A7al%C4%B1%C5%9Fmas%C4%B1.jpg">
            <a:hlinkClick r:id="rId2"/>
          </p:cNvPr>
          <p:cNvPicPr>
            <a:picLocks noChangeAspect="1" noChangeArrowheads="1"/>
          </p:cNvPicPr>
          <p:nvPr/>
        </p:nvPicPr>
        <p:blipFill>
          <a:blip r:embed="rId3" cstate="print"/>
          <a:srcRect/>
          <a:stretch>
            <a:fillRect/>
          </a:stretch>
        </p:blipFill>
        <p:spPr bwMode="auto">
          <a:xfrm>
            <a:off x="467543" y="2780928"/>
            <a:ext cx="8110981" cy="3168352"/>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lstStyle/>
          <a:p>
            <a:pPr>
              <a:buNone/>
            </a:pPr>
            <a:r>
              <a:rPr lang="tr-TR" dirty="0" smtClean="0"/>
              <a:t>	Başkanlık</a:t>
            </a:r>
            <a:r>
              <a:rPr lang="tr-TR" dirty="0"/>
              <a:t>, kendisine ulaşan tüm kategorilerdeki il birincilerini, </a:t>
            </a:r>
            <a:r>
              <a:rPr lang="tr-TR" b="1" dirty="0">
                <a:solidFill>
                  <a:srgbClr val="FF0000"/>
                </a:solidFill>
              </a:rPr>
              <a:t>ilgili genel müdürlüklere </a:t>
            </a:r>
            <a:r>
              <a:rPr lang="tr-TR" dirty="0"/>
              <a:t>değerlendirilmek üzere verir. Oluşturacağı komisyonlar marifetiyle masa başı değerlendirmesine tabi tutup puan sıralamasını yaptıktan sonra, sıralamaya göre en başarılı olandan başlayarak geriye doğru sırayla en fazla 10 kurumu saha değerlendirmesi yapılmak üzere ilan eder.</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15</a:t>
            </a:fld>
            <a:endParaRPr lang="tr-TR"/>
          </a:p>
        </p:txBody>
      </p:sp>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tr-TR" b="1" dirty="0">
                <a:solidFill>
                  <a:srgbClr val="FF0000"/>
                </a:solidFill>
              </a:rPr>
              <a:t>Ödüle </a:t>
            </a:r>
            <a:r>
              <a:rPr lang="tr-TR" b="1" dirty="0" smtClean="0">
                <a:solidFill>
                  <a:srgbClr val="FF0000"/>
                </a:solidFill>
              </a:rPr>
              <a:t>Başvuru </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dirty="0"/>
              <a:t>Yılın kaliteli kurumu kategorisinde;</a:t>
            </a:r>
          </a:p>
          <a:p>
            <a:r>
              <a:rPr lang="tr-TR" dirty="0"/>
              <a:t>a)	İlçe ve il düzeyindeki değerlendirmelerde birincilik, ikincilik ve üçüncülük ödülü alan kurumlara Ek-4 Kalite Belgesi, derece ödülü ve plaket,</a:t>
            </a:r>
          </a:p>
          <a:p>
            <a:endParaRPr lang="tr-TR" dirty="0"/>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16</a:t>
            </a:fld>
            <a:endParaRPr lang="tr-TR"/>
          </a:p>
        </p:txBody>
      </p:sp>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tr-TR" b="1" dirty="0" smtClean="0">
                <a:solidFill>
                  <a:srgbClr val="FF0000"/>
                </a:solidFill>
              </a:rPr>
              <a:t>Ödüllendirme</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251520" y="476672"/>
            <a:ext cx="3826768" cy="5721499"/>
          </a:xfrm>
        </p:spPr>
        <p:txBody>
          <a:bodyPr>
            <a:normAutofit/>
          </a:bodyPr>
          <a:lstStyle/>
          <a:p>
            <a:pPr>
              <a:buNone/>
            </a:pPr>
            <a:r>
              <a:rPr lang="tr-TR" dirty="0" smtClean="0"/>
              <a:t> b) Bakanlık düzeyindeki değerlendirmelerde birincilik, ikincilik ve üçüncülük ödülü alan kurumlara Ek-5 Kalite Beratı, derece ödülü, plaket ve öz değerlendirme ekip üyelerinin her birine Ek-6 Başarı Belgesi, </a:t>
            </a:r>
          </a:p>
          <a:p>
            <a:endParaRPr lang="tr-TR" dirty="0"/>
          </a:p>
        </p:txBody>
      </p:sp>
      <p:sp>
        <p:nvSpPr>
          <p:cNvPr id="4" name="3 Veri Yer Tutucusu"/>
          <p:cNvSpPr>
            <a:spLocks noGrp="1"/>
          </p:cNvSpPr>
          <p:nvPr>
            <p:ph type="dt" sz="half" idx="10"/>
          </p:nvPr>
        </p:nvSpPr>
        <p:spPr/>
        <p:txBody>
          <a:bodyPr/>
          <a:lstStyle/>
          <a:p>
            <a:fld id="{7AFC0F7E-D9A3-4A4B-87FE-E76520A88D46}" type="datetime1">
              <a:rPr lang="tr-TR" smtClean="0"/>
              <a:pPr/>
              <a:t>04.08.2015</a:t>
            </a:fld>
            <a:endParaRPr lang="tr-TR"/>
          </a:p>
        </p:txBody>
      </p:sp>
      <p:sp>
        <p:nvSpPr>
          <p:cNvPr id="6" name="5 Altbilgi Yer Tutucusu"/>
          <p:cNvSpPr>
            <a:spLocks noGrp="1"/>
          </p:cNvSpPr>
          <p:nvPr>
            <p:ph type="ftr" sz="quarter" idx="11"/>
          </p:nvPr>
        </p:nvSpPr>
        <p:spPr/>
        <p:txBody>
          <a:bodyPr/>
          <a:lstStyle/>
          <a:p>
            <a:r>
              <a:rPr lang="tr-TR" smtClean="0"/>
              <a:t>Adem YAMAN</a:t>
            </a:r>
            <a:endParaRPr lang="tr-TR"/>
          </a:p>
        </p:txBody>
      </p:sp>
      <p:sp>
        <p:nvSpPr>
          <p:cNvPr id="5" name="4 Slayt Numarası Yer Tutucusu"/>
          <p:cNvSpPr>
            <a:spLocks noGrp="1"/>
          </p:cNvSpPr>
          <p:nvPr>
            <p:ph type="sldNum" sz="quarter" idx="12"/>
          </p:nvPr>
        </p:nvSpPr>
        <p:spPr/>
        <p:txBody>
          <a:bodyPr/>
          <a:lstStyle/>
          <a:p>
            <a:fld id="{4B551A19-9AB6-4439-85BA-6A9B7CC1BC16}" type="slidenum">
              <a:rPr lang="tr-TR" smtClean="0"/>
              <a:pPr/>
              <a:t>17</a:t>
            </a:fld>
            <a:endParaRPr lang="tr-TR"/>
          </a:p>
        </p:txBody>
      </p:sp>
      <p:pic>
        <p:nvPicPr>
          <p:cNvPr id="8194" name="Picture 2" descr="http://www.meb.gov.tr/duyurular/duyurular2013/84/10307_egitimdekaliteyonetimiafis2013_2013_6_11_14_25_1.jpg">
            <a:hlinkClick r:id="rId2"/>
          </p:cNvPr>
          <p:cNvPicPr>
            <a:picLocks noChangeAspect="1" noChangeArrowheads="1"/>
          </p:cNvPicPr>
          <p:nvPr/>
        </p:nvPicPr>
        <p:blipFill>
          <a:blip r:embed="rId3" cstate="print"/>
          <a:srcRect/>
          <a:stretch>
            <a:fillRect/>
          </a:stretch>
        </p:blipFill>
        <p:spPr bwMode="auto">
          <a:xfrm>
            <a:off x="4355976" y="580391"/>
            <a:ext cx="4508150" cy="6304993"/>
          </a:xfrm>
          <a:prstGeom prst="rect">
            <a:avLst/>
          </a:prstGeom>
          <a:noFill/>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a:bodyPr>
          <a:lstStyle/>
          <a:p>
            <a:r>
              <a:rPr lang="tr-TR" dirty="0" smtClean="0"/>
              <a:t>c) İlçe düzeyindeki değerlendirmeler sonucunda;  kurum kategorisinde en az 500 puan alanlara “İlçe Kalite Belgesi”,</a:t>
            </a:r>
          </a:p>
          <a:p>
            <a:r>
              <a:rPr lang="tr-TR" dirty="0" smtClean="0"/>
              <a:t>ç) İl düzeyindeki değerlendirmeler sonucunda;  kurum kategorisinde en az 600 puan alanlara “İl Kalite Belgesi”,</a:t>
            </a:r>
          </a:p>
          <a:p>
            <a:r>
              <a:rPr lang="tr-TR" dirty="0" smtClean="0"/>
              <a:t>d) Bakanlık düzeyinde yapılan değerlendirmelerde saha değerlendirmesine kaldığı hâlde dereceye giremeyen kurumlara teşvik ödülü ve plaket verilir.</a:t>
            </a:r>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18</a:t>
            </a:fld>
            <a:endParaRPr lang="tr-T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67544" y="1628800"/>
            <a:ext cx="7272808" cy="4525963"/>
          </a:xfrm>
        </p:spPr>
        <p:txBody>
          <a:bodyPr>
            <a:normAutofit/>
          </a:bodyPr>
          <a:lstStyle/>
          <a:p>
            <a:r>
              <a:rPr lang="tr-TR" dirty="0" smtClean="0"/>
              <a:t>a</a:t>
            </a:r>
            <a:r>
              <a:rPr lang="tr-TR" dirty="0"/>
              <a:t>)	İlçe ve il düzeyindeki değerlendirmelerde birincilik, ikincilik ve üçüncülük ödülü alan kurumlara derece ödülü ve plaket,</a:t>
            </a:r>
          </a:p>
          <a:p>
            <a:r>
              <a:rPr lang="tr-TR" dirty="0"/>
              <a:t>b) Bakanlık düzeyindeki değerlendirmelerde birincilik, ikincilik ve üçüncülük ödülü alan kurumlara derece ödülü, plaket ve ekip üyelerinin her birine başarı belgesi verilir.</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19</a:t>
            </a:fld>
            <a:endParaRPr lang="tr-TR"/>
          </a:p>
        </p:txBody>
      </p:sp>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lstStyle/>
          <a:p>
            <a:r>
              <a:rPr lang="tr-TR" b="1" dirty="0" smtClean="0">
                <a:solidFill>
                  <a:srgbClr val="FF0000"/>
                </a:solidFill>
              </a:rPr>
              <a:t>Yılın kaliteli ekibi kategorisi</a:t>
            </a:r>
            <a:endParaRPr lang="tr-TR" b="1" dirty="0">
              <a:solidFill>
                <a:srgbClr val="FF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404664"/>
            <a:ext cx="8229600" cy="5721499"/>
          </a:xfrm>
        </p:spPr>
        <p:txBody>
          <a:bodyPr/>
          <a:lstStyle/>
          <a:p>
            <a:pPr>
              <a:buNone/>
            </a:pPr>
            <a:r>
              <a:rPr lang="tr-TR" dirty="0" smtClean="0"/>
              <a:t>   </a:t>
            </a:r>
            <a:r>
              <a:rPr lang="tr-TR" i="1" dirty="0" smtClean="0"/>
              <a:t>Yürürlüğe giren bu yeni yönerge ile Millî Eğitim Bakanlığı Eğitimde Kalite Yönetim Uygulamaları mevzuatı </a:t>
            </a:r>
          </a:p>
          <a:p>
            <a:r>
              <a:rPr lang="tr-TR" dirty="0" smtClean="0"/>
              <a:t>2005 yılından günümüze gelen bilgi ve tecrübe birikimi dahilinde,</a:t>
            </a:r>
          </a:p>
          <a:p>
            <a:r>
              <a:rPr lang="tr-TR" dirty="0" smtClean="0"/>
              <a:t>Modern yönetim paradigmaları paralelinde,</a:t>
            </a:r>
          </a:p>
          <a:p>
            <a:r>
              <a:rPr lang="tr-TR" dirty="0" smtClean="0"/>
              <a:t>Kalite felsefesinin bir gereği olarak </a:t>
            </a:r>
          </a:p>
          <a:p>
            <a:r>
              <a:rPr lang="tr-TR" dirty="0" smtClean="0"/>
              <a:t>Günümüzün koşulları göz önünde bulundurularak</a:t>
            </a:r>
          </a:p>
          <a:p>
            <a:pPr algn="r">
              <a:buNone/>
            </a:pPr>
            <a:r>
              <a:rPr lang="tr-TR" b="1" u="sng" dirty="0" smtClean="0">
                <a:solidFill>
                  <a:srgbClr val="FF0000"/>
                </a:solidFill>
              </a:rPr>
              <a:t>Güncellenmiştir.</a:t>
            </a:r>
            <a:endParaRPr lang="tr-TR" b="1" u="sng" dirty="0">
              <a:solidFill>
                <a:srgbClr val="FF0000"/>
              </a:solidFill>
            </a:endParaRPr>
          </a:p>
        </p:txBody>
      </p:sp>
      <p:sp>
        <p:nvSpPr>
          <p:cNvPr id="5" name="4 Slayt Numarası Yer Tutucusu"/>
          <p:cNvSpPr>
            <a:spLocks noGrp="1"/>
          </p:cNvSpPr>
          <p:nvPr>
            <p:ph type="sldNum" sz="quarter" idx="12"/>
          </p:nvPr>
        </p:nvSpPr>
        <p:spPr/>
        <p:txBody>
          <a:bodyPr/>
          <a:lstStyle/>
          <a:p>
            <a:fld id="{4B551A19-9AB6-4439-85BA-6A9B7CC1BC16}" type="slidenum">
              <a:rPr lang="tr-TR" smtClean="0"/>
              <a:pPr/>
              <a:t>2</a:t>
            </a:fld>
            <a:endParaRPr lang="tr-TR"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20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ox(in)">
                                      <p:cBhvr>
                                        <p:cTn id="12" dur="20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ox(in)">
                                      <p:cBhvr>
                                        <p:cTn id="17" dur="20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ox(in)">
                                      <p:cBhvr>
                                        <p:cTn id="22" dur="20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ox(in)">
                                      <p:cBhvr>
                                        <p:cTn id="27" dur="20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6" presetClass="emph" presetSubtype="0" fill="hold" nodeType="clickEffect">
                                  <p:stCondLst>
                                    <p:cond delay="0"/>
                                  </p:stCondLst>
                                  <p:childTnLst>
                                    <p:animScale>
                                      <p:cBhvr>
                                        <p:cTn id="31" dur="2000" fill="hold"/>
                                        <p:tgtEl>
                                          <p:spTgt spid="3">
                                            <p:txEl>
                                              <p:pRg st="5" end="5"/>
                                            </p:txEl>
                                          </p:spTgt>
                                        </p:tgtEl>
                                      </p:cBhvr>
                                      <p:by x="150000" y="15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179512" y="764703"/>
            <a:ext cx="3888432" cy="4680521"/>
          </a:xfrm>
        </p:spPr>
        <p:txBody>
          <a:bodyPr>
            <a:normAutofit/>
          </a:bodyPr>
          <a:lstStyle/>
          <a:p>
            <a:pPr>
              <a:buNone/>
            </a:pPr>
            <a:r>
              <a:rPr lang="tr-TR" dirty="0" smtClean="0"/>
              <a:t>  c) Bakanlık düzeyinde yapılan değerlendirmelerde saha değerlendirmesine kaldığı hâlde dereceye giremeyen kurumlara teşvik ödülü ve plaket verilir.  </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20</a:t>
            </a:fld>
            <a:endParaRPr lang="tr-TR"/>
          </a:p>
        </p:txBody>
      </p:sp>
      <p:pic>
        <p:nvPicPr>
          <p:cNvPr id="5122" name="Picture 2" descr="http://mebk12.meb.gov.tr/meb_iys_dosyalar/06/19/734042/resimler/2013_03/01154820_dl.jpg">
            <a:hlinkClick r:id="rId2"/>
          </p:cNvPr>
          <p:cNvPicPr>
            <a:picLocks noChangeAspect="1" noChangeArrowheads="1"/>
          </p:cNvPicPr>
          <p:nvPr/>
        </p:nvPicPr>
        <p:blipFill>
          <a:blip r:embed="rId3" cstate="print"/>
          <a:srcRect l="15870" r="11994"/>
          <a:stretch>
            <a:fillRect/>
          </a:stretch>
        </p:blipFill>
        <p:spPr bwMode="auto">
          <a:xfrm>
            <a:off x="4211960" y="764704"/>
            <a:ext cx="4371542" cy="4545080"/>
          </a:xfrm>
          <a:prstGeom prst="rect">
            <a:avLst/>
          </a:prstGeom>
          <a:noFill/>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692696"/>
            <a:ext cx="8229600" cy="5433467"/>
          </a:xfrm>
        </p:spPr>
        <p:txBody>
          <a:bodyPr>
            <a:normAutofit/>
          </a:bodyPr>
          <a:lstStyle/>
          <a:p>
            <a:r>
              <a:rPr lang="tr-TR" dirty="0" smtClean="0"/>
              <a:t>(4)	Her bir kategoride Bakanlık düzeyindeki değerlendirme sonucu birincilik, ikincilik ve üçüncülük ödülü alan illerin, il kalite temsilcilerinden çalışmaya rehberlik yapan kişiye başarı belgesi düzenlenir.</a:t>
            </a:r>
          </a:p>
          <a:p>
            <a:endParaRPr lang="tr-TR" dirty="0" smtClean="0"/>
          </a:p>
          <a:p>
            <a:r>
              <a:rPr lang="tr-TR" dirty="0" smtClean="0"/>
              <a:t>(5)	Her bir kategoride il-ilçe düzeyinde gerçekleştirilecek ödül töreni ve paylaşım toplantıları ödül süreci takvimine göre düzenlenir.</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21</a:t>
            </a:fld>
            <a:endParaRPr lang="tr-T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548680"/>
            <a:ext cx="8003232" cy="5577483"/>
          </a:xfrm>
        </p:spPr>
        <p:txBody>
          <a:bodyPr>
            <a:normAutofit/>
          </a:bodyPr>
          <a:lstStyle/>
          <a:p>
            <a:r>
              <a:rPr lang="tr-TR" dirty="0" smtClean="0"/>
              <a:t>(6)	Başarı belgeleri, ilçe ve il düzeyinde derece ödülü alan kurum ya da ekibin bulunduğu mahallin mülki amirince, Bakanlık düzeyinde ise Bakan ya da Müsteşar tarafından verilir.</a:t>
            </a:r>
          </a:p>
          <a:p>
            <a:endParaRPr lang="tr-TR" dirty="0" smtClean="0"/>
          </a:p>
          <a:p>
            <a:r>
              <a:rPr lang="tr-TR" dirty="0" smtClean="0"/>
              <a:t>(7)	Derece ve teşvik ödülü alan kurum ve ekiplere yukarıda sayılan ödüllerin yanında ayni ödüller de verilebilir</a:t>
            </a:r>
            <a:r>
              <a:rPr lang="tr-TR" b="1" dirty="0" smtClean="0"/>
              <a:t>.</a:t>
            </a:r>
            <a:endParaRPr lang="tr-TR" dirty="0" smtClean="0"/>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22</a:t>
            </a:fld>
            <a:endParaRPr lang="tr-T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pPr>
              <a:buNone/>
            </a:pPr>
            <a:r>
              <a:rPr lang="tr-TR" dirty="0" smtClean="0"/>
              <a:t>	Bu </a:t>
            </a:r>
            <a:r>
              <a:rPr lang="tr-TR" dirty="0"/>
              <a:t>Yönerge’nin yürürlüğe girmesiyle aşağıdaki Yönergeler yürürlükten kaldırılmıştır:</a:t>
            </a:r>
          </a:p>
          <a:p>
            <a:r>
              <a:rPr lang="tr-TR" dirty="0"/>
              <a:t>a) Kasım 1999 tarihli ve 2506 sayılı Tebliğler Dergisi’nde yayımlanan Millî Eğitim Bakanlığı Toplam Kalite Yönetimi Uygulama Yönergesi,</a:t>
            </a:r>
          </a:p>
          <a:p>
            <a:r>
              <a:rPr lang="tr-TR" dirty="0"/>
              <a:t>b) Ocak 2005 tarihli ve 2568 sayılı Tebliğler Dergisi’nde yayımlanan Millî Eğitim Bakanlığı Eğitimde Toplam Kalite Yönetimi Uygulamaları Ödül Yönergesi.</a:t>
            </a:r>
            <a:r>
              <a:rPr lang="tr-TR" b="1" dirty="0"/>
              <a:t>	</a:t>
            </a:r>
            <a:endParaRPr lang="tr-TR" dirty="0"/>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23</a:t>
            </a:fld>
            <a:endParaRPr lang="tr-TR"/>
          </a:p>
        </p:txBody>
      </p:sp>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tr-TR" b="1" dirty="0">
                <a:solidFill>
                  <a:srgbClr val="FF0000"/>
                </a:solidFill>
              </a:rPr>
              <a:t>Yürürlükten kaldırılan </a:t>
            </a:r>
            <a:r>
              <a:rPr lang="tr-TR" b="1" dirty="0" smtClean="0">
                <a:solidFill>
                  <a:srgbClr val="FF0000"/>
                </a:solidFill>
              </a:rPr>
              <a:t>mevzuat</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5 İçerik Yer Tutucusu"/>
          <p:cNvSpPr>
            <a:spLocks noGrp="1"/>
          </p:cNvSpPr>
          <p:nvPr>
            <p:ph idx="1"/>
          </p:nvPr>
        </p:nvSpPr>
        <p:spPr>
          <a:xfrm>
            <a:off x="142844" y="285728"/>
            <a:ext cx="8858312" cy="6572272"/>
          </a:xfrm>
        </p:spPr>
        <p:txBody>
          <a:bodyPr>
            <a:normAutofit/>
          </a:bodyPr>
          <a:lstStyle/>
          <a:p>
            <a:pPr algn="ctr">
              <a:buNone/>
            </a:pPr>
            <a:r>
              <a:rPr lang="tr-TR" sz="8000" dirty="0" smtClean="0"/>
              <a:t>EKYS EKİP RAPORU KRİTERLERİ</a:t>
            </a:r>
            <a:r>
              <a:rPr lang="tr-TR" sz="6500" dirty="0" smtClean="0"/>
              <a:t>                                              </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t="529" r="9299" b="4996"/>
          <a:stretch/>
        </p:blipFill>
        <p:spPr bwMode="auto">
          <a:xfrm>
            <a:off x="323528" y="969818"/>
            <a:ext cx="8820471" cy="5627534"/>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Metin kutusu 6"/>
          <p:cNvSpPr txBox="1"/>
          <p:nvPr/>
        </p:nvSpPr>
        <p:spPr>
          <a:xfrm>
            <a:off x="327739" y="-243408"/>
            <a:ext cx="8280920" cy="830997"/>
          </a:xfrm>
          <a:prstGeom prst="rect">
            <a:avLst/>
          </a:prstGeom>
          <a:noFill/>
        </p:spPr>
        <p:txBody>
          <a:bodyPr wrap="square" rtlCol="0">
            <a:spAutoFit/>
          </a:bodyPr>
          <a:lstStyle/>
          <a:p>
            <a:pPr algn="ctr"/>
            <a:r>
              <a:rPr lang="tr-TR" sz="2400" b="1" dirty="0">
                <a:solidFill>
                  <a:srgbClr val="FF0000"/>
                </a:solidFill>
              </a:rPr>
              <a:t>EĞİTİMDE KALİTE ÖDÜLÜ</a:t>
            </a:r>
            <a:r>
              <a:rPr lang="tr-TR" sz="2400" i="1" dirty="0">
                <a:solidFill>
                  <a:srgbClr val="FF0000"/>
                </a:solidFill>
              </a:rPr>
              <a:t> </a:t>
            </a:r>
            <a:r>
              <a:rPr lang="tr-TR" sz="2400" i="1" dirty="0" smtClean="0">
                <a:solidFill>
                  <a:srgbClr val="FF0000"/>
                </a:solidFill>
              </a:rPr>
              <a:t> </a:t>
            </a:r>
            <a:r>
              <a:rPr lang="tr-TR" sz="2400" b="1" dirty="0" smtClean="0">
                <a:solidFill>
                  <a:srgbClr val="FF0000"/>
                </a:solidFill>
              </a:rPr>
              <a:t>EKİP RAPORU PUANLAMA MATRİSİ</a:t>
            </a:r>
            <a:endParaRPr lang="tr-TR" sz="2400" dirty="0">
              <a:solidFill>
                <a:srgbClr val="FF0000"/>
              </a:solidFill>
            </a:endParaRPr>
          </a:p>
        </p:txBody>
      </p:sp>
    </p:spTree>
    <p:extLst>
      <p:ext uri="{BB962C8B-B14F-4D97-AF65-F5344CB8AC3E}">
        <p14:creationId xmlns="" xmlns:p14="http://schemas.microsoft.com/office/powerpoint/2010/main" val="335148657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1" name="Picture 3"/>
          <p:cNvPicPr>
            <a:picLocks noChangeAspect="1" noChangeArrowheads="1"/>
          </p:cNvPicPr>
          <p:nvPr/>
        </p:nvPicPr>
        <p:blipFill rotWithShape="1">
          <a:blip r:embed="rId2" cstate="print">
            <a:extLst>
              <a:ext uri="{28A0092B-C50C-407E-A947-70E740481C1C}">
                <a14:useLocalDpi xmlns="" xmlns:a14="http://schemas.microsoft.com/office/drawing/2010/main" val="0"/>
              </a:ext>
            </a:extLst>
          </a:blip>
          <a:srcRect l="2670" r="2667" b="2118"/>
          <a:stretch/>
        </p:blipFill>
        <p:spPr bwMode="auto">
          <a:xfrm>
            <a:off x="323529" y="1268760"/>
            <a:ext cx="8640959" cy="518457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6" name="Metin kutusu 5"/>
          <p:cNvSpPr txBox="1"/>
          <p:nvPr/>
        </p:nvSpPr>
        <p:spPr>
          <a:xfrm>
            <a:off x="323706" y="67659"/>
            <a:ext cx="8280920" cy="830997"/>
          </a:xfrm>
          <a:prstGeom prst="rect">
            <a:avLst/>
          </a:prstGeom>
          <a:noFill/>
        </p:spPr>
        <p:txBody>
          <a:bodyPr wrap="square" rtlCol="0">
            <a:spAutoFit/>
          </a:bodyPr>
          <a:lstStyle/>
          <a:p>
            <a:pPr algn="ctr"/>
            <a:r>
              <a:rPr lang="tr-TR" sz="2400" b="1" dirty="0">
                <a:solidFill>
                  <a:srgbClr val="FF0000"/>
                </a:solidFill>
              </a:rPr>
              <a:t>EĞİTİMDE KALİTE ÖDÜLÜ</a:t>
            </a:r>
            <a:r>
              <a:rPr lang="tr-TR" sz="2400" i="1" dirty="0">
                <a:solidFill>
                  <a:srgbClr val="FF0000"/>
                </a:solidFill>
              </a:rPr>
              <a:t> </a:t>
            </a:r>
            <a:r>
              <a:rPr lang="tr-TR" sz="2400" i="1" dirty="0" smtClean="0">
                <a:solidFill>
                  <a:srgbClr val="FF0000"/>
                </a:solidFill>
              </a:rPr>
              <a:t> </a:t>
            </a:r>
            <a:r>
              <a:rPr lang="tr-TR" sz="2400" b="1" dirty="0" smtClean="0">
                <a:solidFill>
                  <a:srgbClr val="FF0000"/>
                </a:solidFill>
              </a:rPr>
              <a:t>EKİP RAPORU </a:t>
            </a:r>
          </a:p>
          <a:p>
            <a:pPr algn="ctr"/>
            <a:r>
              <a:rPr lang="tr-TR" sz="2400" b="1" dirty="0" smtClean="0">
                <a:solidFill>
                  <a:srgbClr val="FF0000"/>
                </a:solidFill>
              </a:rPr>
              <a:t>PUANLAMA MATRİSİ</a:t>
            </a:r>
            <a:endParaRPr lang="tr-TR" sz="2400" dirty="0">
              <a:solidFill>
                <a:srgbClr val="FF0000"/>
              </a:solidFill>
            </a:endParaRPr>
          </a:p>
        </p:txBody>
      </p:sp>
    </p:spTree>
    <p:extLst>
      <p:ext uri="{BB962C8B-B14F-4D97-AF65-F5344CB8AC3E}">
        <p14:creationId xmlns="" xmlns:p14="http://schemas.microsoft.com/office/powerpoint/2010/main" val="179608431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2408244659"/>
              </p:ext>
            </p:extLst>
          </p:nvPr>
        </p:nvGraphicFramePr>
        <p:xfrm>
          <a:off x="107504" y="260649"/>
          <a:ext cx="8784976" cy="5544616"/>
        </p:xfrm>
        <a:graphic>
          <a:graphicData uri="http://schemas.openxmlformats.org/drawingml/2006/table">
            <a:tbl>
              <a:tblPr firstRow="1" firstCol="1" bandRow="1" bandCol="1">
                <a:tableStyleId>{1E171933-4619-4E11-9A3F-F7608DF75F80}</a:tableStyleId>
              </a:tblPr>
              <a:tblGrid>
                <a:gridCol w="4391866"/>
                <a:gridCol w="4393110"/>
              </a:tblGrid>
              <a:tr h="4953812">
                <a:tc gridSpan="2">
                  <a:txBody>
                    <a:bodyPr/>
                    <a:lstStyle/>
                    <a:p>
                      <a:pPr marL="0" lvl="0" indent="0">
                        <a:lnSpc>
                          <a:spcPct val="115000"/>
                        </a:lnSpc>
                        <a:spcAft>
                          <a:spcPts val="0"/>
                        </a:spcAft>
                        <a:buSzPts val="1200"/>
                        <a:buFont typeface="Times New Roman"/>
                        <a:buNone/>
                      </a:pPr>
                      <a:r>
                        <a:rPr lang="tr-TR" sz="2000" dirty="0" smtClean="0">
                          <a:solidFill>
                            <a:srgbClr val="FF0000"/>
                          </a:solidFill>
                          <a:effectLst/>
                        </a:rPr>
                        <a:t>1.  Seçilen </a:t>
                      </a:r>
                      <a:r>
                        <a:rPr lang="tr-TR" sz="2000" dirty="0">
                          <a:solidFill>
                            <a:srgbClr val="FF0000"/>
                          </a:solidFill>
                          <a:effectLst/>
                        </a:rPr>
                        <a:t>problemin / iyileştirme konusunun okul/kurum için önem derecesi (</a:t>
                      </a:r>
                      <a:r>
                        <a:rPr lang="tr-TR" sz="2000" dirty="0" err="1">
                          <a:solidFill>
                            <a:srgbClr val="FF0000"/>
                          </a:solidFill>
                          <a:effectLst/>
                        </a:rPr>
                        <a:t>Özdeğerlendirme</a:t>
                      </a:r>
                      <a:r>
                        <a:rPr lang="tr-TR" sz="2000" dirty="0">
                          <a:solidFill>
                            <a:srgbClr val="FF0000"/>
                          </a:solidFill>
                          <a:effectLst/>
                        </a:rPr>
                        <a:t> ile ilgisi, paydaş şikayet veya isteklerinde yer alması, stratejik plân ile ilişkisi</a:t>
                      </a:r>
                      <a:r>
                        <a:rPr lang="tr-TR" sz="2000" dirty="0" smtClean="0">
                          <a:solidFill>
                            <a:srgbClr val="FF0000"/>
                          </a:solidFill>
                          <a:effectLst/>
                        </a:rPr>
                        <a:t>)</a:t>
                      </a:r>
                    </a:p>
                    <a:p>
                      <a:pPr marL="0" lvl="0" indent="0">
                        <a:lnSpc>
                          <a:spcPct val="115000"/>
                        </a:lnSpc>
                        <a:spcAft>
                          <a:spcPts val="0"/>
                        </a:spcAft>
                        <a:buSzPts val="1200"/>
                        <a:buFont typeface="Times New Roman"/>
                        <a:buNone/>
                      </a:pPr>
                      <a:endParaRPr lang="tr-TR" sz="1600" dirty="0">
                        <a:solidFill>
                          <a:srgbClr val="FF0000"/>
                        </a:solidFill>
                        <a:effectLst/>
                      </a:endParaRPr>
                    </a:p>
                    <a:p>
                      <a:pPr marL="342900" lvl="0" indent="-342900" algn="just">
                        <a:spcAft>
                          <a:spcPts val="0"/>
                        </a:spcAft>
                        <a:buFont typeface="Symbol"/>
                        <a:buChar char=""/>
                      </a:pPr>
                      <a:r>
                        <a:rPr lang="tr-TR" sz="1800" dirty="0">
                          <a:solidFill>
                            <a:schemeClr val="tx1"/>
                          </a:solidFill>
                          <a:effectLst/>
                        </a:rPr>
                        <a:t>Seçilen Problemin/İyileştirme Konusunun </a:t>
                      </a:r>
                      <a:r>
                        <a:rPr lang="tr-TR" sz="1800" dirty="0" err="1">
                          <a:solidFill>
                            <a:schemeClr val="tx1"/>
                          </a:solidFill>
                          <a:effectLst/>
                        </a:rPr>
                        <a:t>Özdeğerlendirme</a:t>
                      </a:r>
                      <a:r>
                        <a:rPr lang="tr-TR" sz="1800" dirty="0">
                          <a:solidFill>
                            <a:schemeClr val="tx1"/>
                          </a:solidFill>
                          <a:effectLst/>
                        </a:rPr>
                        <a:t> Sonuçlarında İyileştirilmeye Açık Alan Olarak Yer Alma Durumu (+2 Puan</a:t>
                      </a:r>
                      <a:r>
                        <a:rPr lang="tr-TR" sz="1800" dirty="0" smtClean="0">
                          <a:solidFill>
                            <a:schemeClr val="tx1"/>
                          </a:solidFill>
                          <a:effectLst/>
                        </a:rPr>
                        <a:t>)</a:t>
                      </a:r>
                    </a:p>
                    <a:p>
                      <a:pPr marL="0" lvl="0" indent="0" algn="just">
                        <a:spcAft>
                          <a:spcPts val="0"/>
                        </a:spcAft>
                        <a:buFont typeface="Symbol"/>
                        <a:buNone/>
                      </a:pPr>
                      <a:endParaRPr lang="tr-TR" sz="1800" dirty="0">
                        <a:solidFill>
                          <a:schemeClr val="tx1"/>
                        </a:solidFill>
                        <a:effectLst/>
                      </a:endParaRPr>
                    </a:p>
                    <a:p>
                      <a:pPr marL="342900" lvl="0" indent="-342900" algn="just">
                        <a:spcAft>
                          <a:spcPts val="0"/>
                        </a:spcAft>
                        <a:buFont typeface="Symbol"/>
                        <a:buChar char=""/>
                      </a:pPr>
                      <a:r>
                        <a:rPr lang="tr-TR" sz="1800" dirty="0">
                          <a:solidFill>
                            <a:schemeClr val="tx1"/>
                          </a:solidFill>
                          <a:effectLst/>
                        </a:rPr>
                        <a:t>Seçilen Problemin/İyileştirme Konusunun </a:t>
                      </a:r>
                      <a:r>
                        <a:rPr lang="tr-TR" sz="1800" dirty="0" err="1">
                          <a:solidFill>
                            <a:schemeClr val="tx1"/>
                          </a:solidFill>
                          <a:effectLst/>
                        </a:rPr>
                        <a:t>Özdeğerlendirme</a:t>
                      </a:r>
                      <a:r>
                        <a:rPr lang="tr-TR" sz="1800" dirty="0">
                          <a:solidFill>
                            <a:schemeClr val="tx1"/>
                          </a:solidFill>
                          <a:effectLst/>
                        </a:rPr>
                        <a:t> Sonuçlarında Öncelikli İyileştirilmeye Açık Alan Olarak Yer Alma Durumu (+4 Puan</a:t>
                      </a:r>
                      <a:r>
                        <a:rPr lang="tr-TR" sz="1800" dirty="0" smtClean="0">
                          <a:solidFill>
                            <a:schemeClr val="tx1"/>
                          </a:solidFill>
                          <a:effectLst/>
                        </a:rPr>
                        <a:t>)</a:t>
                      </a:r>
                    </a:p>
                    <a:p>
                      <a:pPr marL="0" lvl="0" indent="0" algn="just">
                        <a:spcAft>
                          <a:spcPts val="0"/>
                        </a:spcAft>
                        <a:buFont typeface="Symbol"/>
                        <a:buNone/>
                      </a:pPr>
                      <a:endParaRPr lang="tr-TR" sz="1800" dirty="0">
                        <a:solidFill>
                          <a:schemeClr val="tx1"/>
                        </a:solidFill>
                        <a:effectLst/>
                      </a:endParaRPr>
                    </a:p>
                    <a:p>
                      <a:pPr marL="342900" lvl="0" indent="-342900" algn="just">
                        <a:spcAft>
                          <a:spcPts val="0"/>
                        </a:spcAft>
                        <a:buFont typeface="Symbol"/>
                        <a:buChar char=""/>
                      </a:pPr>
                      <a:r>
                        <a:rPr lang="tr-TR" sz="1800" dirty="0">
                          <a:solidFill>
                            <a:schemeClr val="tx1"/>
                          </a:solidFill>
                          <a:effectLst/>
                        </a:rPr>
                        <a:t>Seçilen Problemin/İyileştirme Konusunun Stratejik Planda(Okul/Kurumdaki kurul ve komisyonlarda yer alması) Yer Alma Durumu (+2 Puan</a:t>
                      </a:r>
                      <a:r>
                        <a:rPr lang="tr-TR" sz="1800" dirty="0" smtClean="0">
                          <a:solidFill>
                            <a:schemeClr val="tx1"/>
                          </a:solidFill>
                          <a:effectLst/>
                        </a:rPr>
                        <a:t>)</a:t>
                      </a:r>
                    </a:p>
                    <a:p>
                      <a:pPr marL="0" lvl="0" indent="0" algn="just">
                        <a:spcAft>
                          <a:spcPts val="0"/>
                        </a:spcAft>
                        <a:buFont typeface="Symbol"/>
                        <a:buNone/>
                      </a:pPr>
                      <a:endParaRPr lang="tr-TR" sz="1800" dirty="0">
                        <a:solidFill>
                          <a:schemeClr val="tx1"/>
                        </a:solidFill>
                        <a:effectLst/>
                      </a:endParaRPr>
                    </a:p>
                    <a:p>
                      <a:pPr marL="342900" lvl="0" indent="-342900">
                        <a:lnSpc>
                          <a:spcPct val="115000"/>
                        </a:lnSpc>
                        <a:spcAft>
                          <a:spcPts val="0"/>
                        </a:spcAft>
                        <a:buFont typeface="Symbol"/>
                        <a:buChar char=""/>
                      </a:pPr>
                      <a:r>
                        <a:rPr lang="tr-TR" sz="1800" dirty="0">
                          <a:solidFill>
                            <a:schemeClr val="tx1"/>
                          </a:solidFill>
                          <a:effectLst/>
                        </a:rPr>
                        <a:t>Seçilen Problemin/İyileştirme Konusunun Okul/Kurum Paydaşlarının Dilek-Şikâyetlerinde Yer Alma Durumu (+2 Puan)</a:t>
                      </a:r>
                      <a:endParaRPr lang="tr-TR" sz="1600" dirty="0">
                        <a:solidFill>
                          <a:schemeClr val="tx1"/>
                        </a:solidFill>
                        <a:effectLst/>
                        <a:latin typeface="Calibri"/>
                        <a:ea typeface="Times New Roman"/>
                        <a:cs typeface="Times New Roman"/>
                      </a:endParaRPr>
                    </a:p>
                  </a:txBody>
                  <a:tcPr marL="48882" marR="48882" marT="0" marB="0"/>
                </a:tc>
                <a:tc hMerge="1">
                  <a:txBody>
                    <a:bodyPr/>
                    <a:lstStyle/>
                    <a:p>
                      <a:endParaRPr lang="tr-TR"/>
                    </a:p>
                  </a:txBody>
                  <a:tcPr/>
                </a:tc>
              </a:tr>
              <a:tr h="590804">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3628019240"/>
              </p:ext>
            </p:extLst>
          </p:nvPr>
        </p:nvGraphicFramePr>
        <p:xfrm>
          <a:off x="107504" y="5949280"/>
          <a:ext cx="8784976" cy="692696"/>
        </p:xfrm>
        <a:graphic>
          <a:graphicData uri="http://schemas.openxmlformats.org/drawingml/2006/table">
            <a:tbl>
              <a:tblPr firstRow="1" firstCol="1" bandRow="1" bandCol="1">
                <a:tableStyleId>{22838BEF-8BB2-4498-84A7-C5851F593DF1}</a:tableStyleId>
              </a:tblPr>
              <a:tblGrid>
                <a:gridCol w="878373"/>
                <a:gridCol w="878373"/>
                <a:gridCol w="878373"/>
                <a:gridCol w="878373"/>
                <a:gridCol w="878996"/>
                <a:gridCol w="878373"/>
                <a:gridCol w="878373"/>
                <a:gridCol w="878373"/>
                <a:gridCol w="878373"/>
                <a:gridCol w="878996"/>
              </a:tblGrid>
              <a:tr h="346348">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3</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4</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5</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7</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8</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9</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10</a:t>
                      </a:r>
                      <a:endParaRPr lang="tr-TR" sz="900">
                        <a:effectLst/>
                        <a:latin typeface="Times New Roman"/>
                        <a:ea typeface="Times New Roman"/>
                      </a:endParaRPr>
                    </a:p>
                  </a:txBody>
                  <a:tcPr marL="48882" marR="48882" marT="0" marB="0" anchor="ctr"/>
                </a:tc>
              </a:tr>
              <a:tr h="346348">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7840847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2913721421"/>
              </p:ext>
            </p:extLst>
          </p:nvPr>
        </p:nvGraphicFramePr>
        <p:xfrm>
          <a:off x="107504" y="692696"/>
          <a:ext cx="8784976" cy="4767267"/>
        </p:xfrm>
        <a:graphic>
          <a:graphicData uri="http://schemas.openxmlformats.org/drawingml/2006/table">
            <a:tbl>
              <a:tblPr firstRow="1" firstCol="1" bandRow="1" bandCol="1">
                <a:tableStyleId>{1E171933-4619-4E11-9A3F-F7608DF75F80}</a:tableStyleId>
              </a:tblPr>
              <a:tblGrid>
                <a:gridCol w="4391866"/>
                <a:gridCol w="4393110"/>
              </a:tblGrid>
              <a:tr h="4176463">
                <a:tc gridSpan="2">
                  <a:txBody>
                    <a:bodyPr/>
                    <a:lstStyle/>
                    <a:p>
                      <a:pPr lvl="0"/>
                      <a:r>
                        <a:rPr lang="tr-TR" sz="2000" b="1" kern="1200" dirty="0" smtClean="0">
                          <a:solidFill>
                            <a:srgbClr val="FF0000"/>
                          </a:solidFill>
                          <a:effectLst/>
                          <a:latin typeface="+mn-lt"/>
                          <a:ea typeface="+mn-ea"/>
                          <a:cs typeface="+mn-cs"/>
                        </a:rPr>
                        <a:t>2. Seçilen problemin / iyileştirme konusunun okulun/kurumun misyonu ile ilişkisi </a:t>
                      </a:r>
                      <a:r>
                        <a:rPr lang="tr-TR" sz="2000" b="1" i="1" kern="1200" dirty="0" smtClean="0">
                          <a:solidFill>
                            <a:srgbClr val="FF0000"/>
                          </a:solidFill>
                          <a:effectLst/>
                          <a:latin typeface="+mn-lt"/>
                          <a:ea typeface="+mn-ea"/>
                          <a:cs typeface="+mn-cs"/>
                        </a:rPr>
                        <a:t>(ana hizmet, destek hizmet)</a:t>
                      </a:r>
                    </a:p>
                    <a:p>
                      <a:pPr lvl="0"/>
                      <a:endParaRPr lang="tr-TR" sz="2000" b="1" kern="1200" dirty="0" smtClean="0">
                        <a:solidFill>
                          <a:schemeClr val="tx1">
                            <a:lumMod val="95000"/>
                            <a:lumOff val="5000"/>
                          </a:schemeClr>
                        </a:solidFill>
                        <a:effectLst/>
                        <a:latin typeface="+mn-lt"/>
                        <a:ea typeface="+mn-ea"/>
                        <a:cs typeface="+mn-cs"/>
                      </a:endParaRPr>
                    </a:p>
                    <a:p>
                      <a:pPr marL="342900" lvl="0" indent="-342900">
                        <a:buFont typeface="Arial" pitchFamily="34" charset="0"/>
                        <a:buChar char="•"/>
                      </a:pPr>
                      <a:r>
                        <a:rPr lang="tr-TR" sz="2000" b="1" kern="1200" dirty="0" smtClean="0">
                          <a:solidFill>
                            <a:schemeClr val="tx1"/>
                          </a:solidFill>
                          <a:effectLst/>
                          <a:latin typeface="+mn-lt"/>
                          <a:ea typeface="+mn-ea"/>
                          <a:cs typeface="+mn-cs"/>
                        </a:rPr>
                        <a:t>Seçilen Problemin/İyileştirme Konusunun Okul/Kurumun Ana Hizmetidir (10 Puan)</a:t>
                      </a:r>
                    </a:p>
                    <a:p>
                      <a:pPr marL="342900" lvl="0" indent="-342900">
                        <a:buFont typeface="Arial" pitchFamily="34" charset="0"/>
                        <a:buChar char="•"/>
                      </a:pPr>
                      <a:endParaRPr lang="tr-TR" sz="2000" b="1" kern="1200" dirty="0" smtClean="0">
                        <a:solidFill>
                          <a:schemeClr val="tx1"/>
                        </a:solidFill>
                        <a:effectLst/>
                        <a:latin typeface="+mn-lt"/>
                        <a:ea typeface="+mn-ea"/>
                        <a:cs typeface="+mn-cs"/>
                      </a:endParaRPr>
                    </a:p>
                    <a:p>
                      <a:pPr marL="342900" lvl="0" indent="-342900">
                        <a:buFont typeface="Arial" pitchFamily="34" charset="0"/>
                        <a:buChar char="•"/>
                      </a:pPr>
                      <a:r>
                        <a:rPr lang="tr-TR" sz="2000" b="1" kern="1200" dirty="0" smtClean="0">
                          <a:solidFill>
                            <a:schemeClr val="tx1"/>
                          </a:solidFill>
                          <a:effectLst/>
                          <a:latin typeface="+mn-lt"/>
                          <a:ea typeface="+mn-ea"/>
                          <a:cs typeface="+mn-cs"/>
                        </a:rPr>
                        <a:t>Seçilen Problemin/İyileştirme Konusunun Okul-Kurumun Destek Hizmetidir (3 Puan)</a:t>
                      </a:r>
                    </a:p>
                    <a:p>
                      <a:pPr marL="342900" lvl="0" indent="-342900">
                        <a:buFont typeface="Arial" pitchFamily="34" charset="0"/>
                        <a:buChar char="•"/>
                      </a:pPr>
                      <a:endParaRPr lang="tr-TR" sz="2000" b="1" kern="1200" dirty="0" smtClean="0">
                        <a:solidFill>
                          <a:schemeClr val="tx1"/>
                        </a:solidFill>
                        <a:effectLst/>
                        <a:latin typeface="+mn-lt"/>
                        <a:ea typeface="+mn-ea"/>
                        <a:cs typeface="+mn-cs"/>
                      </a:endParaRPr>
                    </a:p>
                    <a:p>
                      <a:pPr marL="342900" indent="-342900">
                        <a:buFont typeface="Arial" pitchFamily="34" charset="0"/>
                        <a:buChar char="•"/>
                      </a:pPr>
                      <a:r>
                        <a:rPr lang="tr-TR" sz="2000" b="1" kern="1200" dirty="0" smtClean="0">
                          <a:solidFill>
                            <a:schemeClr val="tx1"/>
                          </a:solidFill>
                          <a:effectLst/>
                          <a:latin typeface="+mn-lt"/>
                          <a:ea typeface="+mn-ea"/>
                          <a:cs typeface="+mn-cs"/>
                        </a:rPr>
                        <a:t>Seçilen Problemin/İyileştirme Konusu Dolaylı Olarak Ana Hizmet Süreçlerini Etkilemektedir (4-8 Puan)</a:t>
                      </a:r>
                    </a:p>
                    <a:p>
                      <a:pPr marL="0" indent="0">
                        <a:buFont typeface="Arial" pitchFamily="34" charset="0"/>
                        <a:buNone/>
                      </a:pPr>
                      <a:endParaRPr lang="tr-TR" sz="2400" dirty="0" smtClean="0">
                        <a:solidFill>
                          <a:srgbClr val="FF0000"/>
                        </a:solidFill>
                        <a:effectLst/>
                      </a:endParaRPr>
                    </a:p>
                  </a:txBody>
                  <a:tcPr marL="48882" marR="48882" marT="0" marB="0"/>
                </a:tc>
                <a:tc hMerge="1">
                  <a:txBody>
                    <a:bodyPr/>
                    <a:lstStyle/>
                    <a:p>
                      <a:endParaRPr lang="tr-TR"/>
                    </a:p>
                  </a:txBody>
                  <a:tcPr/>
                </a:tc>
              </a:tr>
              <a:tr h="590804">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2800125674"/>
              </p:ext>
            </p:extLst>
          </p:nvPr>
        </p:nvGraphicFramePr>
        <p:xfrm>
          <a:off x="107504" y="5949280"/>
          <a:ext cx="8784976" cy="692696"/>
        </p:xfrm>
        <a:graphic>
          <a:graphicData uri="http://schemas.openxmlformats.org/drawingml/2006/table">
            <a:tbl>
              <a:tblPr firstRow="1" firstCol="1" bandRow="1" bandCol="1">
                <a:tableStyleId>{22838BEF-8BB2-4498-84A7-C5851F593DF1}</a:tableStyleId>
              </a:tblPr>
              <a:tblGrid>
                <a:gridCol w="878373"/>
                <a:gridCol w="878373"/>
                <a:gridCol w="878373"/>
                <a:gridCol w="878373"/>
                <a:gridCol w="878996"/>
                <a:gridCol w="878373"/>
                <a:gridCol w="878373"/>
                <a:gridCol w="878373"/>
                <a:gridCol w="878373"/>
                <a:gridCol w="878996"/>
              </a:tblGrid>
              <a:tr h="346348">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3</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4</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5</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7</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8</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9</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10</a:t>
                      </a:r>
                      <a:endParaRPr lang="tr-TR" sz="900">
                        <a:effectLst/>
                        <a:latin typeface="Times New Roman"/>
                        <a:ea typeface="Times New Roman"/>
                      </a:endParaRPr>
                    </a:p>
                  </a:txBody>
                  <a:tcPr marL="48882" marR="48882" marT="0" marB="0" anchor="ctr"/>
                </a:tc>
              </a:tr>
              <a:tr h="346348">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251563559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67837329"/>
              </p:ext>
            </p:extLst>
          </p:nvPr>
        </p:nvGraphicFramePr>
        <p:xfrm>
          <a:off x="107504" y="404664"/>
          <a:ext cx="8784976" cy="5806503"/>
        </p:xfrm>
        <a:graphic>
          <a:graphicData uri="http://schemas.openxmlformats.org/drawingml/2006/table">
            <a:tbl>
              <a:tblPr firstRow="1" firstCol="1" bandRow="1" bandCol="1">
                <a:tableStyleId>{1E171933-4619-4E11-9A3F-F7608DF75F80}</a:tableStyleId>
              </a:tblPr>
              <a:tblGrid>
                <a:gridCol w="4391866"/>
                <a:gridCol w="4393110"/>
              </a:tblGrid>
              <a:tr h="5184576">
                <a:tc gridSpan="2">
                  <a:txBody>
                    <a:bodyPr/>
                    <a:lstStyle/>
                    <a:p>
                      <a:pPr lvl="0"/>
                      <a:r>
                        <a:rPr lang="tr-TR" sz="2000" b="1" kern="1200" dirty="0" smtClean="0">
                          <a:solidFill>
                            <a:srgbClr val="FF0000"/>
                          </a:solidFill>
                          <a:effectLst/>
                          <a:latin typeface="+mn-lt"/>
                          <a:ea typeface="+mn-ea"/>
                          <a:cs typeface="+mn-cs"/>
                        </a:rPr>
                        <a:t>3. Problemin/iyileştirme konusunun tanımlanmasındaki yeterlilik ile problem çözme/kalite geliştirme tekniklerinin doğru ve yerinde kullanılma derecesi </a:t>
                      </a:r>
                    </a:p>
                    <a:p>
                      <a:pPr lvl="0"/>
                      <a:endParaRPr lang="tr-TR" sz="2000" b="1" kern="1200" dirty="0" smtClean="0">
                        <a:solidFill>
                          <a:schemeClr val="tx1"/>
                        </a:solidFill>
                        <a:effectLst/>
                        <a:latin typeface="+mn-lt"/>
                        <a:ea typeface="+mn-ea"/>
                        <a:cs typeface="+mn-cs"/>
                      </a:endParaRPr>
                    </a:p>
                    <a:p>
                      <a:pPr marL="342900" lvl="0" indent="-342900">
                        <a:buFont typeface="Arial" pitchFamily="34" charset="0"/>
                        <a:buChar char="•"/>
                      </a:pPr>
                      <a:r>
                        <a:rPr lang="tr-TR" sz="1800" b="1" kern="1200" dirty="0" smtClean="0">
                          <a:solidFill>
                            <a:schemeClr val="tx1"/>
                          </a:solidFill>
                          <a:effectLst/>
                          <a:latin typeface="+mn-lt"/>
                          <a:ea typeface="+mn-ea"/>
                          <a:cs typeface="+mn-cs"/>
                        </a:rPr>
                        <a:t>Seçilen Problem/İyileştirme Konusu hakkında yapılan bilimsel çalışmaların araştırılarak iyi örneklerden kendi çalışmalarında yararlanılma Durumu (+3 Puan)</a:t>
                      </a:r>
                    </a:p>
                    <a:p>
                      <a:pPr lvl="0"/>
                      <a:endParaRPr lang="tr-TR" sz="1800" b="1" kern="1200" dirty="0" smtClean="0">
                        <a:solidFill>
                          <a:schemeClr val="tx1"/>
                        </a:solidFill>
                        <a:effectLst/>
                        <a:latin typeface="+mn-lt"/>
                        <a:ea typeface="+mn-ea"/>
                        <a:cs typeface="+mn-cs"/>
                      </a:endParaRPr>
                    </a:p>
                    <a:p>
                      <a:pPr marL="342900" lvl="0" indent="-342900">
                        <a:buFont typeface="Arial" pitchFamily="34" charset="0"/>
                        <a:buChar char="•"/>
                      </a:pPr>
                      <a:r>
                        <a:rPr lang="tr-TR" sz="1800" b="1" kern="1200" dirty="0" smtClean="0">
                          <a:solidFill>
                            <a:schemeClr val="tx1"/>
                          </a:solidFill>
                          <a:effectLst/>
                          <a:latin typeface="+mn-lt"/>
                          <a:ea typeface="+mn-ea"/>
                          <a:cs typeface="+mn-cs"/>
                        </a:rPr>
                        <a:t>Problemin Yaşanmasına Neden Olan Durumların(Alt Nedenler) Tanımlanma Durumu (+2 Puan)</a:t>
                      </a:r>
                    </a:p>
                    <a:p>
                      <a:pPr marL="342900" lvl="0" indent="-342900">
                        <a:buFont typeface="Arial" pitchFamily="34" charset="0"/>
                        <a:buChar char="•"/>
                      </a:pPr>
                      <a:endParaRPr lang="tr-TR" sz="1800" b="1" kern="1200" dirty="0" smtClean="0">
                        <a:solidFill>
                          <a:schemeClr val="tx1"/>
                        </a:solidFill>
                        <a:effectLst/>
                        <a:latin typeface="+mn-lt"/>
                        <a:ea typeface="+mn-ea"/>
                        <a:cs typeface="+mn-cs"/>
                      </a:endParaRPr>
                    </a:p>
                    <a:p>
                      <a:pPr lvl="0"/>
                      <a:endParaRPr lang="tr-TR" sz="1800" b="1" kern="1200" dirty="0" smtClean="0">
                        <a:solidFill>
                          <a:schemeClr val="tx1"/>
                        </a:solidFill>
                        <a:effectLst/>
                        <a:latin typeface="+mn-lt"/>
                        <a:ea typeface="+mn-ea"/>
                        <a:cs typeface="+mn-cs"/>
                      </a:endParaRPr>
                    </a:p>
                    <a:p>
                      <a:pPr marL="342900" lvl="0" indent="-342900">
                        <a:buFont typeface="Arial" pitchFamily="34" charset="0"/>
                        <a:buChar char="•"/>
                      </a:pPr>
                      <a:r>
                        <a:rPr lang="tr-TR" sz="1800" b="1" kern="1200" dirty="0" smtClean="0">
                          <a:solidFill>
                            <a:schemeClr val="tx1"/>
                          </a:solidFill>
                          <a:effectLst/>
                          <a:latin typeface="+mn-lt"/>
                          <a:ea typeface="+mn-ea"/>
                          <a:cs typeface="+mn-cs"/>
                        </a:rPr>
                        <a:t>Alt Nedenlerle İlgili Sayısal Bilgilerin Varlığı (+2 Puan)</a:t>
                      </a:r>
                    </a:p>
                    <a:p>
                      <a:pPr marL="342900" lvl="0" indent="-342900">
                        <a:buFont typeface="Arial" pitchFamily="34" charset="0"/>
                        <a:buChar char="•"/>
                      </a:pPr>
                      <a:endParaRPr lang="tr-TR" sz="1800" b="1" kern="1200" dirty="0" smtClean="0">
                        <a:solidFill>
                          <a:schemeClr val="tx1"/>
                        </a:solidFill>
                        <a:effectLst/>
                        <a:latin typeface="+mn-lt"/>
                        <a:ea typeface="+mn-ea"/>
                        <a:cs typeface="+mn-cs"/>
                      </a:endParaRPr>
                    </a:p>
                    <a:p>
                      <a:pPr marL="342900" indent="-342900">
                        <a:buFont typeface="Arial" pitchFamily="34" charset="0"/>
                        <a:buChar char="•"/>
                      </a:pPr>
                      <a:r>
                        <a:rPr lang="tr-TR" sz="1800" b="1" kern="1200" dirty="0" smtClean="0">
                          <a:solidFill>
                            <a:schemeClr val="tx1"/>
                          </a:solidFill>
                          <a:effectLst/>
                          <a:latin typeface="+mn-lt"/>
                          <a:ea typeface="+mn-ea"/>
                          <a:cs typeface="+mn-cs"/>
                        </a:rPr>
                        <a:t>Problem Çözme/kalite Geliştirme Tekniklerinin Yerinde ve Doğru Kullanılma Durumu (4+4 Puan)</a:t>
                      </a:r>
                    </a:p>
                    <a:p>
                      <a:pPr marL="0" indent="0">
                        <a:buFont typeface="Arial" pitchFamily="34" charset="0"/>
                        <a:buNone/>
                      </a:pPr>
                      <a:endParaRPr lang="tr-TR" sz="2800" dirty="0" smtClean="0">
                        <a:solidFill>
                          <a:schemeClr val="tx1"/>
                        </a:solidFill>
                        <a:effectLst/>
                      </a:endParaRPr>
                    </a:p>
                  </a:txBody>
                  <a:tcPr marL="48882" marR="48882" marT="0" marB="0"/>
                </a:tc>
                <a:tc hMerge="1">
                  <a:txBody>
                    <a:bodyPr/>
                    <a:lstStyle/>
                    <a:p>
                      <a:endParaRPr lang="tr-TR"/>
                    </a:p>
                  </a:txBody>
                  <a:tcPr/>
                </a:tc>
              </a:tr>
              <a:tr h="621927">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2" name="Tablo 1"/>
          <p:cNvGraphicFramePr>
            <a:graphicFrameLocks noGrp="1"/>
          </p:cNvGraphicFramePr>
          <p:nvPr>
            <p:extLst>
              <p:ext uri="{D42A27DB-BD31-4B8C-83A1-F6EECF244321}">
                <p14:modId xmlns="" xmlns:p14="http://schemas.microsoft.com/office/powerpoint/2010/main" val="426477303"/>
              </p:ext>
            </p:extLst>
          </p:nvPr>
        </p:nvGraphicFramePr>
        <p:xfrm>
          <a:off x="107504" y="6237312"/>
          <a:ext cx="8784973" cy="620688"/>
        </p:xfrm>
        <a:graphic>
          <a:graphicData uri="http://schemas.openxmlformats.org/drawingml/2006/table">
            <a:tbl>
              <a:tblPr firstRow="1" firstCol="1" bandRow="1" bandCol="1">
                <a:tableStyleId>{22838BEF-8BB2-4498-84A7-C5851F593DF1}</a:tableStyleId>
              </a:tblPr>
              <a:tblGrid>
                <a:gridCol w="585089"/>
                <a:gridCol w="585706"/>
                <a:gridCol w="585706"/>
                <a:gridCol w="585706"/>
                <a:gridCol w="585706"/>
                <a:gridCol w="585706"/>
                <a:gridCol w="585706"/>
                <a:gridCol w="585706"/>
                <a:gridCol w="585706"/>
                <a:gridCol w="585706"/>
                <a:gridCol w="585706"/>
                <a:gridCol w="585706"/>
                <a:gridCol w="585706"/>
                <a:gridCol w="585706"/>
                <a:gridCol w="585706"/>
              </a:tblGrid>
              <a:tr h="310344">
                <a:tc>
                  <a:txBody>
                    <a:bodyPr/>
                    <a:lstStyle/>
                    <a:p>
                      <a:pPr algn="ctr">
                        <a:spcAft>
                          <a:spcPts val="0"/>
                        </a:spcAft>
                      </a:pPr>
                      <a:r>
                        <a:rPr lang="tr-TR" sz="800">
                          <a:effectLst/>
                        </a:rPr>
                        <a:t>1</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2</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3</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4</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5</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6</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7</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8</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9</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10</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11</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12</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13</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14</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15</a:t>
                      </a:r>
                      <a:endParaRPr lang="tr-TR" sz="800">
                        <a:effectLst/>
                        <a:latin typeface="Times New Roman"/>
                        <a:ea typeface="Times New Roman"/>
                      </a:endParaRPr>
                    </a:p>
                  </a:txBody>
                  <a:tcPr marL="48566" marR="48566" marT="0" marB="0" anchor="ctr"/>
                </a:tc>
              </a:tr>
              <a:tr h="310344">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dirty="0">
                          <a:effectLst/>
                        </a:rPr>
                        <a:t> </a:t>
                      </a:r>
                      <a:endParaRPr lang="tr-TR" sz="800" dirty="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a:effectLst/>
                        </a:rPr>
                        <a:t> </a:t>
                      </a:r>
                      <a:endParaRPr lang="tr-TR" sz="800">
                        <a:effectLst/>
                        <a:latin typeface="Times New Roman"/>
                        <a:ea typeface="Times New Roman"/>
                      </a:endParaRPr>
                    </a:p>
                  </a:txBody>
                  <a:tcPr marL="48566" marR="48566" marT="0" marB="0" anchor="ctr"/>
                </a:tc>
                <a:tc>
                  <a:txBody>
                    <a:bodyPr/>
                    <a:lstStyle/>
                    <a:p>
                      <a:pPr algn="ctr">
                        <a:spcAft>
                          <a:spcPts val="0"/>
                        </a:spcAft>
                      </a:pPr>
                      <a:r>
                        <a:rPr lang="tr-TR" sz="800" dirty="0">
                          <a:effectLst/>
                        </a:rPr>
                        <a:t> </a:t>
                      </a:r>
                      <a:endParaRPr lang="tr-TR" sz="800" dirty="0">
                        <a:effectLst/>
                        <a:latin typeface="Times New Roman"/>
                        <a:ea typeface="Times New Roman"/>
                      </a:endParaRPr>
                    </a:p>
                  </a:txBody>
                  <a:tcPr marL="48566" marR="48566" marT="0" marB="0" anchor="ctr"/>
                </a:tc>
              </a:tr>
            </a:tbl>
          </a:graphicData>
        </a:graphic>
      </p:graphicFrame>
    </p:spTree>
    <p:extLst>
      <p:ext uri="{BB962C8B-B14F-4D97-AF65-F5344CB8AC3E}">
        <p14:creationId xmlns="" xmlns:p14="http://schemas.microsoft.com/office/powerpoint/2010/main" val="404875606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683568" y="620688"/>
            <a:ext cx="7772400" cy="1470025"/>
          </a:xfrm>
        </p:spPr>
        <p:style>
          <a:lnRef idx="2">
            <a:schemeClr val="dk1"/>
          </a:lnRef>
          <a:fillRef idx="1">
            <a:schemeClr val="lt1"/>
          </a:fillRef>
          <a:effectRef idx="0">
            <a:schemeClr val="dk1"/>
          </a:effectRef>
          <a:fontRef idx="minor">
            <a:schemeClr val="dk1"/>
          </a:fontRef>
        </p:style>
        <p:txBody>
          <a:bodyPr>
            <a:normAutofit fontScale="90000"/>
          </a:bodyPr>
          <a:lstStyle/>
          <a:p>
            <a:r>
              <a:rPr lang="tr-TR" dirty="0" smtClean="0">
                <a:solidFill>
                  <a:srgbClr val="FF0000"/>
                </a:solidFill>
              </a:rPr>
              <a:t>Değerlendirme Kriterleri ve Matrisleri</a:t>
            </a:r>
            <a:endParaRPr lang="tr-TR" dirty="0">
              <a:solidFill>
                <a:srgbClr val="FF0000"/>
              </a:solidFill>
            </a:endParaRPr>
          </a:p>
        </p:txBody>
      </p:sp>
      <p:sp>
        <p:nvSpPr>
          <p:cNvPr id="3" name="2 Alt Başlık"/>
          <p:cNvSpPr>
            <a:spLocks noGrp="1"/>
          </p:cNvSpPr>
          <p:nvPr>
            <p:ph type="subTitle" idx="1"/>
          </p:nvPr>
        </p:nvSpPr>
        <p:spPr>
          <a:xfrm>
            <a:off x="683568" y="2420888"/>
            <a:ext cx="7776864" cy="2641848"/>
          </a:xfrm>
        </p:spPr>
        <p:txBody>
          <a:bodyPr>
            <a:normAutofit/>
          </a:bodyPr>
          <a:lstStyle/>
          <a:p>
            <a:pPr algn="ctr"/>
            <a:r>
              <a:rPr lang="tr-TR" dirty="0" smtClean="0">
                <a:solidFill>
                  <a:schemeClr val="tx1"/>
                </a:solidFill>
              </a:rPr>
              <a:t>Yeni Yönergemiz ile değerlendirme kriter ve matrisleri güncellenmiştir. Yeni değerlendirme mantığı kapsamında matrisler tanıtılacaktır.</a:t>
            </a:r>
            <a:endParaRPr lang="tr-TR" dirty="0">
              <a:solidFill>
                <a:schemeClr val="tx1"/>
              </a:solidFill>
            </a:endParaRPr>
          </a:p>
        </p:txBody>
      </p:sp>
      <p:sp>
        <p:nvSpPr>
          <p:cNvPr id="6" name="4 Slayt Numarası Yer Tutucusu"/>
          <p:cNvSpPr>
            <a:spLocks noGrp="1"/>
          </p:cNvSpPr>
          <p:nvPr>
            <p:ph type="sldNum" sz="quarter" idx="12"/>
          </p:nvPr>
        </p:nvSpPr>
        <p:spPr/>
        <p:txBody>
          <a:bodyPr/>
          <a:lstStyle/>
          <a:p>
            <a:fld id="{4B551A19-9AB6-4439-85BA-6A9B7CC1BC16}" type="slidenum">
              <a:rPr lang="tr-TR" smtClean="0"/>
              <a:pPr/>
              <a:t>3</a:t>
            </a:fld>
            <a:endParaRPr lang="tr-TR"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1716259348"/>
              </p:ext>
            </p:extLst>
          </p:nvPr>
        </p:nvGraphicFramePr>
        <p:xfrm>
          <a:off x="107504" y="116632"/>
          <a:ext cx="8784976" cy="5832648"/>
        </p:xfrm>
        <a:graphic>
          <a:graphicData uri="http://schemas.openxmlformats.org/drawingml/2006/table">
            <a:tbl>
              <a:tblPr firstRow="1" firstCol="1" bandRow="1" bandCol="1">
                <a:tableStyleId>{1E171933-4619-4E11-9A3F-F7608DF75F80}</a:tableStyleId>
              </a:tblPr>
              <a:tblGrid>
                <a:gridCol w="4391866"/>
                <a:gridCol w="4393110"/>
              </a:tblGrid>
              <a:tr h="5123313">
                <a:tc gridSpan="2">
                  <a:txBody>
                    <a:bodyPr/>
                    <a:lstStyle/>
                    <a:p>
                      <a:r>
                        <a:rPr lang="tr-TR" sz="2000" b="1" kern="1200" dirty="0" smtClean="0">
                          <a:solidFill>
                            <a:srgbClr val="FF0000"/>
                          </a:solidFill>
                          <a:effectLst/>
                          <a:latin typeface="+mn-lt"/>
                          <a:ea typeface="+mn-ea"/>
                          <a:cs typeface="+mn-cs"/>
                        </a:rPr>
                        <a:t>4- Problemin çözüm seçeneklerinin /iyileştirme adımlarının belirlenmesi, seçimi ve iyileştirme adımlarının uygulanması için yapılan plânlama </a:t>
                      </a:r>
                    </a:p>
                    <a:p>
                      <a:endParaRPr lang="tr-TR" sz="2000" b="1" kern="1200" dirty="0" smtClean="0">
                        <a:solidFill>
                          <a:schemeClr val="tx1"/>
                        </a:solidFill>
                        <a:effectLst/>
                        <a:latin typeface="+mn-lt"/>
                        <a:ea typeface="+mn-ea"/>
                        <a:cs typeface="+mn-cs"/>
                      </a:endParaRPr>
                    </a:p>
                    <a:p>
                      <a:pPr marL="342900" indent="-342900">
                        <a:buFont typeface="Arial" pitchFamily="34" charset="0"/>
                        <a:buChar char="•"/>
                      </a:pPr>
                      <a:r>
                        <a:rPr lang="tr-TR" sz="2000" b="1" kern="1200" dirty="0" smtClean="0">
                          <a:solidFill>
                            <a:schemeClr val="tx1"/>
                          </a:solidFill>
                          <a:effectLst/>
                          <a:latin typeface="+mn-lt"/>
                          <a:ea typeface="+mn-ea"/>
                          <a:cs typeface="+mn-cs"/>
                        </a:rPr>
                        <a:t>Problemi Çözmesi Beklenen Öneri/Önerilerin Seçiminde Uygun Yöntemin Kullanılması (+1 Puan)</a:t>
                      </a:r>
                    </a:p>
                    <a:p>
                      <a:pPr marL="285750" lvl="0" indent="-285750">
                        <a:buFont typeface="Arial" pitchFamily="34" charset="0"/>
                        <a:buChar char="•"/>
                      </a:pPr>
                      <a:r>
                        <a:rPr lang="tr-TR" sz="1800" b="1" kern="1200" dirty="0" smtClean="0">
                          <a:solidFill>
                            <a:schemeClr val="tx1"/>
                          </a:solidFill>
                          <a:effectLst/>
                          <a:latin typeface="+mn-lt"/>
                          <a:ea typeface="+mn-ea"/>
                          <a:cs typeface="+mn-cs"/>
                        </a:rPr>
                        <a:t>Problem Çözümüne İlişkin Birden Çok Çözüm Önerisinin Geliştirilme Durumu (+1 Puan)</a:t>
                      </a:r>
                    </a:p>
                    <a:p>
                      <a:pPr lvl="0"/>
                      <a:r>
                        <a:rPr lang="tr-TR" sz="1800" b="1" kern="1200" dirty="0" smtClean="0">
                          <a:solidFill>
                            <a:schemeClr val="tx1"/>
                          </a:solidFill>
                          <a:effectLst/>
                          <a:latin typeface="+mn-lt"/>
                          <a:ea typeface="+mn-ea"/>
                          <a:cs typeface="+mn-cs"/>
                        </a:rPr>
                        <a:t>*  Problemi Çözmesi Beklenen Öneri/Önerilerin Seçiminde Başarı (+2 Puan)</a:t>
                      </a:r>
                    </a:p>
                    <a:p>
                      <a:pPr lvl="0"/>
                      <a:r>
                        <a:rPr lang="tr-TR" sz="1800" b="1" kern="1200" dirty="0" smtClean="0">
                          <a:solidFill>
                            <a:schemeClr val="tx1"/>
                          </a:solidFill>
                          <a:effectLst/>
                          <a:latin typeface="+mn-lt"/>
                          <a:ea typeface="+mn-ea"/>
                          <a:cs typeface="+mn-cs"/>
                        </a:rPr>
                        <a:t>*  Uygulama Planının Yapılma Durumu (+1 Puan)</a:t>
                      </a:r>
                    </a:p>
                    <a:p>
                      <a:pPr marL="285750" lvl="0" indent="-285750">
                        <a:buFont typeface="Arial" pitchFamily="34" charset="0"/>
                        <a:buChar char="•"/>
                      </a:pPr>
                      <a:r>
                        <a:rPr lang="tr-TR" sz="1800" b="1" kern="1200" dirty="0" smtClean="0">
                          <a:solidFill>
                            <a:schemeClr val="tx1"/>
                          </a:solidFill>
                          <a:effectLst/>
                          <a:latin typeface="+mn-lt"/>
                          <a:ea typeface="+mn-ea"/>
                          <a:cs typeface="+mn-cs"/>
                        </a:rPr>
                        <a:t>Planda, Faaliyetlerin Ve Sorumluların Belirlenme Durumu (+1 Puan)</a:t>
                      </a:r>
                    </a:p>
                    <a:p>
                      <a:pPr marL="285750" lvl="0" indent="-285750">
                        <a:buFont typeface="Arial" pitchFamily="34" charset="0"/>
                        <a:buChar char="•"/>
                      </a:pPr>
                      <a:r>
                        <a:rPr lang="tr-TR" sz="1800" b="1" kern="1200" dirty="0" smtClean="0">
                          <a:solidFill>
                            <a:schemeClr val="tx1"/>
                          </a:solidFill>
                          <a:effectLst/>
                          <a:latin typeface="+mn-lt"/>
                          <a:ea typeface="+mn-ea"/>
                          <a:cs typeface="+mn-cs"/>
                        </a:rPr>
                        <a:t>Planda, Problemle Uyumlu Genel ve Faaliyetler ile Uyumlu Alt  Sayısal Hedeflerin Varlığı (2+2 Puan)</a:t>
                      </a:r>
                    </a:p>
                    <a:p>
                      <a:pPr marL="285750" lvl="0" indent="-285750">
                        <a:buFont typeface="Arial" pitchFamily="34" charset="0"/>
                        <a:buChar char="•"/>
                      </a:pPr>
                      <a:r>
                        <a:rPr lang="tr-TR" sz="1800" b="1" kern="1200" dirty="0" smtClean="0">
                          <a:solidFill>
                            <a:schemeClr val="tx1"/>
                          </a:solidFill>
                          <a:effectLst/>
                          <a:latin typeface="+mn-lt"/>
                          <a:ea typeface="+mn-ea"/>
                          <a:cs typeface="+mn-cs"/>
                        </a:rPr>
                        <a:t>Planın, Ne Zaman Ve Nasıl İzlenip Değerlendirileceğinin Belirlenmesi Durumu (+1 Puan)</a:t>
                      </a:r>
                    </a:p>
                    <a:p>
                      <a:pPr marL="285750" indent="-285750">
                        <a:buFont typeface="Arial" pitchFamily="34" charset="0"/>
                        <a:buChar char="•"/>
                      </a:pPr>
                      <a:r>
                        <a:rPr lang="tr-TR" sz="1800" b="1" kern="1200" dirty="0" smtClean="0">
                          <a:solidFill>
                            <a:schemeClr val="tx1"/>
                          </a:solidFill>
                          <a:effectLst/>
                          <a:latin typeface="+mn-lt"/>
                          <a:ea typeface="+mn-ea"/>
                          <a:cs typeface="+mn-cs"/>
                        </a:rPr>
                        <a:t>Planda, Muhtemel Risklerin Ve Karşı Tedbirlerin Belirlenme Durumu (+1 Puan)</a:t>
                      </a:r>
                    </a:p>
                  </a:txBody>
                  <a:tcPr marL="48882" marR="48882" marT="0" marB="0"/>
                </a:tc>
                <a:tc hMerge="1">
                  <a:txBody>
                    <a:bodyPr/>
                    <a:lstStyle/>
                    <a:p>
                      <a:endParaRPr lang="tr-TR"/>
                    </a:p>
                  </a:txBody>
                  <a:tcPr/>
                </a:tc>
              </a:tr>
              <a:tr h="709335">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1301616021"/>
              </p:ext>
            </p:extLst>
          </p:nvPr>
        </p:nvGraphicFramePr>
        <p:xfrm>
          <a:off x="107504" y="5949280"/>
          <a:ext cx="8784972" cy="692696"/>
        </p:xfrm>
        <a:graphic>
          <a:graphicData uri="http://schemas.openxmlformats.org/drawingml/2006/table">
            <a:tbl>
              <a:tblPr firstRow="1" firstCol="1" bandRow="1" bandCol="1">
                <a:tableStyleId>{22838BEF-8BB2-4498-84A7-C5851F593DF1}</a:tableStyleId>
              </a:tblPr>
              <a:tblGrid>
                <a:gridCol w="731908"/>
                <a:gridCol w="731908"/>
                <a:gridCol w="731908"/>
                <a:gridCol w="731908"/>
                <a:gridCol w="732427"/>
                <a:gridCol w="731908"/>
                <a:gridCol w="731908"/>
                <a:gridCol w="731908"/>
                <a:gridCol w="731908"/>
                <a:gridCol w="732427"/>
                <a:gridCol w="732427"/>
                <a:gridCol w="732427"/>
              </a:tblGrid>
              <a:tr h="346348">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3</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4</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5</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7</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8</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9</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10</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12</a:t>
                      </a:r>
                      <a:endParaRPr lang="tr-TR" sz="900" dirty="0">
                        <a:effectLst/>
                        <a:latin typeface="Times New Roman"/>
                        <a:ea typeface="Times New Roman"/>
                      </a:endParaRPr>
                    </a:p>
                  </a:txBody>
                  <a:tcPr marL="48882" marR="48882" marT="0" marB="0" anchor="ctr"/>
                </a:tc>
              </a:tr>
              <a:tr h="346348">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40487560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2317248624"/>
              </p:ext>
            </p:extLst>
          </p:nvPr>
        </p:nvGraphicFramePr>
        <p:xfrm>
          <a:off x="107504" y="188640"/>
          <a:ext cx="8784976" cy="5716340"/>
        </p:xfrm>
        <a:graphic>
          <a:graphicData uri="http://schemas.openxmlformats.org/drawingml/2006/table">
            <a:tbl>
              <a:tblPr firstRow="1" firstCol="1" bandRow="1" bandCol="1">
                <a:tableStyleId>{1E171933-4619-4E11-9A3F-F7608DF75F80}</a:tableStyleId>
              </a:tblPr>
              <a:tblGrid>
                <a:gridCol w="4391866"/>
                <a:gridCol w="4393110"/>
              </a:tblGrid>
              <a:tr h="4857476">
                <a:tc gridSpan="2">
                  <a:txBody>
                    <a:bodyPr/>
                    <a:lstStyle/>
                    <a:p>
                      <a:r>
                        <a:rPr lang="tr-TR" sz="2000" b="1" kern="1200" dirty="0" smtClean="0">
                          <a:solidFill>
                            <a:srgbClr val="FF0000"/>
                          </a:solidFill>
                          <a:effectLst/>
                          <a:latin typeface="+mn-lt"/>
                          <a:ea typeface="+mn-ea"/>
                          <a:cs typeface="+mn-cs"/>
                        </a:rPr>
                        <a:t>5- Belirlenen hedeflerin gerçekleşme derecesi / problemin çözümünde ya da iyileştirme çalışmasındaki başarı</a:t>
                      </a:r>
                      <a:r>
                        <a:rPr lang="tr-TR" sz="2000" b="1" i="1" kern="1200" dirty="0" smtClean="0">
                          <a:solidFill>
                            <a:srgbClr val="FF0000"/>
                          </a:solidFill>
                          <a:effectLst/>
                          <a:latin typeface="+mn-lt"/>
                          <a:ea typeface="+mn-ea"/>
                          <a:cs typeface="+mn-cs"/>
                        </a:rPr>
                        <a:t> </a:t>
                      </a:r>
                    </a:p>
                    <a:p>
                      <a:endParaRPr lang="tr-TR" sz="1800" b="1" kern="1200" dirty="0" smtClean="0">
                        <a:solidFill>
                          <a:srgbClr val="FF0000"/>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Uygulama Planında Yer Alan Hedeflere Ulaşma Durumu (+2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Problemin Öncesi ve Sonrasına ilişkin Karşılaştırma Tablolarının Varlığı (+2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Problemin Alt Nedenleri ile ilgili Önceden Toplanan Sayısal Verilerde Uygulama Sonrası Yaşanan Değişim (+5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Problemin Çözülme Derecesi (+3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Uygulama Öncesi ve Sonrası yapılan ölçmelerde örneklemin evreni temsil etme durumu(+2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indent="-285750">
                        <a:buFont typeface="Arial" pitchFamily="34" charset="0"/>
                        <a:buChar char="•"/>
                      </a:pPr>
                      <a:r>
                        <a:rPr lang="tr-TR" sz="1800" b="1" kern="1200" dirty="0" smtClean="0">
                          <a:solidFill>
                            <a:schemeClr val="tx1"/>
                          </a:solidFill>
                          <a:effectLst/>
                          <a:latin typeface="+mn-lt"/>
                          <a:ea typeface="+mn-ea"/>
                          <a:cs typeface="+mn-cs"/>
                        </a:rPr>
                        <a:t>Kullanılan ölçme araçlarının Geçerliliği ve Güvenirliği  (2+2 Puan)</a:t>
                      </a:r>
                    </a:p>
                    <a:p>
                      <a:pPr marL="0" indent="0">
                        <a:buFont typeface="Arial" pitchFamily="34" charset="0"/>
                        <a:buNone/>
                      </a:pPr>
                      <a:endParaRPr lang="tr-TR" sz="2000" dirty="0" smtClean="0">
                        <a:solidFill>
                          <a:srgbClr val="FF0000"/>
                        </a:solidFill>
                        <a:effectLst/>
                      </a:endParaRPr>
                    </a:p>
                  </a:txBody>
                  <a:tcPr marL="48882" marR="48882" marT="0" marB="0"/>
                </a:tc>
                <a:tc hMerge="1">
                  <a:txBody>
                    <a:bodyPr/>
                    <a:lstStyle/>
                    <a:p>
                      <a:endParaRPr lang="tr-TR"/>
                    </a:p>
                  </a:txBody>
                  <a:tcPr/>
                </a:tc>
              </a:tr>
              <a:tr h="687140">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3645125209"/>
              </p:ext>
            </p:extLst>
          </p:nvPr>
        </p:nvGraphicFramePr>
        <p:xfrm>
          <a:off x="107504" y="5949280"/>
          <a:ext cx="8784976" cy="692696"/>
        </p:xfrm>
        <a:graphic>
          <a:graphicData uri="http://schemas.openxmlformats.org/drawingml/2006/table">
            <a:tbl>
              <a:tblPr firstRow="1" firstCol="1" bandRow="1" bandCol="1">
                <a:tableStyleId>{22838BEF-8BB2-4498-84A7-C5851F593DF1}</a:tableStyleId>
              </a:tblPr>
              <a:tblGrid>
                <a:gridCol w="487862"/>
                <a:gridCol w="487862"/>
                <a:gridCol w="487862"/>
                <a:gridCol w="487862"/>
                <a:gridCol w="488208"/>
                <a:gridCol w="487862"/>
                <a:gridCol w="487862"/>
                <a:gridCol w="487862"/>
                <a:gridCol w="487862"/>
                <a:gridCol w="488208"/>
                <a:gridCol w="488208"/>
                <a:gridCol w="488208"/>
                <a:gridCol w="488208"/>
                <a:gridCol w="488208"/>
                <a:gridCol w="488208"/>
                <a:gridCol w="488208"/>
                <a:gridCol w="488208"/>
                <a:gridCol w="488208"/>
              </a:tblGrid>
              <a:tr h="346348">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3</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4</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5</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7</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8</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9</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10</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12</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13</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14</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15</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16</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17</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18</a:t>
                      </a:r>
                      <a:endParaRPr lang="tr-TR" sz="900" dirty="0">
                        <a:effectLst/>
                        <a:latin typeface="Times New Roman"/>
                        <a:ea typeface="Times New Roman"/>
                      </a:endParaRPr>
                    </a:p>
                  </a:txBody>
                  <a:tcPr marL="48882" marR="48882" marT="0" marB="0" anchor="ctr"/>
                </a:tc>
              </a:tr>
              <a:tr h="346348">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404875606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450273788"/>
              </p:ext>
            </p:extLst>
          </p:nvPr>
        </p:nvGraphicFramePr>
        <p:xfrm>
          <a:off x="179512" y="620688"/>
          <a:ext cx="8784976" cy="4666045"/>
        </p:xfrm>
        <a:graphic>
          <a:graphicData uri="http://schemas.openxmlformats.org/drawingml/2006/table">
            <a:tbl>
              <a:tblPr firstRow="1" firstCol="1" bandRow="1" bandCol="1">
                <a:tableStyleId>{1E171933-4619-4E11-9A3F-F7608DF75F80}</a:tableStyleId>
              </a:tblPr>
              <a:tblGrid>
                <a:gridCol w="4391866"/>
                <a:gridCol w="4393110"/>
              </a:tblGrid>
              <a:tr h="4032448">
                <a:tc gridSpan="2">
                  <a:txBody>
                    <a:bodyPr/>
                    <a:lstStyle/>
                    <a:p>
                      <a:endParaRPr lang="tr-TR" sz="2000" b="1" kern="1200" dirty="0" smtClean="0">
                        <a:solidFill>
                          <a:srgbClr val="FF0000"/>
                        </a:solidFill>
                        <a:effectLst/>
                        <a:latin typeface="+mn-lt"/>
                        <a:ea typeface="+mn-ea"/>
                        <a:cs typeface="+mn-cs"/>
                      </a:endParaRPr>
                    </a:p>
                    <a:p>
                      <a:r>
                        <a:rPr lang="tr-TR" sz="2000" b="1" kern="1200" dirty="0" smtClean="0">
                          <a:solidFill>
                            <a:srgbClr val="FF0000"/>
                          </a:solidFill>
                          <a:effectLst/>
                          <a:latin typeface="+mn-lt"/>
                          <a:ea typeface="+mn-ea"/>
                          <a:cs typeface="+mn-cs"/>
                        </a:rPr>
                        <a:t>6- Çözümün ya da iyileştirmenin okula / kuruma, hizmet götürülen kesime, çalışana vb. sağladığı katma değer </a:t>
                      </a:r>
                    </a:p>
                    <a:p>
                      <a:endParaRPr lang="tr-TR" sz="1800" b="1" kern="1200" dirty="0" smtClean="0">
                        <a:solidFill>
                          <a:schemeClr val="lt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Tarafların (Öğrenci, Öğretmen, Veli vb.) Yapılan İyileştirme Çalışması ile İlgili Algılarının Ölçülme Durumu (+5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Tarafların Yapılan Çalışmayı Destekleme Düzeyleri (+5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Ele Alınan Konu ile İlgili Tarafların Uygulama Öncesi ve Sonrası Memnuniyet Düzeylerinin Verilme Durumu (+7 Puan)</a:t>
                      </a:r>
                    </a:p>
                    <a:p>
                      <a:pPr marL="0" lvl="0" indent="0">
                        <a:buFont typeface="Arial" pitchFamily="34" charset="0"/>
                        <a:buNone/>
                      </a:pPr>
                      <a:r>
                        <a:rPr lang="tr-TR" sz="1800" b="1" kern="1200" dirty="0" smtClean="0">
                          <a:solidFill>
                            <a:schemeClr val="lt1"/>
                          </a:solidFill>
                          <a:effectLst/>
                          <a:latin typeface="+mn-lt"/>
                          <a:ea typeface="+mn-ea"/>
                          <a:cs typeface="+mn-cs"/>
                        </a:rPr>
                        <a:t>    </a:t>
                      </a:r>
                    </a:p>
                    <a:p>
                      <a:pPr marL="0" indent="0">
                        <a:buFont typeface="Arial" pitchFamily="34" charset="0"/>
                        <a:buNone/>
                      </a:pPr>
                      <a:endParaRPr lang="tr-TR" sz="2000" dirty="0" smtClean="0">
                        <a:solidFill>
                          <a:srgbClr val="FF0000"/>
                        </a:solidFill>
                        <a:effectLst/>
                      </a:endParaRPr>
                    </a:p>
                  </a:txBody>
                  <a:tcPr marL="48882" marR="48882" marT="0" marB="0"/>
                </a:tc>
                <a:tc hMerge="1">
                  <a:txBody>
                    <a:bodyPr/>
                    <a:lstStyle/>
                    <a:p>
                      <a:endParaRPr lang="tr-TR"/>
                    </a:p>
                  </a:txBody>
                  <a:tcPr/>
                </a:tc>
              </a:tr>
              <a:tr h="633597">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2591969862"/>
              </p:ext>
            </p:extLst>
          </p:nvPr>
        </p:nvGraphicFramePr>
        <p:xfrm>
          <a:off x="179512" y="5805264"/>
          <a:ext cx="8784976" cy="836712"/>
        </p:xfrm>
        <a:graphic>
          <a:graphicData uri="http://schemas.openxmlformats.org/drawingml/2006/table">
            <a:tbl>
              <a:tblPr firstRow="1" firstCol="1" bandRow="1" bandCol="1">
                <a:tableStyleId>{22838BEF-8BB2-4498-84A7-C5851F593DF1}</a:tableStyleId>
              </a:tblPr>
              <a:tblGrid>
                <a:gridCol w="516569"/>
                <a:gridCol w="516569"/>
                <a:gridCol w="516569"/>
                <a:gridCol w="516569"/>
                <a:gridCol w="516936"/>
                <a:gridCol w="516569"/>
                <a:gridCol w="516569"/>
                <a:gridCol w="516569"/>
                <a:gridCol w="516569"/>
                <a:gridCol w="516936"/>
                <a:gridCol w="516936"/>
                <a:gridCol w="516936"/>
                <a:gridCol w="516936"/>
                <a:gridCol w="516936"/>
                <a:gridCol w="516936"/>
                <a:gridCol w="516936"/>
                <a:gridCol w="516936"/>
              </a:tblGrid>
              <a:tr h="418356">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3</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4</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5</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7</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8</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9</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10</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12</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13</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14</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15</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16</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smtClean="0">
                          <a:effectLst/>
                          <a:latin typeface="Times New Roman"/>
                          <a:ea typeface="Times New Roman"/>
                        </a:rPr>
                        <a:t>17</a:t>
                      </a:r>
                      <a:endParaRPr lang="tr-TR" sz="900" dirty="0">
                        <a:effectLst/>
                        <a:latin typeface="Times New Roman"/>
                        <a:ea typeface="Times New Roman"/>
                      </a:endParaRPr>
                    </a:p>
                  </a:txBody>
                  <a:tcPr marL="48882" marR="48882" marT="0" marB="0" anchor="ctr"/>
                </a:tc>
              </a:tr>
              <a:tr h="418356">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c>
                  <a:txBody>
                    <a:bodyPr/>
                    <a:lstStyle/>
                    <a:p>
                      <a:pPr algn="ctr">
                        <a:spcAft>
                          <a:spcPts val="0"/>
                        </a:spcAft>
                      </a:pP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312555512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114451787"/>
              </p:ext>
            </p:extLst>
          </p:nvPr>
        </p:nvGraphicFramePr>
        <p:xfrm>
          <a:off x="107504" y="836712"/>
          <a:ext cx="8784976" cy="4162606"/>
        </p:xfrm>
        <a:graphic>
          <a:graphicData uri="http://schemas.openxmlformats.org/drawingml/2006/table">
            <a:tbl>
              <a:tblPr firstRow="1" firstCol="1" bandRow="1" bandCol="1">
                <a:tableStyleId>{1E171933-4619-4E11-9A3F-F7608DF75F80}</a:tableStyleId>
              </a:tblPr>
              <a:tblGrid>
                <a:gridCol w="4391866"/>
                <a:gridCol w="4393110"/>
              </a:tblGrid>
              <a:tr h="3600400">
                <a:tc gridSpan="2">
                  <a:txBody>
                    <a:bodyPr/>
                    <a:lstStyle/>
                    <a:p>
                      <a:endParaRPr lang="tr-TR" sz="1800" b="1" kern="1200" dirty="0" smtClean="0">
                        <a:solidFill>
                          <a:srgbClr val="FF0000"/>
                        </a:solidFill>
                        <a:effectLst/>
                        <a:latin typeface="+mn-lt"/>
                        <a:ea typeface="+mn-ea"/>
                        <a:cs typeface="+mn-cs"/>
                      </a:endParaRPr>
                    </a:p>
                    <a:p>
                      <a:r>
                        <a:rPr lang="tr-TR" sz="2000" b="1" kern="1200" dirty="0" smtClean="0">
                          <a:solidFill>
                            <a:srgbClr val="FF0000"/>
                          </a:solidFill>
                          <a:effectLst/>
                          <a:latin typeface="+mn-lt"/>
                          <a:ea typeface="+mn-ea"/>
                          <a:cs typeface="+mn-cs"/>
                        </a:rPr>
                        <a:t>7- Ekip Ruhunun çalışmalardaki Etkisi </a:t>
                      </a:r>
                    </a:p>
                    <a:p>
                      <a:endParaRPr lang="tr-TR" sz="2000" b="1" kern="1200" dirty="0" smtClean="0">
                        <a:solidFill>
                          <a:schemeClr val="tx1"/>
                        </a:solidFill>
                        <a:effectLst/>
                        <a:latin typeface="+mn-lt"/>
                        <a:ea typeface="+mn-ea"/>
                        <a:cs typeface="+mn-cs"/>
                      </a:endParaRPr>
                    </a:p>
                    <a:p>
                      <a:pPr marL="285750" lvl="0" indent="-285750">
                        <a:buFont typeface="Arial" pitchFamily="34" charset="0"/>
                        <a:buChar char="•"/>
                      </a:pPr>
                      <a:r>
                        <a:rPr lang="tr-TR" sz="2000" b="1" kern="1200" dirty="0" smtClean="0">
                          <a:solidFill>
                            <a:schemeClr val="tx1"/>
                          </a:solidFill>
                          <a:effectLst/>
                          <a:latin typeface="+mn-lt"/>
                          <a:ea typeface="+mn-ea"/>
                          <a:cs typeface="+mn-cs"/>
                        </a:rPr>
                        <a:t>Ekibin oluşum biçimi(Gönüllülük) (+ 2 puan)</a:t>
                      </a:r>
                    </a:p>
                    <a:p>
                      <a:pPr marL="285750" lvl="0" indent="-285750">
                        <a:buFont typeface="Arial" pitchFamily="34" charset="0"/>
                        <a:buChar char="•"/>
                      </a:pPr>
                      <a:endParaRPr lang="tr-TR" sz="2000" b="1" kern="1200" dirty="0" smtClean="0">
                        <a:solidFill>
                          <a:schemeClr val="tx1"/>
                        </a:solidFill>
                        <a:effectLst/>
                        <a:latin typeface="+mn-lt"/>
                        <a:ea typeface="+mn-ea"/>
                        <a:cs typeface="+mn-cs"/>
                      </a:endParaRPr>
                    </a:p>
                    <a:p>
                      <a:pPr marL="285750" lvl="0" indent="-285750">
                        <a:buFont typeface="Arial" pitchFamily="34" charset="0"/>
                        <a:buChar char="•"/>
                      </a:pPr>
                      <a:r>
                        <a:rPr lang="tr-TR" sz="2000" b="1" kern="1200" dirty="0" smtClean="0">
                          <a:solidFill>
                            <a:schemeClr val="tx1"/>
                          </a:solidFill>
                          <a:effectLst/>
                          <a:latin typeface="+mn-lt"/>
                          <a:ea typeface="+mn-ea"/>
                          <a:cs typeface="+mn-cs"/>
                        </a:rPr>
                        <a:t>Ekibin Problemle ilgili bilgi birikimi(+2 puan)</a:t>
                      </a:r>
                    </a:p>
                    <a:p>
                      <a:pPr marL="285750" lvl="0" indent="-285750">
                        <a:buFont typeface="Arial" pitchFamily="34" charset="0"/>
                        <a:buChar char="•"/>
                      </a:pPr>
                      <a:endParaRPr lang="tr-TR" sz="2000" b="1" kern="1200" dirty="0" smtClean="0">
                        <a:solidFill>
                          <a:schemeClr val="tx1"/>
                        </a:solidFill>
                        <a:effectLst/>
                        <a:latin typeface="+mn-lt"/>
                        <a:ea typeface="+mn-ea"/>
                        <a:cs typeface="+mn-cs"/>
                      </a:endParaRPr>
                    </a:p>
                    <a:p>
                      <a:pPr marL="285750" lvl="0" indent="-285750">
                        <a:buFont typeface="Arial" pitchFamily="34" charset="0"/>
                        <a:buChar char="•"/>
                      </a:pPr>
                      <a:r>
                        <a:rPr lang="tr-TR" sz="2000" b="1" kern="1200" dirty="0" smtClean="0">
                          <a:solidFill>
                            <a:schemeClr val="tx1"/>
                          </a:solidFill>
                          <a:effectLst/>
                          <a:latin typeface="+mn-lt"/>
                          <a:ea typeface="+mn-ea"/>
                          <a:cs typeface="+mn-cs"/>
                        </a:rPr>
                        <a:t>Ekibin yetkinliklerine uygun işbölümünün varlığı(+2 puan)</a:t>
                      </a:r>
                    </a:p>
                    <a:p>
                      <a:pPr marL="285750" lvl="0" indent="-285750">
                        <a:buFont typeface="Arial" pitchFamily="34" charset="0"/>
                        <a:buChar char="•"/>
                      </a:pPr>
                      <a:endParaRPr lang="tr-TR" sz="2000" b="1" kern="1200" dirty="0" smtClean="0">
                        <a:solidFill>
                          <a:schemeClr val="tx1"/>
                        </a:solidFill>
                        <a:effectLst/>
                        <a:latin typeface="+mn-lt"/>
                        <a:ea typeface="+mn-ea"/>
                        <a:cs typeface="+mn-cs"/>
                      </a:endParaRPr>
                    </a:p>
                    <a:p>
                      <a:pPr marL="285750" lvl="0" indent="-285750">
                        <a:buFont typeface="Arial" pitchFamily="34" charset="0"/>
                        <a:buChar char="•"/>
                      </a:pPr>
                      <a:r>
                        <a:rPr lang="tr-TR" sz="2000" b="1" kern="1200" dirty="0" smtClean="0">
                          <a:solidFill>
                            <a:schemeClr val="tx1"/>
                          </a:solidFill>
                          <a:effectLst/>
                          <a:latin typeface="+mn-lt"/>
                          <a:ea typeface="+mn-ea"/>
                          <a:cs typeface="+mn-cs"/>
                        </a:rPr>
                        <a:t>Ekip ruhunun varlığı(Moral ve motivasyon gücü) (+2 puan)</a:t>
                      </a:r>
                    </a:p>
                    <a:p>
                      <a:pPr marL="285750" lvl="0" indent="-285750">
                        <a:buFont typeface="Arial" pitchFamily="34" charset="0"/>
                        <a:buChar char="•"/>
                      </a:pPr>
                      <a:endParaRPr lang="tr-TR" sz="1800" b="1" kern="1200" dirty="0" smtClean="0">
                        <a:solidFill>
                          <a:schemeClr val="lt1"/>
                        </a:solidFill>
                        <a:effectLst/>
                        <a:latin typeface="+mn-lt"/>
                        <a:ea typeface="+mn-ea"/>
                        <a:cs typeface="+mn-cs"/>
                      </a:endParaRPr>
                    </a:p>
                    <a:p>
                      <a:pPr marL="0" indent="0">
                        <a:buFont typeface="Arial" pitchFamily="34" charset="0"/>
                        <a:buNone/>
                      </a:pPr>
                      <a:endParaRPr lang="tr-TR" sz="2000" dirty="0" smtClean="0">
                        <a:solidFill>
                          <a:srgbClr val="FF0000"/>
                        </a:solidFill>
                        <a:effectLst/>
                      </a:endParaRPr>
                    </a:p>
                  </a:txBody>
                  <a:tcPr marL="48882" marR="48882" marT="0" marB="0"/>
                </a:tc>
                <a:tc hMerge="1">
                  <a:txBody>
                    <a:bodyPr/>
                    <a:lstStyle/>
                    <a:p>
                      <a:endParaRPr lang="tr-TR"/>
                    </a:p>
                  </a:txBody>
                  <a:tcPr/>
                </a:tc>
              </a:tr>
              <a:tr h="562206">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3118528041"/>
              </p:ext>
            </p:extLst>
          </p:nvPr>
        </p:nvGraphicFramePr>
        <p:xfrm>
          <a:off x="107504" y="5661248"/>
          <a:ext cx="8640958" cy="692696"/>
        </p:xfrm>
        <a:graphic>
          <a:graphicData uri="http://schemas.openxmlformats.org/drawingml/2006/table">
            <a:tbl>
              <a:tblPr firstRow="1" firstCol="1" bandRow="1" bandCol="1">
                <a:tableStyleId>{22838BEF-8BB2-4498-84A7-C5851F593DF1}</a:tableStyleId>
              </a:tblPr>
              <a:tblGrid>
                <a:gridCol w="1080024"/>
                <a:gridCol w="1080024"/>
                <a:gridCol w="1080024"/>
                <a:gridCol w="1080024"/>
                <a:gridCol w="1080790"/>
                <a:gridCol w="1080024"/>
                <a:gridCol w="1080024"/>
                <a:gridCol w="1080024"/>
              </a:tblGrid>
              <a:tr h="346348">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3</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4</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5</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7</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8</a:t>
                      </a:r>
                      <a:endParaRPr lang="tr-TR" sz="900" dirty="0">
                        <a:effectLst/>
                        <a:latin typeface="Times New Roman"/>
                        <a:ea typeface="Times New Roman"/>
                      </a:endParaRPr>
                    </a:p>
                  </a:txBody>
                  <a:tcPr marL="48882" marR="48882" marT="0" marB="0" anchor="ctr"/>
                </a:tc>
              </a:tr>
              <a:tr h="346348">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3125555124"/>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600173657"/>
              </p:ext>
            </p:extLst>
          </p:nvPr>
        </p:nvGraphicFramePr>
        <p:xfrm>
          <a:off x="107504" y="836712"/>
          <a:ext cx="8784976" cy="4250286"/>
        </p:xfrm>
        <a:graphic>
          <a:graphicData uri="http://schemas.openxmlformats.org/drawingml/2006/table">
            <a:tbl>
              <a:tblPr firstRow="1" firstCol="1" bandRow="1" bandCol="1">
                <a:tableStyleId>{1E171933-4619-4E11-9A3F-F7608DF75F80}</a:tableStyleId>
              </a:tblPr>
              <a:tblGrid>
                <a:gridCol w="4391866"/>
                <a:gridCol w="4393110"/>
              </a:tblGrid>
              <a:tr h="3600400">
                <a:tc gridSpan="2">
                  <a:txBody>
                    <a:bodyPr/>
                    <a:lstStyle/>
                    <a:p>
                      <a:endParaRPr lang="tr-TR" sz="2000" b="1" kern="1200" dirty="0" smtClean="0">
                        <a:solidFill>
                          <a:srgbClr val="FF0000"/>
                        </a:solidFill>
                        <a:effectLst/>
                        <a:latin typeface="+mn-lt"/>
                        <a:ea typeface="+mn-ea"/>
                        <a:cs typeface="+mn-cs"/>
                      </a:endParaRPr>
                    </a:p>
                    <a:p>
                      <a:r>
                        <a:rPr lang="tr-TR" sz="2000" b="1" kern="1200" dirty="0" smtClean="0">
                          <a:solidFill>
                            <a:srgbClr val="FF0000"/>
                          </a:solidFill>
                          <a:effectLst/>
                          <a:latin typeface="+mn-lt"/>
                          <a:ea typeface="+mn-ea"/>
                          <a:cs typeface="+mn-cs"/>
                        </a:rPr>
                        <a:t>8- Problemin çözümündeki / iyileştirmedeki orijinallik (etki gücü ve özgünlük), başka kurumlar/okullar için örnek ve model olma özelliği </a:t>
                      </a:r>
                    </a:p>
                    <a:p>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Problemin Çözümünde, Orijinal Uygulama/Çözüm Geliştirme Düzeyi (+3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lvl="0"/>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Uygulamanın, Benzer Problemi Yaşayan Okul-Kurumlar İçin Örnek Olma Durumu (+3 Puan)  </a:t>
                      </a:r>
                    </a:p>
                    <a:p>
                      <a:pPr marL="285750" lvl="0" indent="-285750">
                        <a:buFont typeface="Arial" pitchFamily="34" charset="0"/>
                        <a:buChar char="•"/>
                      </a:pPr>
                      <a:endParaRPr lang="tr-TR" sz="1800" b="1" kern="1200" dirty="0" smtClean="0">
                        <a:solidFill>
                          <a:schemeClr val="lt1"/>
                        </a:solidFill>
                        <a:effectLst/>
                        <a:latin typeface="+mn-lt"/>
                        <a:ea typeface="+mn-ea"/>
                        <a:cs typeface="+mn-cs"/>
                      </a:endParaRPr>
                    </a:p>
                    <a:p>
                      <a:pPr marL="285750" lvl="0" indent="-285750">
                        <a:buFont typeface="Arial" pitchFamily="34" charset="0"/>
                        <a:buChar char="•"/>
                      </a:pPr>
                      <a:endParaRPr lang="tr-TR" sz="1800" b="1" kern="1200" dirty="0" smtClean="0">
                        <a:solidFill>
                          <a:schemeClr val="lt1"/>
                        </a:solidFill>
                        <a:effectLst/>
                        <a:latin typeface="+mn-lt"/>
                        <a:ea typeface="+mn-ea"/>
                        <a:cs typeface="+mn-cs"/>
                      </a:endParaRPr>
                    </a:p>
                    <a:p>
                      <a:pPr marL="0" indent="0">
                        <a:buFont typeface="Arial" pitchFamily="34" charset="0"/>
                        <a:buNone/>
                      </a:pPr>
                      <a:endParaRPr lang="tr-TR" sz="2000" dirty="0" smtClean="0">
                        <a:solidFill>
                          <a:srgbClr val="FF0000"/>
                        </a:solidFill>
                        <a:effectLst/>
                      </a:endParaRPr>
                    </a:p>
                  </a:txBody>
                  <a:tcPr marL="48882" marR="48882" marT="0" marB="0"/>
                </a:tc>
                <a:tc hMerge="1">
                  <a:txBody>
                    <a:bodyPr/>
                    <a:lstStyle/>
                    <a:p>
                      <a:endParaRPr lang="tr-TR"/>
                    </a:p>
                  </a:txBody>
                  <a:tcPr/>
                </a:tc>
              </a:tr>
              <a:tr h="562206">
                <a:tc>
                  <a:txBody>
                    <a:bodyPr/>
                    <a:lstStyle/>
                    <a:p>
                      <a:pPr>
                        <a:spcAft>
                          <a:spcPts val="0"/>
                        </a:spcAft>
                      </a:pPr>
                      <a:r>
                        <a:rPr lang="tr-TR" sz="1600" b="1" dirty="0">
                          <a:effectLst/>
                          <a:latin typeface="Times New Roman" pitchFamily="18" charset="0"/>
                          <a:cs typeface="Times New Roman" pitchFamily="18" charset="0"/>
                        </a:rPr>
                        <a:t>Kuvvetli Yönler</a:t>
                      </a:r>
                    </a:p>
                    <a:p>
                      <a:pPr>
                        <a:spcAft>
                          <a:spcPts val="0"/>
                        </a:spcAft>
                      </a:pPr>
                      <a:endParaRPr lang="tr-TR" sz="1600" b="1" dirty="0">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effectLst/>
                          <a:latin typeface="Times New Roman" pitchFamily="18" charset="0"/>
                          <a:cs typeface="Times New Roman" pitchFamily="18" charset="0"/>
                        </a:rPr>
                        <a:t>İyileştirmeye Açık Alanlar</a:t>
                      </a:r>
                      <a:endParaRPr lang="tr-TR" sz="1600" b="1" dirty="0">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4121035076"/>
              </p:ext>
            </p:extLst>
          </p:nvPr>
        </p:nvGraphicFramePr>
        <p:xfrm>
          <a:off x="179512" y="5661248"/>
          <a:ext cx="8640961" cy="692696"/>
        </p:xfrm>
        <a:graphic>
          <a:graphicData uri="http://schemas.openxmlformats.org/drawingml/2006/table">
            <a:tbl>
              <a:tblPr firstRow="1" firstCol="1" bandRow="1" bandCol="1">
                <a:tableStyleId>{22838BEF-8BB2-4498-84A7-C5851F593DF1}</a:tableStyleId>
              </a:tblPr>
              <a:tblGrid>
                <a:gridCol w="1439990"/>
                <a:gridCol w="1439990"/>
                <a:gridCol w="1439990"/>
                <a:gridCol w="1439990"/>
                <a:gridCol w="1441011"/>
                <a:gridCol w="1439990"/>
              </a:tblGrid>
              <a:tr h="346348">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3</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4</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5</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6</a:t>
                      </a:r>
                      <a:endParaRPr lang="tr-TR" sz="900">
                        <a:effectLst/>
                        <a:latin typeface="Times New Roman"/>
                        <a:ea typeface="Times New Roman"/>
                      </a:endParaRPr>
                    </a:p>
                  </a:txBody>
                  <a:tcPr marL="48882" marR="48882" marT="0" marB="0" anchor="ctr"/>
                </a:tc>
              </a:tr>
              <a:tr h="346348">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20013055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İçerik Yer Tutucusu 5"/>
          <p:cNvGraphicFramePr>
            <a:graphicFrameLocks noGrp="1"/>
          </p:cNvGraphicFramePr>
          <p:nvPr>
            <p:ph idx="1"/>
            <p:extLst>
              <p:ext uri="{D42A27DB-BD31-4B8C-83A1-F6EECF244321}">
                <p14:modId xmlns="" xmlns:p14="http://schemas.microsoft.com/office/powerpoint/2010/main" val="3495845841"/>
              </p:ext>
            </p:extLst>
          </p:nvPr>
        </p:nvGraphicFramePr>
        <p:xfrm>
          <a:off x="107504" y="836712"/>
          <a:ext cx="8784976" cy="5890798"/>
        </p:xfrm>
        <a:graphic>
          <a:graphicData uri="http://schemas.openxmlformats.org/drawingml/2006/table">
            <a:tbl>
              <a:tblPr firstRow="1" firstCol="1" bandRow="1" bandCol="1">
                <a:tableStyleId>{1E171933-4619-4E11-9A3F-F7608DF75F80}</a:tableStyleId>
              </a:tblPr>
              <a:tblGrid>
                <a:gridCol w="4391866"/>
                <a:gridCol w="4393110"/>
              </a:tblGrid>
              <a:tr h="5328592">
                <a:tc gridSpan="2">
                  <a:txBody>
                    <a:bodyPr/>
                    <a:lstStyle/>
                    <a:p>
                      <a:endParaRPr lang="tr-TR" sz="1800" b="1" kern="1200" dirty="0" smtClean="0">
                        <a:solidFill>
                          <a:srgbClr val="FF0000"/>
                        </a:solidFill>
                        <a:effectLst/>
                        <a:latin typeface="+mn-lt"/>
                        <a:ea typeface="+mn-ea"/>
                        <a:cs typeface="+mn-cs"/>
                      </a:endParaRPr>
                    </a:p>
                    <a:p>
                      <a:r>
                        <a:rPr lang="tr-TR" sz="1800" b="1" kern="1200" dirty="0" smtClean="0">
                          <a:solidFill>
                            <a:srgbClr val="FF0000"/>
                          </a:solidFill>
                          <a:effectLst/>
                          <a:latin typeface="+mn-lt"/>
                          <a:ea typeface="+mn-ea"/>
                          <a:cs typeface="+mn-cs"/>
                        </a:rPr>
                        <a:t>9- İyileştirmenin Sürdürülebilirlik Özelliği </a:t>
                      </a:r>
                    </a:p>
                    <a:p>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Sorun Çözme Yaklaşımının Sistematik hale getirilmesi (+2 Puan)</a:t>
                      </a: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r>
                        <a:rPr lang="tr-TR" sz="1800" b="1" kern="1200" dirty="0" smtClean="0">
                          <a:solidFill>
                            <a:srgbClr val="FF0000"/>
                          </a:solidFill>
                          <a:effectLst/>
                          <a:latin typeface="+mn-lt"/>
                          <a:ea typeface="+mn-ea"/>
                          <a:cs typeface="+mn-cs"/>
                        </a:rPr>
                        <a:t>10- Yapılan Çalışmanın Raporlama Kalitesi</a:t>
                      </a:r>
                    </a:p>
                    <a:p>
                      <a:endParaRPr lang="tr-TR" sz="1800" b="1" kern="1200" dirty="0" smtClean="0">
                        <a:solidFill>
                          <a:schemeClr val="tx1"/>
                        </a:solidFill>
                        <a:effectLst/>
                        <a:latin typeface="+mn-lt"/>
                        <a:ea typeface="+mn-ea"/>
                        <a:cs typeface="+mn-cs"/>
                      </a:endParaRPr>
                    </a:p>
                    <a:p>
                      <a:pPr marL="285750" lvl="0" indent="-285750">
                        <a:buFont typeface="Arial" pitchFamily="34" charset="0"/>
                        <a:buChar char="•"/>
                      </a:pPr>
                      <a:r>
                        <a:rPr lang="tr-TR" sz="1800" b="1" kern="1200" dirty="0" smtClean="0">
                          <a:solidFill>
                            <a:schemeClr val="tx1"/>
                          </a:solidFill>
                          <a:effectLst/>
                          <a:latin typeface="+mn-lt"/>
                          <a:ea typeface="+mn-ea"/>
                          <a:cs typeface="+mn-cs"/>
                        </a:rPr>
                        <a:t>Rapor Dilinin Uygun, Açık ve Anlaşılır Olması (+2 Puan)</a:t>
                      </a:r>
                    </a:p>
                    <a:p>
                      <a:pPr marL="0" lvl="0" indent="0">
                        <a:buFont typeface="Arial" pitchFamily="34" charset="0"/>
                        <a:buNone/>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285750" lvl="0" indent="-285750">
                        <a:buFont typeface="Arial" pitchFamily="34" charset="0"/>
                        <a:buChar char="•"/>
                      </a:pPr>
                      <a:endParaRPr lang="tr-TR" sz="1800" b="1" kern="1200" dirty="0" smtClean="0">
                        <a:solidFill>
                          <a:schemeClr val="tx1"/>
                        </a:solidFill>
                        <a:effectLst/>
                        <a:latin typeface="+mn-lt"/>
                        <a:ea typeface="+mn-ea"/>
                        <a:cs typeface="+mn-cs"/>
                      </a:endParaRPr>
                    </a:p>
                    <a:p>
                      <a:pPr marL="0" indent="0">
                        <a:buFont typeface="Arial" pitchFamily="34" charset="0"/>
                        <a:buNone/>
                      </a:pPr>
                      <a:endParaRPr lang="tr-TR" sz="2000" dirty="0" smtClean="0">
                        <a:solidFill>
                          <a:schemeClr val="tx1"/>
                        </a:solidFill>
                        <a:effectLst/>
                      </a:endParaRPr>
                    </a:p>
                  </a:txBody>
                  <a:tcPr marL="48882" marR="48882" marT="0" marB="0"/>
                </a:tc>
                <a:tc hMerge="1">
                  <a:txBody>
                    <a:bodyPr/>
                    <a:lstStyle/>
                    <a:p>
                      <a:endParaRPr lang="tr-TR"/>
                    </a:p>
                  </a:txBody>
                  <a:tcPr/>
                </a:tc>
              </a:tr>
              <a:tr h="562206">
                <a:tc>
                  <a:txBody>
                    <a:bodyPr/>
                    <a:lstStyle/>
                    <a:p>
                      <a:pPr>
                        <a:spcAft>
                          <a:spcPts val="0"/>
                        </a:spcAft>
                      </a:pPr>
                      <a:r>
                        <a:rPr lang="tr-TR" sz="1600" b="1" dirty="0">
                          <a:solidFill>
                            <a:schemeClr val="tx1"/>
                          </a:solidFill>
                          <a:effectLst/>
                          <a:latin typeface="Times New Roman" pitchFamily="18" charset="0"/>
                          <a:cs typeface="Times New Roman" pitchFamily="18" charset="0"/>
                        </a:rPr>
                        <a:t>Kuvvetli Yönler</a:t>
                      </a:r>
                    </a:p>
                    <a:p>
                      <a:pPr>
                        <a:spcAft>
                          <a:spcPts val="0"/>
                        </a:spcAft>
                      </a:pPr>
                      <a:endParaRPr lang="tr-TR" sz="1600" b="1" dirty="0">
                        <a:solidFill>
                          <a:schemeClr val="tx1"/>
                        </a:solidFill>
                        <a:effectLst/>
                        <a:latin typeface="Times New Roman" pitchFamily="18" charset="0"/>
                        <a:cs typeface="Times New Roman" pitchFamily="18" charset="0"/>
                      </a:endParaRPr>
                    </a:p>
                  </a:txBody>
                  <a:tcPr marL="48882" marR="48882" marT="0" marB="0"/>
                </a:tc>
                <a:tc>
                  <a:txBody>
                    <a:bodyPr/>
                    <a:lstStyle/>
                    <a:p>
                      <a:pPr>
                        <a:spcAft>
                          <a:spcPts val="0"/>
                        </a:spcAft>
                      </a:pPr>
                      <a:r>
                        <a:rPr lang="tr-TR" sz="1600" b="1" dirty="0">
                          <a:solidFill>
                            <a:schemeClr val="tx1"/>
                          </a:solidFill>
                          <a:effectLst/>
                          <a:latin typeface="Times New Roman" pitchFamily="18" charset="0"/>
                          <a:cs typeface="Times New Roman" pitchFamily="18" charset="0"/>
                        </a:rPr>
                        <a:t>İyileştirmeye Açık Alanlar</a:t>
                      </a:r>
                      <a:endParaRPr lang="tr-TR" sz="1600" b="1" dirty="0">
                        <a:solidFill>
                          <a:schemeClr val="tx1"/>
                        </a:solidFill>
                        <a:effectLst/>
                        <a:latin typeface="Times New Roman" pitchFamily="18" charset="0"/>
                        <a:ea typeface="Times New Roman"/>
                        <a:cs typeface="Times New Roman" pitchFamily="18" charset="0"/>
                      </a:endParaRPr>
                    </a:p>
                  </a:txBody>
                  <a:tcPr marL="48882" marR="48882" marT="0" marB="0"/>
                </a:tc>
              </a:tr>
            </a:tbl>
          </a:graphicData>
        </a:graphic>
      </p:graphicFrame>
      <p:graphicFrame>
        <p:nvGraphicFramePr>
          <p:cNvPr id="7" name="Tablo 6"/>
          <p:cNvGraphicFramePr>
            <a:graphicFrameLocks noGrp="1"/>
          </p:cNvGraphicFramePr>
          <p:nvPr>
            <p:extLst>
              <p:ext uri="{D42A27DB-BD31-4B8C-83A1-F6EECF244321}">
                <p14:modId xmlns="" xmlns:p14="http://schemas.microsoft.com/office/powerpoint/2010/main" val="952688709"/>
              </p:ext>
            </p:extLst>
          </p:nvPr>
        </p:nvGraphicFramePr>
        <p:xfrm>
          <a:off x="683568" y="5301208"/>
          <a:ext cx="7272808" cy="576064"/>
        </p:xfrm>
        <a:graphic>
          <a:graphicData uri="http://schemas.openxmlformats.org/drawingml/2006/table">
            <a:tbl>
              <a:tblPr firstRow="1" firstCol="1" bandRow="1" bandCol="1">
                <a:tableStyleId>{22838BEF-8BB2-4498-84A7-C5851F593DF1}</a:tableStyleId>
              </a:tblPr>
              <a:tblGrid>
                <a:gridCol w="3636404"/>
                <a:gridCol w="3636404"/>
              </a:tblGrid>
              <a:tr h="288032">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r>
              <a:tr h="288032">
                <a:tc>
                  <a:txBody>
                    <a:bodyPr/>
                    <a:lstStyle/>
                    <a:p>
                      <a:pPr algn="ctr">
                        <a:spcAft>
                          <a:spcPts val="0"/>
                        </a:spcAft>
                      </a:pPr>
                      <a:r>
                        <a:rPr lang="tr-TR" sz="900">
                          <a:effectLst/>
                        </a:rPr>
                        <a:t> </a:t>
                      </a:r>
                      <a:endParaRPr lang="tr-TR" sz="90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r>
            </a:tbl>
          </a:graphicData>
        </a:graphic>
      </p:graphicFrame>
      <p:graphicFrame>
        <p:nvGraphicFramePr>
          <p:cNvPr id="4" name="Tablo 3"/>
          <p:cNvGraphicFramePr>
            <a:graphicFrameLocks noGrp="1"/>
          </p:cNvGraphicFramePr>
          <p:nvPr>
            <p:extLst>
              <p:ext uri="{D42A27DB-BD31-4B8C-83A1-F6EECF244321}">
                <p14:modId xmlns="" xmlns:p14="http://schemas.microsoft.com/office/powerpoint/2010/main" val="220101014"/>
              </p:ext>
            </p:extLst>
          </p:nvPr>
        </p:nvGraphicFramePr>
        <p:xfrm>
          <a:off x="683568" y="2420888"/>
          <a:ext cx="7272808" cy="576064"/>
        </p:xfrm>
        <a:graphic>
          <a:graphicData uri="http://schemas.openxmlformats.org/drawingml/2006/table">
            <a:tbl>
              <a:tblPr firstRow="1" firstCol="1" bandRow="1" bandCol="1">
                <a:tableStyleId>{22838BEF-8BB2-4498-84A7-C5851F593DF1}</a:tableStyleId>
              </a:tblPr>
              <a:tblGrid>
                <a:gridCol w="3636404"/>
                <a:gridCol w="3636404"/>
              </a:tblGrid>
              <a:tr h="288032">
                <a:tc>
                  <a:txBody>
                    <a:bodyPr/>
                    <a:lstStyle/>
                    <a:p>
                      <a:pPr algn="ctr">
                        <a:spcAft>
                          <a:spcPts val="0"/>
                        </a:spcAft>
                      </a:pPr>
                      <a:r>
                        <a:rPr lang="tr-TR" sz="900" dirty="0">
                          <a:effectLst/>
                        </a:rPr>
                        <a:t>1</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a:effectLst/>
                        </a:rPr>
                        <a:t>2</a:t>
                      </a:r>
                      <a:endParaRPr lang="tr-TR" sz="900">
                        <a:effectLst/>
                        <a:latin typeface="Times New Roman"/>
                        <a:ea typeface="Times New Roman"/>
                      </a:endParaRPr>
                    </a:p>
                  </a:txBody>
                  <a:tcPr marL="48882" marR="48882" marT="0" marB="0" anchor="ctr"/>
                </a:tc>
              </a:tr>
              <a:tr h="288032">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c>
                  <a:txBody>
                    <a:bodyPr/>
                    <a:lstStyle/>
                    <a:p>
                      <a:pPr algn="ctr">
                        <a:spcAft>
                          <a:spcPts val="0"/>
                        </a:spcAft>
                      </a:pPr>
                      <a:r>
                        <a:rPr lang="tr-TR" sz="900" dirty="0">
                          <a:effectLst/>
                        </a:rPr>
                        <a:t> </a:t>
                      </a:r>
                      <a:endParaRPr lang="tr-TR" sz="900" dirty="0">
                        <a:effectLst/>
                        <a:latin typeface="Times New Roman"/>
                        <a:ea typeface="Times New Roman"/>
                      </a:endParaRPr>
                    </a:p>
                  </a:txBody>
                  <a:tcPr marL="48882" marR="48882" marT="0" marB="0" anchor="ctr"/>
                </a:tc>
              </a:tr>
            </a:tbl>
          </a:graphicData>
        </a:graphic>
      </p:graphicFrame>
    </p:spTree>
    <p:extLst>
      <p:ext uri="{BB962C8B-B14F-4D97-AF65-F5344CB8AC3E}">
        <p14:creationId xmlns="" xmlns:p14="http://schemas.microsoft.com/office/powerpoint/2010/main" val="2001305575"/>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714356"/>
            <a:ext cx="8229600" cy="1143000"/>
          </a:xfrm>
        </p:spPr>
        <p:txBody>
          <a:bodyPr>
            <a:normAutofit fontScale="90000"/>
          </a:bodyPr>
          <a:lstStyle/>
          <a:p>
            <a:r>
              <a:rPr lang="tr-TR" sz="5400" dirty="0" smtClean="0"/>
              <a:t/>
            </a:r>
            <a:br>
              <a:rPr lang="tr-TR" sz="5400" dirty="0" smtClean="0"/>
            </a:br>
            <a:endParaRPr lang="tr-TR" dirty="0"/>
          </a:p>
        </p:txBody>
      </p:sp>
      <p:sp>
        <p:nvSpPr>
          <p:cNvPr id="3" name="2 İçerik Yer Tutucusu"/>
          <p:cNvSpPr>
            <a:spLocks noGrp="1"/>
          </p:cNvSpPr>
          <p:nvPr>
            <p:ph idx="1"/>
          </p:nvPr>
        </p:nvSpPr>
        <p:spPr>
          <a:xfrm>
            <a:off x="214282" y="357166"/>
            <a:ext cx="8786874" cy="5967434"/>
          </a:xfrm>
        </p:spPr>
        <p:txBody>
          <a:bodyPr>
            <a:normAutofit/>
          </a:bodyPr>
          <a:lstStyle/>
          <a:p>
            <a:pPr algn="ctr">
              <a:buNone/>
            </a:pPr>
            <a:endParaRPr lang="tr-TR" sz="7200" dirty="0" smtClean="0"/>
          </a:p>
          <a:p>
            <a:pPr algn="ctr">
              <a:buNone/>
            </a:pPr>
            <a:endParaRPr lang="tr-TR" sz="7200" dirty="0" smtClean="0"/>
          </a:p>
          <a:p>
            <a:pPr algn="ctr">
              <a:buNone/>
            </a:pPr>
            <a:r>
              <a:rPr lang="tr-TR" sz="7200" dirty="0" smtClean="0"/>
              <a:t>EKYS KURUM RAPORU</a:t>
            </a:r>
          </a:p>
          <a:p>
            <a:pPr algn="ctr">
              <a:buNone/>
            </a:pPr>
            <a:endParaRPr lang="tr-TR" sz="3600" dirty="0"/>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 xmlns:p14="http://schemas.microsoft.com/office/powerpoint/2010/main" val="4025592570"/>
              </p:ext>
            </p:extLst>
          </p:nvPr>
        </p:nvGraphicFramePr>
        <p:xfrm>
          <a:off x="323528" y="1571612"/>
          <a:ext cx="8712968" cy="5286388"/>
        </p:xfrm>
        <a:graphic>
          <a:graphicData uri="http://schemas.openxmlformats.org/drawingml/2006/table">
            <a:tbl>
              <a:tblPr firstRow="1" firstCol="1" bandRow="1">
                <a:tableStyleId>{8A107856-5554-42FB-B03E-39F5DBC370BA}</a:tableStyleId>
              </a:tblPr>
              <a:tblGrid>
                <a:gridCol w="8712968"/>
              </a:tblGrid>
              <a:tr h="293689">
                <a:tc>
                  <a:txBody>
                    <a:bodyPr/>
                    <a:lstStyle/>
                    <a:p>
                      <a:pPr algn="ctr">
                        <a:spcAft>
                          <a:spcPts val="0"/>
                        </a:spcAft>
                      </a:pPr>
                      <a:r>
                        <a:rPr lang="tr-TR" sz="1300" dirty="0">
                          <a:solidFill>
                            <a:srgbClr val="FF0000"/>
                          </a:solidFill>
                          <a:effectLst/>
                        </a:rPr>
                        <a:t>Değerlendirme Mantığı</a:t>
                      </a:r>
                      <a:endParaRPr lang="tr-TR" sz="1300" dirty="0">
                        <a:solidFill>
                          <a:srgbClr val="FF0000"/>
                        </a:solidFill>
                        <a:effectLst/>
                        <a:latin typeface="Times New Roman" pitchFamily="18" charset="0"/>
                        <a:ea typeface="Times New Roman"/>
                        <a:cs typeface="Times New Roman" pitchFamily="18" charset="0"/>
                      </a:endParaRPr>
                    </a:p>
                  </a:txBody>
                  <a:tcPr marL="57527" marR="57527" marT="0" marB="0"/>
                </a:tc>
              </a:tr>
              <a:tr h="4992699">
                <a:tc>
                  <a:txBody>
                    <a:bodyPr/>
                    <a:lstStyle/>
                    <a:p>
                      <a:pPr algn="ctr">
                        <a:spcAft>
                          <a:spcPts val="0"/>
                        </a:spcAft>
                      </a:pPr>
                      <a:r>
                        <a:rPr lang="tr-TR" sz="1300" dirty="0">
                          <a:solidFill>
                            <a:srgbClr val="FF0000"/>
                          </a:solidFill>
                          <a:effectLst/>
                        </a:rPr>
                        <a:t>Tasarım</a:t>
                      </a:r>
                    </a:p>
                    <a:p>
                      <a:pPr marL="342900" lvl="0" indent="-342900" algn="just">
                        <a:spcAft>
                          <a:spcPts val="0"/>
                        </a:spcAft>
                        <a:buFont typeface="Symbol"/>
                        <a:buChar char=""/>
                        <a:tabLst>
                          <a:tab pos="318770" algn="l"/>
                        </a:tabLst>
                      </a:pPr>
                      <a:r>
                        <a:rPr lang="tr-TR" sz="1300" dirty="0">
                          <a:effectLst/>
                        </a:rPr>
                        <a:t>Mevzuata uygunluk</a:t>
                      </a:r>
                    </a:p>
                    <a:p>
                      <a:pPr marL="342900" lvl="0" indent="-342900">
                        <a:spcAft>
                          <a:spcPts val="0"/>
                        </a:spcAft>
                        <a:buFont typeface="Symbol"/>
                        <a:buChar char=""/>
                        <a:tabLst>
                          <a:tab pos="318770" algn="l"/>
                        </a:tabLst>
                      </a:pPr>
                      <a:r>
                        <a:rPr lang="tr-TR" sz="1300" dirty="0" smtClean="0">
                          <a:effectLst/>
                        </a:rPr>
                        <a:t>Yaklaşımın </a:t>
                      </a:r>
                      <a:r>
                        <a:rPr lang="tr-TR" sz="1300" dirty="0">
                          <a:effectLst/>
                        </a:rPr>
                        <a:t>anlaşılır bir temele dayanması </a:t>
                      </a:r>
                    </a:p>
                    <a:p>
                      <a:pPr marL="342900" lvl="0" indent="-342900">
                        <a:spcAft>
                          <a:spcPts val="0"/>
                        </a:spcAft>
                        <a:buFont typeface="Symbol"/>
                        <a:buChar char=""/>
                        <a:tabLst>
                          <a:tab pos="318770" algn="l"/>
                        </a:tabLst>
                      </a:pPr>
                      <a:r>
                        <a:rPr lang="tr-TR" sz="1300" dirty="0">
                          <a:effectLst/>
                        </a:rPr>
                        <a:t>Yaklaşımın paydaşların gereksinimlerine </a:t>
                      </a:r>
                      <a:r>
                        <a:rPr lang="tr-TR" sz="1300" dirty="0" smtClean="0">
                          <a:effectLst/>
                        </a:rPr>
                        <a:t>odaklanması</a:t>
                      </a:r>
                    </a:p>
                    <a:p>
                      <a:pPr marL="342900" lvl="0" indent="-342900">
                        <a:spcAft>
                          <a:spcPts val="0"/>
                        </a:spcAft>
                        <a:buFont typeface="Symbol"/>
                        <a:buChar char=""/>
                        <a:tabLst>
                          <a:tab pos="318770" algn="l"/>
                        </a:tabLst>
                      </a:pPr>
                      <a:endParaRPr lang="tr-TR" sz="1300" dirty="0">
                        <a:effectLst/>
                      </a:endParaRPr>
                    </a:p>
                    <a:p>
                      <a:pPr marL="71755" algn="ctr">
                        <a:spcAft>
                          <a:spcPts val="0"/>
                        </a:spcAft>
                      </a:pPr>
                      <a:r>
                        <a:rPr lang="tr-TR" sz="1300" dirty="0" smtClean="0">
                          <a:solidFill>
                            <a:srgbClr val="FF0000"/>
                          </a:solidFill>
                          <a:effectLst/>
                        </a:rPr>
                        <a:t>Bütünleşik</a:t>
                      </a:r>
                      <a:endParaRPr lang="tr-TR" sz="1300" dirty="0">
                        <a:solidFill>
                          <a:srgbClr val="FF0000"/>
                        </a:solidFill>
                        <a:effectLst/>
                      </a:endParaRPr>
                    </a:p>
                    <a:p>
                      <a:pPr marL="342900" lvl="0" indent="-342900" algn="just">
                        <a:spcAft>
                          <a:spcPts val="0"/>
                        </a:spcAft>
                        <a:buFont typeface="Symbol"/>
                        <a:buChar char=""/>
                        <a:tabLst>
                          <a:tab pos="318770" algn="l"/>
                        </a:tabLst>
                      </a:pPr>
                      <a:r>
                        <a:rPr lang="tr-TR" sz="1300" dirty="0">
                          <a:effectLst/>
                        </a:rPr>
                        <a:t>Yaklaşımın strateji ile uyum içinde olması	</a:t>
                      </a:r>
                      <a:endParaRPr lang="tr-TR" sz="1300" dirty="0" smtClean="0">
                        <a:effectLst/>
                      </a:endParaRPr>
                    </a:p>
                    <a:p>
                      <a:pPr marL="342900" lvl="0" indent="-342900" algn="just">
                        <a:spcAft>
                          <a:spcPts val="0"/>
                        </a:spcAft>
                        <a:buFont typeface="Symbol"/>
                        <a:buChar char=""/>
                        <a:tabLst>
                          <a:tab pos="318770" algn="l"/>
                        </a:tabLst>
                      </a:pPr>
                      <a:endParaRPr lang="tr-TR" sz="1300" dirty="0">
                        <a:effectLst/>
                      </a:endParaRPr>
                    </a:p>
                    <a:p>
                      <a:pPr algn="ctr">
                        <a:spcAft>
                          <a:spcPts val="0"/>
                        </a:spcAft>
                      </a:pPr>
                      <a:r>
                        <a:rPr lang="tr-TR" sz="1300" dirty="0">
                          <a:solidFill>
                            <a:srgbClr val="FF0000"/>
                          </a:solidFill>
                          <a:effectLst/>
                        </a:rPr>
                        <a:t>Uygulama ve Sistematiklik</a:t>
                      </a:r>
                    </a:p>
                    <a:p>
                      <a:pPr marL="342900" lvl="0" indent="-342900">
                        <a:spcAft>
                          <a:spcPts val="0"/>
                        </a:spcAft>
                        <a:buFont typeface="Symbol"/>
                        <a:buChar char=""/>
                        <a:tabLst>
                          <a:tab pos="318770" algn="l"/>
                        </a:tabLst>
                      </a:pPr>
                      <a:r>
                        <a:rPr lang="tr-TR" sz="1300" dirty="0">
                          <a:effectLst/>
                        </a:rPr>
                        <a:t>Yaklaşımın ilgili alanlarda uygulanması</a:t>
                      </a:r>
                    </a:p>
                    <a:p>
                      <a:pPr marL="342900" lvl="0" indent="-342900">
                        <a:spcAft>
                          <a:spcPts val="0"/>
                        </a:spcAft>
                        <a:buFont typeface="Symbol"/>
                        <a:buChar char=""/>
                        <a:tabLst>
                          <a:tab pos="318770" algn="l"/>
                        </a:tabLst>
                      </a:pPr>
                      <a:r>
                        <a:rPr lang="tr-TR" sz="1300" dirty="0">
                          <a:effectLst/>
                        </a:rPr>
                        <a:t>Yaklaşımın zamanında, yapısal ve gerektiğinde ilgili alanlarda değişikliklerin yönelebileceği biçimde yayılması</a:t>
                      </a:r>
                    </a:p>
                    <a:p>
                      <a:pPr marL="71755" algn="ctr">
                        <a:spcAft>
                          <a:spcPts val="0"/>
                        </a:spcAft>
                      </a:pPr>
                      <a:r>
                        <a:rPr lang="tr-TR" sz="1300" dirty="0">
                          <a:solidFill>
                            <a:srgbClr val="FF0000"/>
                          </a:solidFill>
                          <a:effectLst/>
                        </a:rPr>
                        <a:t>Ölçme</a:t>
                      </a:r>
                    </a:p>
                    <a:p>
                      <a:pPr marL="342900" lvl="0" indent="-342900">
                        <a:spcAft>
                          <a:spcPts val="0"/>
                        </a:spcAft>
                        <a:buFont typeface="Symbol"/>
                        <a:buChar char=""/>
                        <a:tabLst>
                          <a:tab pos="318770" algn="l"/>
                        </a:tabLst>
                      </a:pPr>
                      <a:r>
                        <a:rPr lang="tr-TR" sz="1300" dirty="0">
                          <a:effectLst/>
                        </a:rPr>
                        <a:t>Yaklaşımın ve yayılımın verimliliğinin ve etkililiğinin düzenli olarak ölçülmesi </a:t>
                      </a:r>
                    </a:p>
                    <a:p>
                      <a:pPr marL="342900" lvl="0" indent="-342900">
                        <a:spcAft>
                          <a:spcPts val="0"/>
                        </a:spcAft>
                        <a:buFont typeface="Symbol"/>
                        <a:buChar char=""/>
                        <a:tabLst>
                          <a:tab pos="318770" algn="l"/>
                        </a:tabLst>
                      </a:pPr>
                      <a:r>
                        <a:rPr lang="tr-TR" sz="1300" dirty="0">
                          <a:effectLst/>
                        </a:rPr>
                        <a:t>Seçilen ölçümlerin uygunluğu</a:t>
                      </a:r>
                    </a:p>
                    <a:p>
                      <a:pPr marL="71755" algn="ctr">
                        <a:spcAft>
                          <a:spcPts val="0"/>
                        </a:spcAft>
                      </a:pPr>
                      <a:r>
                        <a:rPr lang="tr-TR" sz="1300" dirty="0">
                          <a:solidFill>
                            <a:srgbClr val="FF0000"/>
                          </a:solidFill>
                          <a:effectLst/>
                        </a:rPr>
                        <a:t>Öğrenme</a:t>
                      </a:r>
                    </a:p>
                    <a:p>
                      <a:pPr marL="342900" lvl="0" indent="-342900">
                        <a:spcAft>
                          <a:spcPts val="0"/>
                        </a:spcAft>
                        <a:buFont typeface="Symbol"/>
                        <a:buChar char=""/>
                        <a:tabLst>
                          <a:tab pos="318770" algn="l"/>
                        </a:tabLst>
                      </a:pPr>
                      <a:r>
                        <a:rPr lang="tr-TR" sz="1300" dirty="0">
                          <a:effectLst/>
                        </a:rPr>
                        <a:t>Öğrenme faaliyetlerinin,  kurum içi ve dışı iyi uygulamaların ve iyileştirme fırsatlarının belirlenmesi amacıyla kullanılması</a:t>
                      </a:r>
                    </a:p>
                    <a:p>
                      <a:pPr marL="71755" algn="ctr">
                        <a:spcAft>
                          <a:spcPts val="0"/>
                        </a:spcAft>
                      </a:pPr>
                      <a:r>
                        <a:rPr lang="tr-TR" sz="1300" dirty="0">
                          <a:solidFill>
                            <a:srgbClr val="FF0000"/>
                          </a:solidFill>
                          <a:effectLst/>
                        </a:rPr>
                        <a:t>İyileştirme ve </a:t>
                      </a:r>
                      <a:r>
                        <a:rPr lang="tr-TR" sz="1300" dirty="0" err="1">
                          <a:solidFill>
                            <a:srgbClr val="FF0000"/>
                          </a:solidFill>
                          <a:effectLst/>
                        </a:rPr>
                        <a:t>Yenileşim</a:t>
                      </a:r>
                      <a:endParaRPr lang="tr-TR" sz="1300" dirty="0">
                        <a:solidFill>
                          <a:srgbClr val="FF0000"/>
                        </a:solidFill>
                        <a:effectLst/>
                      </a:endParaRPr>
                    </a:p>
                    <a:p>
                      <a:pPr marL="342900" lvl="0" indent="-342900">
                        <a:spcAft>
                          <a:spcPts val="0"/>
                        </a:spcAft>
                        <a:buFont typeface="Symbol"/>
                        <a:buChar char=""/>
                        <a:tabLst>
                          <a:tab pos="318770" algn="l"/>
                        </a:tabLst>
                      </a:pPr>
                      <a:r>
                        <a:rPr lang="tr-TR" sz="1300" dirty="0">
                          <a:effectLst/>
                        </a:rPr>
                        <a:t>Ölçme ve öğrenme sonuçlarının; iyileştirmelerin belirlenmesi </a:t>
                      </a:r>
                      <a:r>
                        <a:rPr lang="tr-TR" sz="1300" dirty="0" err="1">
                          <a:effectLst/>
                        </a:rPr>
                        <a:t>önceliklendirilmesi</a:t>
                      </a:r>
                      <a:r>
                        <a:rPr lang="tr-TR" sz="1300" dirty="0">
                          <a:effectLst/>
                        </a:rPr>
                        <a:t>, planlanması ve uygulanması amacıyla kullanılması </a:t>
                      </a:r>
                    </a:p>
                    <a:p>
                      <a:pPr marL="342900" lvl="0" indent="-342900">
                        <a:spcAft>
                          <a:spcPts val="0"/>
                        </a:spcAft>
                        <a:buFont typeface="Symbol"/>
                        <a:buChar char=""/>
                        <a:tabLst>
                          <a:tab pos="318770" algn="l"/>
                        </a:tabLst>
                      </a:pPr>
                      <a:r>
                        <a:rPr lang="tr-TR" sz="1300" dirty="0">
                          <a:effectLst/>
                        </a:rPr>
                        <a:t>Yaratıcılık çabalarının sonuçlarının değerlendirilmesi, </a:t>
                      </a:r>
                      <a:r>
                        <a:rPr lang="tr-TR" sz="1300" dirty="0" err="1">
                          <a:effectLst/>
                        </a:rPr>
                        <a:t>önceliklendirilmesi</a:t>
                      </a:r>
                      <a:endParaRPr lang="tr-TR" sz="1300" dirty="0">
                        <a:solidFill>
                          <a:schemeClr val="tx1"/>
                        </a:solidFill>
                        <a:effectLst/>
                        <a:latin typeface="Times New Roman" pitchFamily="18" charset="0"/>
                        <a:ea typeface="Times New Roman"/>
                        <a:cs typeface="Times New Roman" pitchFamily="18" charset="0"/>
                      </a:endParaRPr>
                    </a:p>
                  </a:txBody>
                  <a:tcPr marL="57527" marR="57527" marT="0" marB="0"/>
                </a:tc>
              </a:tr>
            </a:tbl>
          </a:graphicData>
        </a:graphic>
      </p:graphicFrame>
      <p:sp>
        <p:nvSpPr>
          <p:cNvPr id="6" name="Metin kutusu 5"/>
          <p:cNvSpPr txBox="1"/>
          <p:nvPr/>
        </p:nvSpPr>
        <p:spPr>
          <a:xfrm>
            <a:off x="683568" y="285728"/>
            <a:ext cx="7501051" cy="1138773"/>
          </a:xfrm>
          <a:prstGeom prst="rect">
            <a:avLst/>
          </a:prstGeom>
          <a:noFill/>
        </p:spPr>
        <p:txBody>
          <a:bodyPr wrap="square" rtlCol="0">
            <a:spAutoFit/>
          </a:bodyPr>
          <a:lstStyle/>
          <a:p>
            <a:pPr algn="ctr"/>
            <a:r>
              <a:rPr lang="tr-TR" sz="2400" b="1" dirty="0" smtClean="0"/>
              <a:t>GİRDİ KRİTERLERİ DEĞERLENDİRME MANTIĞI</a:t>
            </a:r>
          </a:p>
          <a:p>
            <a:pPr algn="ctr"/>
            <a:endParaRPr lang="tr-TR" sz="2400" b="1" dirty="0" smtClean="0"/>
          </a:p>
          <a:p>
            <a:pPr algn="ctr"/>
            <a:r>
              <a:rPr lang="tr-TR" sz="2000" b="1" dirty="0" smtClean="0">
                <a:solidFill>
                  <a:srgbClr val="FF0000"/>
                </a:solidFill>
              </a:rPr>
              <a:t>YENİ SİSTEM</a:t>
            </a:r>
            <a:endParaRPr lang="tr-TR" sz="2000" b="1" dirty="0">
              <a:solidFill>
                <a:srgbClr val="FF0000"/>
              </a:solidFill>
            </a:endParaRPr>
          </a:p>
        </p:txBody>
      </p:sp>
    </p:spTree>
    <p:extLst>
      <p:ext uri="{BB962C8B-B14F-4D97-AF65-F5344CB8AC3E}">
        <p14:creationId xmlns="" xmlns:p14="http://schemas.microsoft.com/office/powerpoint/2010/main" val="900745991"/>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2846798780"/>
              </p:ext>
            </p:extLst>
          </p:nvPr>
        </p:nvGraphicFramePr>
        <p:xfrm>
          <a:off x="0" y="2060848"/>
          <a:ext cx="9108504" cy="4966126"/>
        </p:xfrm>
        <a:graphic>
          <a:graphicData uri="http://schemas.openxmlformats.org/drawingml/2006/table">
            <a:tbl>
              <a:tblPr firstRow="1" firstCol="1" bandRow="1">
                <a:tableStyleId>{69CF1AB2-1976-4502-BF36-3FF5EA218861}</a:tableStyleId>
              </a:tblPr>
              <a:tblGrid>
                <a:gridCol w="655212"/>
                <a:gridCol w="510925"/>
                <a:gridCol w="525543"/>
                <a:gridCol w="504056"/>
                <a:gridCol w="504056"/>
                <a:gridCol w="504056"/>
                <a:gridCol w="576064"/>
                <a:gridCol w="432048"/>
                <a:gridCol w="576064"/>
                <a:gridCol w="576064"/>
                <a:gridCol w="432048"/>
                <a:gridCol w="504056"/>
                <a:gridCol w="432048"/>
                <a:gridCol w="360040"/>
                <a:gridCol w="360040"/>
                <a:gridCol w="504056"/>
                <a:gridCol w="504056"/>
                <a:gridCol w="648072"/>
              </a:tblGrid>
              <a:tr h="525840">
                <a:tc gridSpan="3">
                  <a:txBody>
                    <a:bodyPr/>
                    <a:lstStyle/>
                    <a:p>
                      <a:pPr algn="ctr">
                        <a:spcAft>
                          <a:spcPts val="0"/>
                        </a:spcAft>
                      </a:pPr>
                      <a:r>
                        <a:rPr lang="tr-TR" sz="1400" dirty="0">
                          <a:effectLst/>
                          <a:latin typeface="Times New Roman" pitchFamily="18" charset="0"/>
                          <a:cs typeface="Times New Roman" pitchFamily="18" charset="0"/>
                        </a:rPr>
                        <a:t>1</a:t>
                      </a:r>
                      <a:endParaRPr lang="tr-TR" sz="1600" dirty="0">
                        <a:effectLst/>
                        <a:latin typeface="Times New Roman" pitchFamily="18" charset="0"/>
                        <a:cs typeface="Times New Roman" pitchFamily="18" charset="0"/>
                      </a:endParaRPr>
                    </a:p>
                    <a:p>
                      <a:pPr algn="ctr">
                        <a:spcAft>
                          <a:spcPts val="0"/>
                        </a:spcAft>
                      </a:pPr>
                      <a:r>
                        <a:rPr lang="tr-TR" sz="1400" dirty="0">
                          <a:effectLst/>
                          <a:latin typeface="Times New Roman" pitchFamily="18" charset="0"/>
                          <a:cs typeface="Times New Roman" pitchFamily="18" charset="0"/>
                        </a:rPr>
                        <a:t>(0-15)</a:t>
                      </a:r>
                      <a:endParaRPr lang="tr-TR" sz="1600" dirty="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a:effectLst/>
                          <a:latin typeface="Times New Roman" pitchFamily="18" charset="0"/>
                          <a:cs typeface="Times New Roman" pitchFamily="18" charset="0"/>
                        </a:rPr>
                        <a:t>2</a:t>
                      </a:r>
                      <a:endParaRPr lang="tr-TR" sz="1600">
                        <a:effectLst/>
                        <a:latin typeface="Times New Roman" pitchFamily="18" charset="0"/>
                        <a:cs typeface="Times New Roman" pitchFamily="18" charset="0"/>
                      </a:endParaRPr>
                    </a:p>
                    <a:p>
                      <a:pPr algn="ctr">
                        <a:spcAft>
                          <a:spcPts val="0"/>
                        </a:spcAft>
                      </a:pPr>
                      <a:r>
                        <a:rPr lang="tr-TR" sz="1400">
                          <a:effectLst/>
                          <a:latin typeface="Times New Roman" pitchFamily="18" charset="0"/>
                          <a:cs typeface="Times New Roman" pitchFamily="18" charset="0"/>
                        </a:rPr>
                        <a:t>(20-30)</a:t>
                      </a:r>
                      <a:endParaRPr lang="tr-TR" sz="160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dirty="0">
                          <a:effectLst/>
                          <a:latin typeface="Times New Roman" pitchFamily="18" charset="0"/>
                          <a:cs typeface="Times New Roman" pitchFamily="18" charset="0"/>
                        </a:rPr>
                        <a:t>3</a:t>
                      </a:r>
                      <a:endParaRPr lang="tr-TR" sz="1600" dirty="0">
                        <a:effectLst/>
                        <a:latin typeface="Times New Roman" pitchFamily="18" charset="0"/>
                        <a:cs typeface="Times New Roman" pitchFamily="18" charset="0"/>
                      </a:endParaRPr>
                    </a:p>
                    <a:p>
                      <a:pPr algn="ctr">
                        <a:spcAft>
                          <a:spcPts val="0"/>
                        </a:spcAft>
                      </a:pPr>
                      <a:r>
                        <a:rPr lang="tr-TR" sz="1400" dirty="0">
                          <a:effectLst/>
                          <a:latin typeface="Times New Roman" pitchFamily="18" charset="0"/>
                          <a:cs typeface="Times New Roman" pitchFamily="18" charset="0"/>
                        </a:rPr>
                        <a:t>(35-45)</a:t>
                      </a:r>
                      <a:endParaRPr lang="tr-TR" sz="1600" dirty="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a:effectLst/>
                          <a:latin typeface="Times New Roman" pitchFamily="18" charset="0"/>
                          <a:cs typeface="Times New Roman" pitchFamily="18" charset="0"/>
                        </a:rPr>
                        <a:t>4</a:t>
                      </a:r>
                      <a:endParaRPr lang="tr-TR" sz="1600">
                        <a:effectLst/>
                        <a:latin typeface="Times New Roman" pitchFamily="18" charset="0"/>
                        <a:cs typeface="Times New Roman" pitchFamily="18" charset="0"/>
                      </a:endParaRPr>
                    </a:p>
                    <a:p>
                      <a:pPr algn="ctr">
                        <a:spcAft>
                          <a:spcPts val="0"/>
                        </a:spcAft>
                      </a:pPr>
                      <a:r>
                        <a:rPr lang="tr-TR" sz="1400">
                          <a:effectLst/>
                          <a:latin typeface="Times New Roman" pitchFamily="18" charset="0"/>
                          <a:cs typeface="Times New Roman" pitchFamily="18" charset="0"/>
                        </a:rPr>
                        <a:t>(50-60)</a:t>
                      </a:r>
                      <a:endParaRPr lang="tr-TR" sz="160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a:effectLst/>
                          <a:latin typeface="Times New Roman" pitchFamily="18" charset="0"/>
                          <a:cs typeface="Times New Roman" pitchFamily="18" charset="0"/>
                        </a:rPr>
                        <a:t>5</a:t>
                      </a:r>
                      <a:endParaRPr lang="tr-TR" sz="1600">
                        <a:effectLst/>
                        <a:latin typeface="Times New Roman" pitchFamily="18" charset="0"/>
                        <a:cs typeface="Times New Roman" pitchFamily="18" charset="0"/>
                      </a:endParaRPr>
                    </a:p>
                    <a:p>
                      <a:pPr algn="ctr">
                        <a:spcAft>
                          <a:spcPts val="0"/>
                        </a:spcAft>
                      </a:pPr>
                      <a:r>
                        <a:rPr lang="tr-TR" sz="1400">
                          <a:effectLst/>
                          <a:latin typeface="Times New Roman" pitchFamily="18" charset="0"/>
                          <a:cs typeface="Times New Roman" pitchFamily="18" charset="0"/>
                        </a:rPr>
                        <a:t>(65-75)</a:t>
                      </a:r>
                      <a:endParaRPr lang="tr-TR" sz="160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dirty="0">
                          <a:effectLst/>
                          <a:latin typeface="Times New Roman" pitchFamily="18" charset="0"/>
                          <a:cs typeface="Times New Roman" pitchFamily="18" charset="0"/>
                        </a:rPr>
                        <a:t>6</a:t>
                      </a:r>
                      <a:endParaRPr lang="tr-TR" sz="1600" dirty="0">
                        <a:effectLst/>
                        <a:latin typeface="Times New Roman" pitchFamily="18" charset="0"/>
                        <a:cs typeface="Times New Roman" pitchFamily="18" charset="0"/>
                      </a:endParaRPr>
                    </a:p>
                    <a:p>
                      <a:pPr algn="ctr">
                        <a:spcAft>
                          <a:spcPts val="0"/>
                        </a:spcAft>
                      </a:pPr>
                      <a:r>
                        <a:rPr lang="tr-TR" sz="1400" dirty="0">
                          <a:effectLst/>
                          <a:latin typeface="Times New Roman" pitchFamily="18" charset="0"/>
                          <a:cs typeface="Times New Roman" pitchFamily="18" charset="0"/>
                        </a:rPr>
                        <a:t>(80-100)</a:t>
                      </a:r>
                      <a:endParaRPr lang="tr-TR" sz="1600" dirty="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r>
              <a:tr h="1070905">
                <a:tc gridSpan="3">
                  <a:txBody>
                    <a:bodyPr/>
                    <a:lstStyle/>
                    <a:p>
                      <a:pPr algn="ctr">
                        <a:spcAft>
                          <a:spcPts val="0"/>
                        </a:spcAft>
                      </a:pPr>
                      <a:r>
                        <a:rPr lang="tr-TR" sz="1400" dirty="0">
                          <a:effectLst/>
                          <a:latin typeface="Times New Roman" pitchFamily="18" charset="0"/>
                          <a:cs typeface="Times New Roman" pitchFamily="18" charset="0"/>
                        </a:rPr>
                        <a:t>Tasarım</a:t>
                      </a:r>
                      <a:endParaRPr lang="tr-TR" sz="1600" dirty="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marL="34925" algn="ctr">
                        <a:spcAft>
                          <a:spcPts val="0"/>
                        </a:spcAft>
                        <a:tabLst>
                          <a:tab pos="2003425" algn="l"/>
                        </a:tabLst>
                      </a:pPr>
                      <a:r>
                        <a:rPr lang="tr-TR" sz="1400">
                          <a:effectLst/>
                          <a:latin typeface="Times New Roman" pitchFamily="18" charset="0"/>
                          <a:cs typeface="Times New Roman" pitchFamily="18" charset="0"/>
                        </a:rPr>
                        <a:t>Bütünleşik</a:t>
                      </a:r>
                      <a:endParaRPr lang="tr-TR" sz="160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dirty="0">
                          <a:effectLst/>
                          <a:latin typeface="Times New Roman" pitchFamily="18" charset="0"/>
                          <a:cs typeface="Times New Roman" pitchFamily="18" charset="0"/>
                        </a:rPr>
                        <a:t>Uygulama ve Sistematiklik</a:t>
                      </a:r>
                      <a:endParaRPr lang="tr-TR" sz="1600" dirty="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a:effectLst/>
                          <a:latin typeface="Times New Roman" pitchFamily="18" charset="0"/>
                          <a:cs typeface="Times New Roman" pitchFamily="18" charset="0"/>
                        </a:rPr>
                        <a:t>Ölçme</a:t>
                      </a:r>
                      <a:endParaRPr lang="tr-TR" sz="160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marL="34925" algn="ctr">
                        <a:spcAft>
                          <a:spcPts val="0"/>
                        </a:spcAft>
                        <a:tabLst>
                          <a:tab pos="2003425" algn="l"/>
                        </a:tabLst>
                      </a:pPr>
                      <a:r>
                        <a:rPr lang="tr-TR" sz="1400">
                          <a:effectLst/>
                          <a:latin typeface="Times New Roman" pitchFamily="18" charset="0"/>
                          <a:cs typeface="Times New Roman" pitchFamily="18" charset="0"/>
                        </a:rPr>
                        <a:t>Öğrenme</a:t>
                      </a:r>
                      <a:endParaRPr lang="tr-TR" sz="160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c gridSpan="3">
                  <a:txBody>
                    <a:bodyPr/>
                    <a:lstStyle/>
                    <a:p>
                      <a:pPr algn="ctr">
                        <a:spcAft>
                          <a:spcPts val="0"/>
                        </a:spcAft>
                      </a:pPr>
                      <a:r>
                        <a:rPr lang="tr-TR" sz="1400" dirty="0">
                          <a:effectLst/>
                          <a:latin typeface="Times New Roman" pitchFamily="18" charset="0"/>
                          <a:cs typeface="Times New Roman" pitchFamily="18" charset="0"/>
                        </a:rPr>
                        <a:t>İyileştirme ve </a:t>
                      </a:r>
                      <a:r>
                        <a:rPr lang="tr-TR" sz="1400" dirty="0" err="1">
                          <a:effectLst/>
                          <a:latin typeface="Times New Roman" pitchFamily="18" charset="0"/>
                          <a:cs typeface="Times New Roman" pitchFamily="18" charset="0"/>
                        </a:rPr>
                        <a:t>Yenileşim</a:t>
                      </a:r>
                      <a:endParaRPr lang="tr-TR" sz="1600" dirty="0">
                        <a:effectLst/>
                        <a:latin typeface="Times New Roman" pitchFamily="18" charset="0"/>
                        <a:ea typeface="Times New Roman"/>
                        <a:cs typeface="Times New Roman" pitchFamily="18" charset="0"/>
                      </a:endParaRPr>
                    </a:p>
                  </a:txBody>
                  <a:tcPr marL="57527" marR="57527" marT="0" marB="0" anchor="ctr"/>
                </a:tc>
                <a:tc hMerge="1">
                  <a:txBody>
                    <a:bodyPr/>
                    <a:lstStyle/>
                    <a:p>
                      <a:endParaRPr lang="tr-TR"/>
                    </a:p>
                  </a:txBody>
                  <a:tcPr/>
                </a:tc>
                <a:tc hMerge="1">
                  <a:txBody>
                    <a:bodyPr/>
                    <a:lstStyle/>
                    <a:p>
                      <a:endParaRPr lang="tr-TR"/>
                    </a:p>
                  </a:txBody>
                  <a:tcPr/>
                </a:tc>
              </a:tr>
              <a:tr h="1331484">
                <a:tc>
                  <a:txBody>
                    <a:bodyPr/>
                    <a:lstStyle/>
                    <a:p>
                      <a:pPr marR="71755" algn="ctr">
                        <a:spcAft>
                          <a:spcPts val="0"/>
                        </a:spcAft>
                      </a:pPr>
                      <a:r>
                        <a:rPr lang="tr-TR" sz="1600" b="0">
                          <a:effectLst/>
                          <a:latin typeface="Times New Roman" pitchFamily="18" charset="0"/>
                          <a:cs typeface="Times New Roman" pitchFamily="18" charset="0"/>
                        </a:rPr>
                        <a:t> </a:t>
                      </a:r>
                      <a:endParaRPr lang="tr-TR" sz="2400" b="0">
                        <a:effectLst/>
                        <a:latin typeface="Times New Roman" pitchFamily="18" charset="0"/>
                        <a:cs typeface="Times New Roman" pitchFamily="18" charset="0"/>
                      </a:endParaRPr>
                    </a:p>
                    <a:p>
                      <a:pPr marR="71755" algn="ctr">
                        <a:spcAft>
                          <a:spcPts val="0"/>
                        </a:spcAft>
                      </a:pPr>
                      <a:r>
                        <a:rPr lang="tr-TR" sz="1600" b="0">
                          <a:effectLst/>
                          <a:latin typeface="Times New Roman" pitchFamily="18" charset="0"/>
                          <a:cs typeface="Times New Roman" pitchFamily="18" charset="0"/>
                        </a:rPr>
                        <a:t>Hikâyemsi</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Kapsamlı 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Hikâyemsi</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dirty="0">
                          <a:effectLst/>
                          <a:latin typeface="Times New Roman" pitchFamily="18" charset="0"/>
                          <a:cs typeface="Times New Roman" pitchFamily="18" charset="0"/>
                        </a:rPr>
                        <a:t>Kapsamlı kanıt</a:t>
                      </a:r>
                      <a:endParaRPr lang="tr-TR" sz="2400" b="0" dirty="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Hikâyemsi</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Kapsamlı 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Hikâyemsi</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Kapsamlı 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Hikâyemsi</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Kapsamlı 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Hikâyemsi</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a:effectLst/>
                          <a:latin typeface="Times New Roman" pitchFamily="18" charset="0"/>
                          <a:cs typeface="Times New Roman" pitchFamily="18" charset="0"/>
                        </a:rPr>
                        <a:t>Kanıt</a:t>
                      </a:r>
                      <a:endParaRPr lang="tr-TR" sz="2400" b="0">
                        <a:effectLst/>
                        <a:latin typeface="Times New Roman" pitchFamily="18" charset="0"/>
                        <a:ea typeface="Times New Roman"/>
                        <a:cs typeface="Times New Roman" pitchFamily="18" charset="0"/>
                      </a:endParaRPr>
                    </a:p>
                  </a:txBody>
                  <a:tcPr marL="57527" marR="57527" marT="0" marB="0" vert="vert270" anchor="ctr"/>
                </a:tc>
                <a:tc>
                  <a:txBody>
                    <a:bodyPr/>
                    <a:lstStyle/>
                    <a:p>
                      <a:pPr marR="71755" algn="ctr">
                        <a:spcAft>
                          <a:spcPts val="0"/>
                        </a:spcAft>
                      </a:pPr>
                      <a:r>
                        <a:rPr lang="tr-TR" sz="1600" b="0" dirty="0">
                          <a:effectLst/>
                          <a:latin typeface="Times New Roman" pitchFamily="18" charset="0"/>
                          <a:cs typeface="Times New Roman" pitchFamily="18" charset="0"/>
                        </a:rPr>
                        <a:t>Kapsamlı kanıt</a:t>
                      </a:r>
                      <a:endParaRPr lang="tr-TR" sz="2400" b="0" dirty="0">
                        <a:effectLst/>
                        <a:latin typeface="Times New Roman" pitchFamily="18" charset="0"/>
                        <a:ea typeface="Times New Roman"/>
                        <a:cs typeface="Times New Roman" pitchFamily="18" charset="0"/>
                      </a:endParaRPr>
                    </a:p>
                  </a:txBody>
                  <a:tcPr marL="57527" marR="57527" marT="0" marB="0" vert="vert270" anchor="ctr"/>
                </a:tc>
              </a:tr>
              <a:tr h="602384">
                <a:tc>
                  <a:txBody>
                    <a:bodyPr/>
                    <a:lstStyle/>
                    <a:p>
                      <a:pPr algn="ctr">
                        <a:spcAft>
                          <a:spcPts val="0"/>
                        </a:spcAft>
                      </a:pPr>
                      <a:r>
                        <a:rPr lang="tr-TR" sz="1400" b="0">
                          <a:effectLst/>
                          <a:latin typeface="Times New Roman" pitchFamily="18" charset="0"/>
                          <a:cs typeface="Times New Roman" pitchFamily="18" charset="0"/>
                        </a:rPr>
                        <a:t>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10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15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20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25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30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35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40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45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50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55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60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65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70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75</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80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a:effectLst/>
                          <a:latin typeface="Times New Roman" pitchFamily="18" charset="0"/>
                          <a:cs typeface="Times New Roman" pitchFamily="18" charset="0"/>
                        </a:rPr>
                        <a:t>90</a:t>
                      </a:r>
                      <a:endParaRPr lang="tr-TR" sz="1800" b="0">
                        <a:effectLst/>
                        <a:latin typeface="Times New Roman" pitchFamily="18" charset="0"/>
                        <a:ea typeface="Times New Roman"/>
                        <a:cs typeface="Times New Roman" pitchFamily="18" charset="0"/>
                      </a:endParaRPr>
                    </a:p>
                  </a:txBody>
                  <a:tcPr marL="57527" marR="57527" marT="0" marB="0"/>
                </a:tc>
                <a:tc>
                  <a:txBody>
                    <a:bodyPr/>
                    <a:lstStyle/>
                    <a:p>
                      <a:pPr algn="ctr">
                        <a:spcAft>
                          <a:spcPts val="0"/>
                        </a:spcAft>
                      </a:pPr>
                      <a:r>
                        <a:rPr lang="tr-TR" sz="1400" b="0" dirty="0">
                          <a:effectLst/>
                          <a:latin typeface="Times New Roman" pitchFamily="18" charset="0"/>
                          <a:cs typeface="Times New Roman" pitchFamily="18" charset="0"/>
                        </a:rPr>
                        <a:t>100</a:t>
                      </a:r>
                      <a:endParaRPr lang="tr-TR" sz="1800" b="0" dirty="0">
                        <a:effectLst/>
                        <a:latin typeface="Times New Roman" pitchFamily="18" charset="0"/>
                        <a:ea typeface="Times New Roman"/>
                        <a:cs typeface="Times New Roman" pitchFamily="18" charset="0"/>
                      </a:endParaRPr>
                    </a:p>
                  </a:txBody>
                  <a:tcPr marL="57527" marR="57527" marT="0" marB="0"/>
                </a:tc>
              </a:tr>
              <a:tr h="300480">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a:effectLst/>
                          <a:latin typeface="Times New Roman" pitchFamily="18" charset="0"/>
                          <a:cs typeface="Times New Roman" pitchFamily="18" charset="0"/>
                        </a:rPr>
                        <a:t> </a:t>
                      </a:r>
                      <a:endParaRPr lang="tr-TR" sz="2400">
                        <a:effectLst/>
                        <a:latin typeface="Times New Roman" pitchFamily="18" charset="0"/>
                        <a:ea typeface="Times New Roman"/>
                        <a:cs typeface="Times New Roman" pitchFamily="18" charset="0"/>
                      </a:endParaRPr>
                    </a:p>
                  </a:txBody>
                  <a:tcPr marL="57527" marR="57527" marT="0" marB="0"/>
                </a:tc>
                <a:tc>
                  <a:txBody>
                    <a:bodyPr/>
                    <a:lstStyle/>
                    <a:p>
                      <a:pPr>
                        <a:spcAft>
                          <a:spcPts val="0"/>
                        </a:spcAft>
                      </a:pPr>
                      <a:r>
                        <a:rPr lang="tr-TR" sz="1600" dirty="0">
                          <a:effectLst/>
                          <a:latin typeface="Times New Roman" pitchFamily="18" charset="0"/>
                          <a:cs typeface="Times New Roman" pitchFamily="18" charset="0"/>
                        </a:rPr>
                        <a:t> </a:t>
                      </a:r>
                      <a:endParaRPr lang="tr-TR" sz="2400" dirty="0">
                        <a:effectLst/>
                        <a:latin typeface="Times New Roman" pitchFamily="18" charset="0"/>
                        <a:ea typeface="Times New Roman"/>
                        <a:cs typeface="Times New Roman" pitchFamily="18" charset="0"/>
                      </a:endParaRPr>
                    </a:p>
                  </a:txBody>
                  <a:tcPr marL="57527" marR="57527" marT="0" marB="0"/>
                </a:tc>
              </a:tr>
              <a:tr h="1135033">
                <a:tc gridSpan="6">
                  <a:txBody>
                    <a:bodyPr/>
                    <a:lstStyle/>
                    <a:p>
                      <a:pPr algn="ctr">
                        <a:spcAft>
                          <a:spcPts val="0"/>
                        </a:spcAft>
                      </a:pPr>
                      <a:r>
                        <a:rPr lang="tr-TR" sz="1600">
                          <a:effectLst/>
                          <a:latin typeface="Times New Roman" pitchFamily="18" charset="0"/>
                          <a:cs typeface="Times New Roman" pitchFamily="18" charset="0"/>
                        </a:rPr>
                        <a:t> </a:t>
                      </a:r>
                    </a:p>
                    <a:p>
                      <a:pPr algn="ctr">
                        <a:spcAft>
                          <a:spcPts val="0"/>
                        </a:spcAft>
                      </a:pPr>
                      <a:r>
                        <a:rPr lang="tr-TR" sz="1600">
                          <a:effectLst/>
                          <a:latin typeface="Times New Roman" pitchFamily="18" charset="0"/>
                          <a:cs typeface="Times New Roman" pitchFamily="18" charset="0"/>
                        </a:rPr>
                        <a:t>Kuvvetli Yönler</a:t>
                      </a:r>
                      <a:endParaRPr lang="tr-TR" sz="1600">
                        <a:effectLst/>
                        <a:latin typeface="Times New Roman" pitchFamily="18" charset="0"/>
                        <a:ea typeface="Times New Roman"/>
                        <a:cs typeface="Times New Roman" pitchFamily="18" charset="0"/>
                      </a:endParaRPr>
                    </a:p>
                  </a:txBody>
                  <a:tcPr marL="57527" marR="5752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2">
                  <a:txBody>
                    <a:bodyPr/>
                    <a:lstStyle/>
                    <a:p>
                      <a:pPr algn="ctr">
                        <a:spcAft>
                          <a:spcPts val="0"/>
                        </a:spcAft>
                      </a:pPr>
                      <a:r>
                        <a:rPr lang="tr-TR" sz="1600" dirty="0">
                          <a:effectLst/>
                          <a:latin typeface="Times New Roman" pitchFamily="18" charset="0"/>
                          <a:cs typeface="Times New Roman" pitchFamily="18" charset="0"/>
                        </a:rPr>
                        <a:t> </a:t>
                      </a:r>
                    </a:p>
                    <a:p>
                      <a:pPr algn="ctr">
                        <a:spcAft>
                          <a:spcPts val="0"/>
                        </a:spcAft>
                      </a:pPr>
                      <a:r>
                        <a:rPr lang="tr-TR" sz="1600" dirty="0">
                          <a:effectLst/>
                          <a:latin typeface="Times New Roman" pitchFamily="18" charset="0"/>
                          <a:cs typeface="Times New Roman" pitchFamily="18" charset="0"/>
                        </a:rPr>
                        <a:t>İyileştirmeye Açık Alanlar</a:t>
                      </a:r>
                      <a:endParaRPr lang="tr-TR" sz="1600" dirty="0">
                        <a:effectLst/>
                        <a:latin typeface="Times New Roman" pitchFamily="18" charset="0"/>
                        <a:ea typeface="Times New Roman"/>
                        <a:cs typeface="Times New Roman" pitchFamily="18" charset="0"/>
                      </a:endParaRPr>
                    </a:p>
                  </a:txBody>
                  <a:tcPr marL="57527" marR="57527"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
        <p:nvSpPr>
          <p:cNvPr id="9" name="Metin kutusu 8"/>
          <p:cNvSpPr txBox="1"/>
          <p:nvPr/>
        </p:nvSpPr>
        <p:spPr>
          <a:xfrm>
            <a:off x="1268016" y="1196752"/>
            <a:ext cx="7001340" cy="369332"/>
          </a:xfrm>
          <a:prstGeom prst="rect">
            <a:avLst/>
          </a:prstGeom>
          <a:noFill/>
        </p:spPr>
        <p:txBody>
          <a:bodyPr wrap="square" rtlCol="0">
            <a:spAutoFit/>
          </a:bodyPr>
          <a:lstStyle/>
          <a:p>
            <a:r>
              <a:rPr lang="tr-TR" b="1" dirty="0" smtClean="0">
                <a:solidFill>
                  <a:srgbClr val="FF0000"/>
                </a:solidFill>
              </a:rPr>
              <a:t>YENİ  SİSTEM  PUAN DEĞERLENDİRME  MANTIĞI VE ARALIĞI </a:t>
            </a:r>
            <a:endParaRPr lang="tr-TR" b="1" dirty="0">
              <a:solidFill>
                <a:srgbClr val="FF0000"/>
              </a:solidFill>
            </a:endParaRPr>
          </a:p>
        </p:txBody>
      </p:sp>
    </p:spTree>
    <p:extLst>
      <p:ext uri="{BB962C8B-B14F-4D97-AF65-F5344CB8AC3E}">
        <p14:creationId xmlns="" xmlns:p14="http://schemas.microsoft.com/office/powerpoint/2010/main" val="246227118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08912" cy="576064"/>
          </a:xfrm>
        </p:spPr>
        <p:txBody>
          <a:bodyPr>
            <a:noAutofit/>
          </a:bodyPr>
          <a:lstStyle/>
          <a:p>
            <a:pPr algn="ctr"/>
            <a:r>
              <a:rPr lang="tr-TR" sz="3600" b="1" dirty="0" smtClean="0">
                <a:solidFill>
                  <a:srgbClr val="C00000"/>
                </a:solidFill>
              </a:rPr>
              <a:t>Girdi Kriterleri  Alt Kriterleri</a:t>
            </a:r>
            <a:endParaRPr lang="tr-TR" sz="3600" b="1" dirty="0">
              <a:solidFill>
                <a:srgbClr val="C00000"/>
              </a:solidFill>
            </a:endParaRPr>
          </a:p>
        </p:txBody>
      </p:sp>
      <p:graphicFrame>
        <p:nvGraphicFramePr>
          <p:cNvPr id="4" name="Tablo 3"/>
          <p:cNvGraphicFramePr>
            <a:graphicFrameLocks noGrp="1"/>
          </p:cNvGraphicFramePr>
          <p:nvPr>
            <p:extLst>
              <p:ext uri="{D42A27DB-BD31-4B8C-83A1-F6EECF244321}">
                <p14:modId xmlns="" xmlns:p14="http://schemas.microsoft.com/office/powerpoint/2010/main" val="2496748718"/>
              </p:ext>
            </p:extLst>
          </p:nvPr>
        </p:nvGraphicFramePr>
        <p:xfrm>
          <a:off x="-3" y="692696"/>
          <a:ext cx="9144002" cy="6481688"/>
        </p:xfrm>
        <a:graphic>
          <a:graphicData uri="http://schemas.openxmlformats.org/drawingml/2006/table">
            <a:tbl>
              <a:tblPr firstRow="1" firstCol="1" bandRow="1">
                <a:tableStyleId>{5202B0CA-FC54-4496-8BCA-5EF66A818D29}</a:tableStyleId>
              </a:tblPr>
              <a:tblGrid>
                <a:gridCol w="467547"/>
                <a:gridCol w="8676455"/>
              </a:tblGrid>
              <a:tr h="349102">
                <a:tc gridSpan="2">
                  <a:txBody>
                    <a:bodyPr/>
                    <a:lstStyle/>
                    <a:p>
                      <a:pPr algn="ctr">
                        <a:lnSpc>
                          <a:spcPct val="115000"/>
                        </a:lnSpc>
                        <a:spcAft>
                          <a:spcPts val="0"/>
                        </a:spcAft>
                      </a:pPr>
                      <a:r>
                        <a:rPr lang="tr-TR" sz="1800" b="1" dirty="0">
                          <a:solidFill>
                            <a:schemeClr val="bg1"/>
                          </a:solidFill>
                          <a:effectLst/>
                          <a:latin typeface="Times New Roman" pitchFamily="18" charset="0"/>
                          <a:cs typeface="Times New Roman" pitchFamily="18" charset="0"/>
                        </a:rPr>
                        <a:t>1. Kriter: Liderlik</a:t>
                      </a:r>
                      <a:endParaRPr lang="tr-TR" sz="1800" b="1" dirty="0">
                        <a:solidFill>
                          <a:schemeClr val="bg1"/>
                        </a:solidFill>
                        <a:effectLst/>
                        <a:latin typeface="Times New Roman" pitchFamily="18" charset="0"/>
                        <a:ea typeface="Calibri"/>
                        <a:cs typeface="Times New Roman" pitchFamily="18" charset="0"/>
                      </a:endParaRPr>
                    </a:p>
                  </a:txBody>
                  <a:tcPr marL="43460" marR="43460" marT="0" marB="0"/>
                </a:tc>
                <a:tc hMerge="1">
                  <a:txBody>
                    <a:bodyPr/>
                    <a:lstStyle/>
                    <a:p>
                      <a:endParaRPr lang="tr-TR"/>
                    </a:p>
                  </a:txBody>
                  <a:tcPr/>
                </a:tc>
              </a:tr>
              <a:tr h="566737">
                <a:tc>
                  <a:txBody>
                    <a:bodyPr/>
                    <a:lstStyle/>
                    <a:p>
                      <a:pPr algn="ctr">
                        <a:lnSpc>
                          <a:spcPct val="115000"/>
                        </a:lnSpc>
                        <a:spcAft>
                          <a:spcPts val="0"/>
                        </a:spcAft>
                      </a:pPr>
                      <a:endParaRPr lang="tr-TR" sz="1600" b="1" dirty="0">
                        <a:solidFill>
                          <a:srgbClr val="FF0000"/>
                        </a:solidFill>
                        <a:effectLst/>
                        <a:latin typeface="Times New Roman" pitchFamily="18" charset="0"/>
                        <a:ea typeface="Calibri"/>
                        <a:cs typeface="Times New Roman" pitchFamily="18" charset="0"/>
                      </a:endParaRPr>
                    </a:p>
                  </a:txBody>
                  <a:tcPr marL="43460" marR="43460" marT="0" marB="0"/>
                </a:tc>
                <a:tc>
                  <a:txBody>
                    <a:bodyPr/>
                    <a:lstStyle/>
                    <a:p>
                      <a:pPr algn="ctr">
                        <a:lnSpc>
                          <a:spcPct val="115000"/>
                        </a:lnSpc>
                        <a:spcAft>
                          <a:spcPts val="0"/>
                        </a:spcAft>
                      </a:pPr>
                      <a:r>
                        <a:rPr lang="tr-TR" sz="1400" b="1" dirty="0">
                          <a:solidFill>
                            <a:srgbClr val="FF0000"/>
                          </a:solidFill>
                          <a:effectLst/>
                          <a:latin typeface="Times New Roman" pitchFamily="18" charset="0"/>
                          <a:cs typeface="Times New Roman" pitchFamily="18" charset="0"/>
                        </a:rPr>
                        <a:t>Yeni Alt Kriterler</a:t>
                      </a:r>
                    </a:p>
                    <a:p>
                      <a:pPr algn="ctr">
                        <a:lnSpc>
                          <a:spcPct val="115000"/>
                        </a:lnSpc>
                        <a:spcAft>
                          <a:spcPts val="0"/>
                        </a:spcAft>
                      </a:pPr>
                      <a:r>
                        <a:rPr lang="tr-TR" sz="1400" b="1" dirty="0">
                          <a:solidFill>
                            <a:srgbClr val="FF0000"/>
                          </a:solidFill>
                          <a:effectLst/>
                          <a:latin typeface="Times New Roman" pitchFamily="18" charset="0"/>
                          <a:cs typeface="Times New Roman" pitchFamily="18" charset="0"/>
                        </a:rPr>
                        <a:t>(Genel İlkokul-Ortaokul- Genel Lise)</a:t>
                      </a:r>
                      <a:endParaRPr lang="tr-TR" sz="1400" b="1" dirty="0">
                        <a:solidFill>
                          <a:srgbClr val="FF0000"/>
                        </a:solidFill>
                        <a:effectLst/>
                        <a:latin typeface="Times New Roman" pitchFamily="18" charset="0"/>
                        <a:ea typeface="Calibri"/>
                        <a:cs typeface="Times New Roman" pitchFamily="18" charset="0"/>
                      </a:endParaRPr>
                    </a:p>
                  </a:txBody>
                  <a:tcPr marL="43460" marR="43460" marT="0" marB="0"/>
                </a:tc>
              </a:tr>
              <a:tr h="787145">
                <a:tc>
                  <a:txBody>
                    <a:bodyPr/>
                    <a:lstStyle/>
                    <a:p>
                      <a:pPr marL="342900" lvl="0" indent="-342900" algn="just">
                        <a:spcAft>
                          <a:spcPts val="0"/>
                        </a:spcAft>
                        <a:buFont typeface="Wingdings" pitchFamily="2" charset="2"/>
                        <a:buChar char="v"/>
                        <a:tabLst>
                          <a:tab pos="106045" algn="l"/>
                          <a:tab pos="266700" algn="l"/>
                        </a:tabLst>
                      </a:pPr>
                      <a:endParaRPr lang="tr-TR" sz="1050" b="1" dirty="0" smtClean="0">
                        <a:solidFill>
                          <a:schemeClr val="tx1"/>
                        </a:solidFill>
                        <a:effectLst/>
                        <a:latin typeface="Times New Roman" pitchFamily="18" charset="0"/>
                        <a:cs typeface="Times New Roman" pitchFamily="18" charset="0"/>
                      </a:endParaRPr>
                    </a:p>
                    <a:p>
                      <a:pPr marL="342900" lvl="0" indent="-342900" algn="just">
                        <a:spcAft>
                          <a:spcPts val="0"/>
                        </a:spcAft>
                        <a:buFont typeface="Wingdings" pitchFamily="2" charset="2"/>
                        <a:buChar char="v"/>
                        <a:tabLst>
                          <a:tab pos="106045" algn="l"/>
                          <a:tab pos="266700" algn="l"/>
                        </a:tabLst>
                      </a:pPr>
                      <a:endParaRPr lang="tr-TR" sz="1200" b="1" dirty="0">
                        <a:solidFill>
                          <a:schemeClr val="tx1"/>
                        </a:solidFill>
                        <a:effectLst/>
                        <a:latin typeface="Times New Roman" pitchFamily="18" charset="0"/>
                        <a:ea typeface="Times New Roman"/>
                        <a:cs typeface="Times New Roman" pitchFamily="18" charset="0"/>
                      </a:endParaRPr>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685800" algn="l"/>
                        </a:tabLst>
                      </a:pPr>
                      <a:r>
                        <a:rPr lang="tr-TR" sz="1600" b="1" dirty="0">
                          <a:solidFill>
                            <a:schemeClr val="tx1"/>
                          </a:solidFill>
                          <a:effectLst/>
                          <a:latin typeface="Times New Roman" pitchFamily="18" charset="0"/>
                          <a:cs typeface="Times New Roman" pitchFamily="18" charset="0"/>
                        </a:rPr>
                        <a:t>Liderler nasıl tanımlanır? Liderler okul/kurumun misyon, vizyonunun oluşumuna nasıl katkı sağlamakta, kurumun temel değerlerine ve etik kurallarına nasıl örnek olmaktadır?</a:t>
                      </a:r>
                      <a:endParaRPr lang="tr-TR" sz="1600" b="1" dirty="0">
                        <a:solidFill>
                          <a:schemeClr val="tx1"/>
                        </a:solidFill>
                        <a:effectLst/>
                        <a:latin typeface="Times New Roman" pitchFamily="18" charset="0"/>
                        <a:ea typeface="Times New Roman"/>
                        <a:cs typeface="Times New Roman" pitchFamily="18" charset="0"/>
                      </a:endParaRPr>
                    </a:p>
                  </a:txBody>
                  <a:tcPr marL="43460" marR="43460" marT="0" marB="0"/>
                </a:tc>
              </a:tr>
              <a:tr h="654561">
                <a:tc>
                  <a:txBody>
                    <a:bodyPr/>
                    <a:lstStyle/>
                    <a:p>
                      <a:pPr marL="342900" lvl="0" indent="-342900" algn="just">
                        <a:spcAft>
                          <a:spcPts val="0"/>
                        </a:spcAft>
                        <a:buFont typeface="Wingdings" pitchFamily="2" charset="2"/>
                        <a:buChar char="v"/>
                        <a:tabLst>
                          <a:tab pos="106045" algn="l"/>
                          <a:tab pos="266700" algn="l"/>
                        </a:tabLst>
                      </a:pPr>
                      <a:endParaRPr lang="tr-TR" sz="1050" b="1" dirty="0">
                        <a:solidFill>
                          <a:schemeClr val="tx1"/>
                        </a:solidFill>
                        <a:effectLst/>
                        <a:latin typeface="Times New Roman" pitchFamily="18" charset="0"/>
                        <a:cs typeface="Times New Roman" pitchFamily="18" charset="0"/>
                      </a:endParaRPr>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685800" algn="l"/>
                        </a:tabLst>
                      </a:pPr>
                      <a:r>
                        <a:rPr lang="tr-TR" sz="1600" b="1" dirty="0">
                          <a:solidFill>
                            <a:srgbClr val="FF0000"/>
                          </a:solidFill>
                          <a:effectLst/>
                          <a:latin typeface="Times New Roman" pitchFamily="18" charset="0"/>
                          <a:cs typeface="Times New Roman" pitchFamily="18" charset="0"/>
                        </a:rPr>
                        <a:t>Liderler okul/kurumun yönetim sisteminin oluşturulmasında, yaşama geçirilmesinde ve sürekli iyileştirme çalışmalarında nasıl rol almaktadır?</a:t>
                      </a:r>
                      <a:endParaRPr lang="tr-TR" sz="1600" b="1" dirty="0">
                        <a:solidFill>
                          <a:srgbClr val="FF0000"/>
                        </a:solidFill>
                        <a:effectLst/>
                        <a:latin typeface="Times New Roman" pitchFamily="18" charset="0"/>
                        <a:ea typeface="Times New Roman"/>
                        <a:cs typeface="Times New Roman" pitchFamily="18" charset="0"/>
                      </a:endParaRPr>
                    </a:p>
                  </a:txBody>
                  <a:tcPr marL="43460" marR="43460" marT="0" marB="0"/>
                </a:tc>
              </a:tr>
              <a:tr h="517083">
                <a:tc>
                  <a:txBody>
                    <a:bodyPr/>
                    <a:lstStyle/>
                    <a:p>
                      <a:endParaRPr lang="tr-TR" dirty="0"/>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685800" algn="l"/>
                        </a:tabLst>
                      </a:pPr>
                      <a:r>
                        <a:rPr lang="tr-TR" sz="1600" b="1" dirty="0">
                          <a:solidFill>
                            <a:schemeClr val="tx1"/>
                          </a:solidFill>
                          <a:effectLst/>
                          <a:latin typeface="Times New Roman" pitchFamily="18" charset="0"/>
                          <a:cs typeface="Times New Roman" pitchFamily="18" charset="0"/>
                        </a:rPr>
                        <a:t>Liderler, kurul-komisyon çalışmaları ve etkinliklere nasıl destek sağlamaktadırlar? </a:t>
                      </a:r>
                      <a:endParaRPr lang="tr-TR" sz="1600" b="1" dirty="0">
                        <a:solidFill>
                          <a:schemeClr val="tx1"/>
                        </a:solidFill>
                        <a:effectLst/>
                        <a:latin typeface="Times New Roman" pitchFamily="18" charset="0"/>
                        <a:ea typeface="Times New Roman"/>
                        <a:cs typeface="Times New Roman" pitchFamily="18" charset="0"/>
                      </a:endParaRPr>
                    </a:p>
                  </a:txBody>
                  <a:tcPr marL="43460" marR="43460" marT="0" marB="0"/>
                </a:tc>
              </a:tr>
              <a:tr h="743172">
                <a:tc>
                  <a:txBody>
                    <a:bodyPr/>
                    <a:lstStyle/>
                    <a:p>
                      <a:endParaRPr lang="tr-TR" dirty="0"/>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685800" algn="l"/>
                        </a:tabLst>
                      </a:pPr>
                      <a:r>
                        <a:rPr lang="tr-TR" sz="1600" b="1" dirty="0">
                          <a:solidFill>
                            <a:srgbClr val="FF0000"/>
                          </a:solidFill>
                          <a:effectLst/>
                          <a:latin typeface="Times New Roman" pitchFamily="18" charset="0"/>
                          <a:cs typeface="Times New Roman" pitchFamily="18" charset="0"/>
                        </a:rPr>
                        <a:t>Liderler, iç-dış paydaşların istek ve beklentilerini dinleme, yanıtlama, önerilerini alma, başarıları tanıma ve takdir etme ilişkilerini nasıl yönetmektedir?</a:t>
                      </a:r>
                      <a:endParaRPr lang="tr-TR" sz="1600" b="1" dirty="0">
                        <a:solidFill>
                          <a:srgbClr val="FF0000"/>
                        </a:solidFill>
                        <a:effectLst/>
                        <a:latin typeface="Times New Roman" pitchFamily="18" charset="0"/>
                        <a:ea typeface="Times New Roman"/>
                        <a:cs typeface="Times New Roman" pitchFamily="18" charset="0"/>
                      </a:endParaRPr>
                    </a:p>
                  </a:txBody>
                  <a:tcPr marL="43460" marR="43460" marT="0" marB="0"/>
                </a:tc>
              </a:tr>
              <a:tr h="866248">
                <a:tc>
                  <a:txBody>
                    <a:bodyPr/>
                    <a:lstStyle/>
                    <a:p>
                      <a:pPr marL="342900" lvl="0" indent="-342900" algn="just">
                        <a:spcAft>
                          <a:spcPts val="0"/>
                        </a:spcAft>
                        <a:buFont typeface="Wingdings" pitchFamily="2" charset="2"/>
                        <a:buChar char="v"/>
                        <a:tabLst>
                          <a:tab pos="106045" algn="l"/>
                          <a:tab pos="266700" algn="l"/>
                        </a:tabLst>
                      </a:pPr>
                      <a:endParaRPr lang="tr-TR" sz="1200" b="1" dirty="0">
                        <a:solidFill>
                          <a:schemeClr val="tx1"/>
                        </a:solidFill>
                        <a:effectLst/>
                        <a:latin typeface="Times New Roman" pitchFamily="18" charset="0"/>
                        <a:ea typeface="Times New Roman"/>
                        <a:cs typeface="Times New Roman" pitchFamily="18" charset="0"/>
                      </a:endParaRPr>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685800" algn="l"/>
                        </a:tabLst>
                      </a:pPr>
                      <a:r>
                        <a:rPr lang="tr-TR" sz="1600" b="1" dirty="0">
                          <a:solidFill>
                            <a:schemeClr val="tx1"/>
                          </a:solidFill>
                          <a:effectLst/>
                          <a:latin typeface="Times New Roman" pitchFamily="18" charset="0"/>
                          <a:cs typeface="Times New Roman" pitchFamily="18" charset="0"/>
                        </a:rPr>
                        <a:t>Liderler, iyileştirme çalışmalarına, yenilikçiliğe, yaratıcılığa, öğrenmeye ve birlikte çalışmaya nasıl destek sağlamakta, değişimi nasıl yönetmektedir?</a:t>
                      </a:r>
                      <a:endParaRPr lang="tr-TR" sz="1600" b="1" dirty="0">
                        <a:solidFill>
                          <a:schemeClr val="tx1"/>
                        </a:solidFill>
                        <a:effectLst/>
                        <a:latin typeface="Times New Roman" pitchFamily="18" charset="0"/>
                        <a:ea typeface="Times New Roman"/>
                        <a:cs typeface="Times New Roman" pitchFamily="18" charset="0"/>
                      </a:endParaRPr>
                    </a:p>
                  </a:txBody>
                  <a:tcPr marL="43460" marR="43460" marT="0" marB="0"/>
                </a:tc>
              </a:tr>
              <a:tr h="743172">
                <a:tc>
                  <a:txBody>
                    <a:bodyPr/>
                    <a:lstStyle/>
                    <a:p>
                      <a:pPr marL="342900" lvl="0" indent="-342900" algn="just">
                        <a:spcAft>
                          <a:spcPts val="0"/>
                        </a:spcAft>
                        <a:buFont typeface="Wingdings" pitchFamily="2" charset="2"/>
                        <a:buChar char="v"/>
                        <a:tabLst>
                          <a:tab pos="106045" algn="l"/>
                          <a:tab pos="266700" algn="l"/>
                        </a:tabLst>
                      </a:pPr>
                      <a:endParaRPr lang="tr-TR" sz="1200" b="1" dirty="0">
                        <a:solidFill>
                          <a:schemeClr val="tx1"/>
                        </a:solidFill>
                        <a:effectLst/>
                        <a:latin typeface="Times New Roman" pitchFamily="18" charset="0"/>
                        <a:ea typeface="Times New Roman"/>
                        <a:cs typeface="Times New Roman" pitchFamily="18" charset="0"/>
                      </a:endParaRPr>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111760" algn="l"/>
                        </a:tabLst>
                      </a:pPr>
                      <a:r>
                        <a:rPr lang="tr-TR" sz="1600" b="1" dirty="0">
                          <a:solidFill>
                            <a:srgbClr val="FF0000"/>
                          </a:solidFill>
                          <a:effectLst/>
                          <a:latin typeface="Times New Roman" pitchFamily="18" charset="0"/>
                          <a:cs typeface="Times New Roman" pitchFamily="18" charset="0"/>
                        </a:rPr>
                        <a:t>Okul/kurum liderleri bireysel gelişimlerini nasıl sağlamakta, kendi liderlik etkinliklerini nasıl ölçmekte, değerlendirmekte ve iyileştirmektedir?</a:t>
                      </a:r>
                      <a:endParaRPr lang="tr-TR" sz="1600" b="1" dirty="0">
                        <a:solidFill>
                          <a:srgbClr val="FF0000"/>
                        </a:solidFill>
                        <a:effectLst/>
                        <a:latin typeface="Times New Roman" pitchFamily="18" charset="0"/>
                        <a:ea typeface="Times New Roman"/>
                        <a:cs typeface="Times New Roman" pitchFamily="18" charset="0"/>
                      </a:endParaRPr>
                    </a:p>
                  </a:txBody>
                  <a:tcPr marL="43460" marR="43460" marT="0" marB="0"/>
                </a:tc>
              </a:tr>
              <a:tr h="519749">
                <a:tc>
                  <a:txBody>
                    <a:bodyPr/>
                    <a:lstStyle/>
                    <a:p>
                      <a:pPr marL="342900" lvl="0" indent="-342900" algn="just">
                        <a:spcAft>
                          <a:spcPts val="0"/>
                        </a:spcAft>
                        <a:buFont typeface="Wingdings" pitchFamily="2" charset="2"/>
                        <a:buNone/>
                        <a:tabLst>
                          <a:tab pos="106045" algn="l"/>
                          <a:tab pos="266700" algn="l"/>
                        </a:tabLst>
                      </a:pPr>
                      <a:endParaRPr lang="tr-TR" sz="1200" b="1" dirty="0">
                        <a:solidFill>
                          <a:schemeClr val="tx1"/>
                        </a:solidFill>
                        <a:effectLst/>
                        <a:latin typeface="Times New Roman" pitchFamily="18" charset="0"/>
                        <a:ea typeface="Times New Roman"/>
                        <a:cs typeface="Times New Roman" pitchFamily="18" charset="0"/>
                      </a:endParaRPr>
                    </a:p>
                  </a:txBody>
                  <a:tcPr marL="43460" marR="43460" marT="0" marB="0"/>
                </a:tc>
                <a:tc>
                  <a:txBody>
                    <a:bodyPr/>
                    <a:lstStyle/>
                    <a:p>
                      <a:pPr marL="342900" lvl="0" indent="-342900" algn="just">
                        <a:lnSpc>
                          <a:spcPct val="150000"/>
                        </a:lnSpc>
                        <a:spcAft>
                          <a:spcPts val="0"/>
                        </a:spcAft>
                        <a:buSzPts val="800"/>
                        <a:buFont typeface="Wingdings" pitchFamily="2" charset="2"/>
                        <a:buChar char="v"/>
                        <a:tabLst>
                          <a:tab pos="111760" algn="l"/>
                        </a:tabLst>
                      </a:pPr>
                      <a:r>
                        <a:rPr lang="tr-TR" sz="1600" b="1" dirty="0">
                          <a:solidFill>
                            <a:schemeClr val="tx1"/>
                          </a:solidFill>
                          <a:effectLst/>
                          <a:latin typeface="Times New Roman" pitchFamily="18" charset="0"/>
                          <a:cs typeface="Times New Roman" pitchFamily="18" charset="0"/>
                        </a:rPr>
                        <a:t>Okul/kurum liderleri toplumsal-sosyal sorumlulukların yerine getirilmesine nasıl destek olmaktadır?</a:t>
                      </a:r>
                      <a:endParaRPr lang="tr-TR" sz="1600" b="1" dirty="0">
                        <a:solidFill>
                          <a:schemeClr val="tx1"/>
                        </a:solidFill>
                        <a:effectLst/>
                        <a:latin typeface="Times New Roman" pitchFamily="18" charset="0"/>
                        <a:ea typeface="Times New Roman"/>
                        <a:cs typeface="Times New Roman" pitchFamily="18" charset="0"/>
                      </a:endParaRPr>
                    </a:p>
                  </a:txBody>
                  <a:tcPr marL="43460" marR="43460" marT="0" marB="0"/>
                </a:tc>
              </a:tr>
              <a:tr h="445989">
                <a:tc>
                  <a:txBody>
                    <a:bodyPr/>
                    <a:lstStyle/>
                    <a:p>
                      <a:pPr marL="342900" lvl="0" indent="-342900" algn="just">
                        <a:spcAft>
                          <a:spcPts val="0"/>
                        </a:spcAft>
                        <a:buFont typeface="Wingdings" pitchFamily="2" charset="2"/>
                        <a:buChar char="v"/>
                        <a:tabLst>
                          <a:tab pos="106045" algn="l"/>
                        </a:tabLst>
                      </a:pPr>
                      <a:endParaRPr lang="tr-TR" sz="1200" b="1" dirty="0">
                        <a:solidFill>
                          <a:schemeClr val="tx1"/>
                        </a:solidFill>
                        <a:effectLst/>
                        <a:latin typeface="Times New Roman" pitchFamily="18" charset="0"/>
                        <a:ea typeface="Times New Roman"/>
                        <a:cs typeface="Times New Roman" pitchFamily="18" charset="0"/>
                      </a:endParaRPr>
                    </a:p>
                  </a:txBody>
                  <a:tcPr marL="43460" marR="43460" marT="0" marB="0"/>
                </a:tc>
                <a:tc>
                  <a:txBody>
                    <a:bodyPr/>
                    <a:lstStyle/>
                    <a:p>
                      <a:pPr marL="342900" lvl="0" indent="-342900" algn="just">
                        <a:lnSpc>
                          <a:spcPct val="150000"/>
                        </a:lnSpc>
                        <a:spcAft>
                          <a:spcPts val="0"/>
                        </a:spcAft>
                        <a:buSzPts val="800"/>
                        <a:buFont typeface="Wingdings" pitchFamily="2" charset="2"/>
                        <a:buNone/>
                        <a:tabLst>
                          <a:tab pos="449580" algn="l"/>
                          <a:tab pos="685800" algn="l"/>
                        </a:tabLst>
                      </a:pPr>
                      <a:endParaRPr lang="tr-TR" sz="1200" b="1" dirty="0">
                        <a:solidFill>
                          <a:schemeClr val="tx1"/>
                        </a:solidFill>
                        <a:effectLst/>
                        <a:latin typeface="Times New Roman" pitchFamily="18" charset="0"/>
                        <a:ea typeface="Times New Roman"/>
                        <a:cs typeface="Times New Roman" pitchFamily="18" charset="0"/>
                      </a:endParaRPr>
                    </a:p>
                  </a:txBody>
                  <a:tcPr marL="43460" marR="43460" marT="0" marB="0"/>
                </a:tc>
              </a:tr>
            </a:tbl>
          </a:graphicData>
        </a:graphic>
      </p:graphicFrame>
    </p:spTree>
    <p:extLst>
      <p:ext uri="{BB962C8B-B14F-4D97-AF65-F5344CB8AC3E}">
        <p14:creationId xmlns="" xmlns:p14="http://schemas.microsoft.com/office/powerpoint/2010/main" val="159533059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2 Alt Başlık"/>
          <p:cNvSpPr>
            <a:spLocks noGrp="1"/>
          </p:cNvSpPr>
          <p:nvPr>
            <p:ph idx="1"/>
          </p:nvPr>
        </p:nvSpPr>
        <p:spPr>
          <a:xfrm>
            <a:off x="467544" y="1196752"/>
            <a:ext cx="4464496" cy="5112568"/>
          </a:xfrm>
        </p:spPr>
        <p:txBody>
          <a:bodyPr>
            <a:normAutofit/>
          </a:bodyPr>
          <a:lstStyle/>
          <a:p>
            <a:pPr algn="just">
              <a:buNone/>
            </a:pPr>
            <a:r>
              <a:rPr lang="tr-TR" dirty="0" smtClean="0"/>
              <a:t>	Yılın </a:t>
            </a:r>
            <a:r>
              <a:rPr lang="tr-TR" dirty="0"/>
              <a:t>kaliteli kurum kategorisinde ilçe düzeyinde yapılacak değerlendirmede 500 ve üzeri puan alan, il düzeyinde yapılacak değerlendirmede ise 600 ve üzeri puan alan kurumlara verilen </a:t>
            </a:r>
            <a:r>
              <a:rPr lang="tr-TR" dirty="0" smtClean="0"/>
              <a:t>belgedir.</a:t>
            </a:r>
            <a:endParaRPr lang="tr-TR" dirty="0"/>
          </a:p>
          <a:p>
            <a:endParaRPr lang="tr-TR" dirty="0"/>
          </a:p>
        </p:txBody>
      </p:sp>
      <p:sp>
        <p:nvSpPr>
          <p:cNvPr id="10" name="9 Slayt Numarası Yer Tutucusu"/>
          <p:cNvSpPr>
            <a:spLocks noGrp="1"/>
          </p:cNvSpPr>
          <p:nvPr>
            <p:ph type="sldNum" sz="quarter" idx="12"/>
          </p:nvPr>
        </p:nvSpPr>
        <p:spPr/>
        <p:txBody>
          <a:bodyPr/>
          <a:lstStyle/>
          <a:p>
            <a:fld id="{4B551A19-9AB6-4439-85BA-6A9B7CC1BC16}" type="slidenum">
              <a:rPr lang="tr-TR" smtClean="0"/>
              <a:pPr/>
              <a:t>4</a:t>
            </a:fld>
            <a:endParaRPr lang="tr-TR"/>
          </a:p>
        </p:txBody>
      </p:sp>
      <p:sp>
        <p:nvSpPr>
          <p:cNvPr id="2" name="1 Başlık"/>
          <p:cNvSpPr>
            <a:spLocks noGrp="1"/>
          </p:cNvSpPr>
          <p:nvPr>
            <p:ph type="title"/>
          </p:nvPr>
        </p:nvSpPr>
        <p:spPr>
          <a:xfrm>
            <a:off x="457200" y="274638"/>
            <a:ext cx="8229600" cy="850106"/>
          </a:xfrm>
          <a:solidFill>
            <a:schemeClr val="bg1">
              <a:lumMod val="95000"/>
            </a:schemeClr>
          </a:solidFill>
          <a:ln>
            <a:solidFill>
              <a:schemeClr val="tx1"/>
            </a:solidFill>
          </a:ln>
        </p:spPr>
        <p:txBody>
          <a:bodyPr/>
          <a:lstStyle/>
          <a:p>
            <a:r>
              <a:rPr lang="tr-TR" b="1" dirty="0" smtClean="0">
                <a:solidFill>
                  <a:srgbClr val="FF0000"/>
                </a:solidFill>
              </a:rPr>
              <a:t>Kalite Belgesi</a:t>
            </a:r>
            <a:endParaRPr lang="tr-TR" b="1" dirty="0">
              <a:solidFill>
                <a:srgbClr val="FF0000"/>
              </a:solidFill>
            </a:endParaRPr>
          </a:p>
        </p:txBody>
      </p:sp>
      <p:sp>
        <p:nvSpPr>
          <p:cNvPr id="18436" name="AutoShape 4" descr="data:image/jpeg;base64,/9j/4AAQSkZJRgABAQAAAQABAAD/2wCEAAkGBhAPDQ8NDQ4PDg4ODA0PDQ0ODw8NDQwOFBAVFBQQFRQXGyYeFxkkGRQUHy8gIycpLCwsFR4xNTAqNSYrLCkBCQoKDgwOGg8PGiwlHyUvKSkpLCosLCk0LiwsKS0sKSwqKSksLCwsLCksLywsLCkpLCwsKSwqKSwpKSksLCwuLP/AABEIAOAA4QMBIgACEQEDEQH/xAAbAAEAAQUBAAAAAAAAAAAAAAAAAQIEBQYHA//EAEIQAAIBAgMEBgYHBgUFAAAAAAABAgMRBAUhBhIxURNBYXGRkhUiMlKB0QcUQqGxweEWM3Jzk7IjU2Lw8SVDgqLC/8QAGwEBAAIDAQEAAAAAAAAAAAAAAAIFAQMEBgf/xAAqEQEAAgICAAUCBgMAAAAAAAAAAQIDEQQhBRIxQVETcSIyYYGh8BRC4f/aAAwDAQACEQMRAD8A7gSAAAAAAAACAJBBa5hmdLDw360t1N2Wl3J8kkRtaKxu09MxG+oXYMPS2lpT1h60e+0l8DK06ikk1qmrpmnDycWaZik70lalq+sKwQDoQSCCQAKZTS46ERqJ8Gn3akfNG9bFYIJJAAAABAEggASAAAIJAAAAAQBIIPKpiYxdm9eS4gexBYvOqKluSqRjJu265RvfuuXyYAw+0+UPEUPU/eU3vQXvc4+BmAa8uOMlJpb0lKtprO4cqwuJlSndd0ovrXLvNwybO4xahKXqT9mT+y31dxY7YZHuP61TVoyf+Ml1Sb9v4msdK1FxT7V2M8lamTiZ9x6x/MLSJrmo6Dnm0kMLaKW/VauoJ2UVzkzA09s5uX+JHdXOD4fBmrU8zdeT6SV6kUoyvx3UrL7j0NvK5mTLb1mI/RDHhrWHQ8qz6NWapOScpK8GvtJatGUxWKhShKpUkoxirts0TZfK59PHG1X0eGw8JyUpadLNprT/AEpN687HntBn8sTPdjdUYt7sfffvP5Fji5l8PHicndvb/rntii+TVfT3M22lrVp3hJ06afqQWjfa+0zuyNStUvVqfu1FxUno6krrW3Zrqa/kGRvFVNbqlH95Nf2rtOh0aMYRUIJRjFWjFcEjVwcF82T/ACMn7f34SzXrSvkq9AAegcSSAAAAAAACQQAAAAkAACCSABz3abMKsK1Si24tzk21o5U37Nnyt+Bv1avGCvJ2/FmrbTZhh60N2dGrKUfYqR3Yyi/jxXYZgaOzctgMwqSdWhJuVOEIyhf/ALbvZpd/5GkTqSvbo33txSMvk+fTwsWoWjvNOe7FOTtwV2SkdTBp+VbeRc1DEJxjJ26V2tH+K3UbfCSaTTumrprVNEBTVpKUXGSvGSaafBpnNc6yqWGrypu7g9acvejy71wOmmI2ny1VsNP36adSD69Fqviiv5/GjNj3HrDfgyeS36OZVcHGUt9XjP3lxK6Dqwd96nP+ZT3l4XseiZJ5eLTCzmIXWJzfEVo7latvxVrQjGNOmrcNEvxK8pyyWJrKlHRcZy4qEeZYylZNvqOibKZcqWFhK3r1oxqTfX6yuo/BWO3i4bcrL+Oeo9WjLeMVemRwOChRpxpU1uxivi31t9pcAHqq1isahWTOwxW0O0FPBUlUqayk92nC9t52u7vqSMnKolrJpLm2kc++laLlDDTg96nGdRScXdRk0rXt3M1ZrzWkzHq3YKRe8RPo8ZfSXNyvvRir8I03KPi9TatmNqoY1Sj6qqQV3u3tJcL2fA4ujc/ovwdV4yVeKaowozhOX2ZSdrR7Xpcr8GTJ9SO5lZ8jFj+nOoiNOqAAtlMAAAAAABIEEkACSCSANJ2lzyUak1D2lJ0431UUuLtzuanVrSk7zlKT5ybZf59UviJ/zKj8Zs83lMpZfiMbB+tQnC0WrxlBNOo/hF/cTYWBSyb8iGGVVahKEYTnFxjV3uik1ZVN3jbxN52EzzfpvCVJXnTV6V/tU/d+H4FvkuXxx2UywzajUpVZdFUau6c/ai+7Vp9jZqkJV8FiFKUXTrUZXcX7L6nZ9cWr69pgdgKK6vGS5xkvuKMHiVVpQqxulUhGaT0aTVz1kiE+g5EiSa0bTmuU5LwbKTxFo7XMKa3stczrmHhaEUuqMV4I5KleUVznBeLOuw4eBd+ER+afs4+V7KixzjNYYXD1MRVdowXDS8pPRRXa2Xpyf6SNo+nxH1SlJOjQd52+3X1T70lp3tlvmyfTrtow4vqW0wuZbUV8RNzqy3r67rctyPZGN7JGMq1nJWbaT6otpeBlcHspWqYKrj7whRpRnJb996ru8d1Jc9DDlPNZidz7rutqzGq+ymNNr7Ta+BnMr2mrYdKMKtaMI8Ixa3fLwMMe7wFVUlXdKp0LdlV3JdG3e3tcOOg79kuvf+XXNjtqPrsJRk10lOzelnKL62uZspyP6Mq+7mO7fSphqq72nFr8GdbRa8a02p2peVSKZJ0EkEnS5kEkEgQAABJBIAhkkAclzRvpp30ak01yd9Ub1s1lyeWKlJaV4VW+6d0vuse2N2Rw1aq604z3pO8lGe7GT52MxSpKEVGKSjFJRS4JLgjMyOL0Kcox6Oft03KnP+KDcX+BWzM7XYPosdWsrRq7tVd8o+t96ZrOJm44mi7vdqQqQavpvK0k/wASQ3/6Oa+uIp/ypr/2T/I2vGZXRrOLrUoVHH2XJXaNB2FxG5jlH/Mpzj8Ut5fgdIuRkIq2i4Lq5AorV4wV5NJdpjK+epaQjftlw8Dkz8vFg/PZspitf8sOe5jG1esuVap/cy0pVt6U42tuNJvneKf5l5mcr4irJ8XUk/FmNw372v8Ax0/7EeUnVpmY/va0jcahe4eN61Fc69L+5HXEckwsrV6DXVWg/BnQ6Gf9VSPxj8ix8P5eLBuuSdbc+fFa/dYXWeYqdLCV6tOLlUhRnKEYq7craaHF9mchnj8SqMW91Per1eKhFPXX3ny7TuNHERmrxkmuzqK4wS4JLuVi7vjrm1aJ6c+PNOKJjXbUfpCqRw+VdBTShGc6VGEVwUV61vCJyc6N9LWKW5haPW51KvwUVH/6Oeqi+jlUukozhCz4ylJSencotnFyZ3k1HssOJGse591FuXwXM7Fi8j/6I8Gl68cFH41YpT/uRzLZXA9PmGGpNXi6ylL+GCc/yt8TuLjpY28Wm4tP7NPMvq1Yj7uJbGYro8yws+p1dx904uP5nbkc+ofRjOGMVZYiKoxr9LGKg1USU95Q5dlzoKN/GpakTFmjlZK3tE1SQSDqciCSCQAIAAkgkAQSQALXE5jCGntS5Lq72eOZYxx9SOja1fJcjDTJRAw22VZ1ZU6rSVoyhpyvda/Fmm5srQhU/wAqtTn/AON7S+5s3TO4KVKSejXrL4Gn41KVKcHwlCSfxRmRkMtq7tenL/V+Kt+ZtMcwkmlGck3yk0aBha05QhZPeSje6as0ZtY9wcZSd7NN+OpDJaa0mY9dM1jcxtt1TEynbfk5NK12eNSrZFEJ3Sad00mmutFMz5xfJa9ptae1/WsVjUNdx0r1Zu1ru9iwwzXS1rNaSp37PURsWKwam9Vcs1k8U/VjuvnHS510y18vbVNZ2t8Ir1qWqVp317DaYSujD4bKYxe87t9r4GVoxsjnzWi09NlI0ucPiJU5KUHr1rqa7S0xv0gzhOVOOHinF2vObd/gl+Z7OVld6Lrb4I57meZqpiKs07Rc9O5aJ/cWPh2fLXdKz0fRx3tu8PTavPKmMxCnUUV0dNQShfdte74vjqYydddDCjuq/SzrOV9fZ3Iq3n8S3qV96TfN6ERleTf8MV3JfNsttzPcpeWsdRHTc/o0nRhiqtatUjBxpKFNzaim5P1tXw0S8Tq8JppNO6aumtU0cSyiFqd/ebf5Gx5RntbDtbknKHXSk3uPu5GzDzIx/gtHXy1Z+DOX8dZ7+HSySyyzNIYimqlN9kovjCXJl4W9bRaNwpbVms6kJIBJEAAC4BIEAACSmUrIqLbFPQzEbGKxc7zk+0s6kiyzzFzozjVjqvZnF8JLin2P5nlRzyjNay6N8pfM2MKsVRUuOpia2TwvdRM2q0JK8ZxfdJM857q4tLvaQGF9HpdRa4zCXVjM1cXSXGpHuT3n9xicdm0bNU4tvqctF4GJDK8ynSW6/WivsvS3cZ2jmFKfCSTf2ZaM0SnjJdPeTveLVurwMxCdzxPP4lceWYhcYcs2q2vokOhNXjJrg2u52K/rE/fl5mV30f1b/O2bdR4V8wpw4yTfux1ZrspN8W33u5DJRgj3PO9s1zaVSLS9SFtVxcu/5GnwjvXuuLZfZzmSUlR6pK8pL8CjDU01dNNdhb8bH9Om/lLHHm7WLwT4RbS+DKsNgJRSjfRdb48TLRoHrCib5yOiMUJwUHGKjfgZCEi1hA9onPbt1V6bLsdinHEuN/VnTlddV1az/wB8zekznWyFRTrTnHWMFuX5ydm7dyt4nQqL9VF/wazGGNvOeIWrbNOnoADscAAAAAAAACTxrwuj2IaMx0NczPL1OLi1dM0zG5TUpPg5R6pJX8TqFTDJ/wDBa1MoUuteBLcMOWBnR6uylKXHd79xXPD9iaPNeV/Mbgc9kU/VJz9mD77WXidGjsdTXBx/pr5nqtmI++vJ+o3DLm0dnZP1m/W6rcEev1WcNJRdua1R0b9ml768n6lL2YXvryfqcXJ4mPkdz1Py248tqOeIm5vz2Qpvi4/018yj9i6XNeV/MqreEW31aHTHKj4aI2SsNOekYvvasjfo7I01wcP6a+Z6rZte+vJ+puxeE1id3tv7I25U/wCsOYY3ZLpPWu1PnxXdYxVXJMRResJNe9C7X3anZf2dXvry/qHs3H315f1LK3GxzGo6Qx8m9HGKePqLrT/iR7LNp+7H7/mdZq7GUZ+0qcu+lFs8f2AwvuU/J+pyTwPiXbHiPzDljzefUoL4Nv8AEvMDk+KxcldSjTvrKScY27F1nT8Psbh4O8YU0+apxv4mRpZVGPC3gbMfBpE7tLXk8QtMaqw+z+SRw9ONOC0XF9cn1tmyU42RTTopHod/WtQrpmZncgAMMAAAAAAAAJIJIAAAAAAAAAAAAAAAAAAAAAAAAAAAAAAAAAAAAAAJIJIAAAAAAAAAAAAAAAAAAAAAAAAAAAAAAAAAAAAAAJIJIAAAAAAAAAAAAAAAAAAAAAAAAAAAAAAAAAAAAAAJIJKXNASDzeIiufgyh42HN+DM6ke4LZ5jT5vysj0nT5vyyGpF0C19J0+b8sh6Upe8/LIakXQLT0pS95+WQ9KUub8shqRdgtPStLm/LIelKXvPyyGpF2C09KUub8sifSlLm/LIaF0C19J0+b8rJ9I0+b8rGpFyC29I0+b8rHpGnzflY1IuQW3pCnzflZKx0Ob8rGpFwDxWLi+t+DK1VT/4GhWBcGAAAAAAAABJRKJWQBbzpHhOgXziUOBKJGPlhyh4cyLplLpktsMd9XI+rmQdIjojOxj/AKuOgL50inojIsuhI6EvXSI6IC06ElUS66MqVIC1VAqVEulSK1TGxaKgVLDl2oFSgR2LRYcrjhy6UCrcMeZl4RoHtGmV2BGZBAAwAAAAAAAAJIJIAAABYhxJAFO6U7p6AzseW6RuntYiw2PHcG4e26N0zseO4TuHruiw2PNRJUT0sDGxSok2JBgAAAAAAAAAAAAAH//Z">
            <a:hlinkClick r:id="rId2"/>
          </p:cNvPr>
          <p:cNvSpPr>
            <a:spLocks noChangeAspect="1" noChangeArrowheads="1"/>
          </p:cNvSpPr>
          <p:nvPr/>
        </p:nvSpPr>
        <p:spPr bwMode="auto">
          <a:xfrm>
            <a:off x="0" y="-1790700"/>
            <a:ext cx="3752850" cy="3743325"/>
          </a:xfrm>
          <a:prstGeom prst="rect">
            <a:avLst/>
          </a:prstGeom>
          <a:noFill/>
        </p:spPr>
        <p:txBody>
          <a:bodyPr vert="horz" wrap="square" lIns="91440" tIns="45720" rIns="91440" bIns="45720" numCol="1" anchor="t" anchorCtr="0" compatLnSpc="1">
            <a:prstTxWarp prst="textNoShape">
              <a:avLst/>
            </a:prstTxWarp>
          </a:bodyPr>
          <a:lstStyle/>
          <a:p>
            <a:endParaRPr lang="tr-TR"/>
          </a:p>
        </p:txBody>
      </p:sp>
      <p:sp>
        <p:nvSpPr>
          <p:cNvPr id="8" name="7 Metin kutusu"/>
          <p:cNvSpPr txBox="1"/>
          <p:nvPr/>
        </p:nvSpPr>
        <p:spPr>
          <a:xfrm>
            <a:off x="5364088" y="1988840"/>
            <a:ext cx="3565630" cy="3046988"/>
          </a:xfrm>
          <a:prstGeom prst="rect">
            <a:avLst/>
          </a:prstGeom>
        </p:spPr>
        <p:style>
          <a:lnRef idx="2">
            <a:schemeClr val="accent3"/>
          </a:lnRef>
          <a:fillRef idx="1">
            <a:schemeClr val="lt1"/>
          </a:fillRef>
          <a:effectRef idx="0">
            <a:schemeClr val="accent3"/>
          </a:effectRef>
          <a:fontRef idx="minor">
            <a:schemeClr val="dk1"/>
          </a:fontRef>
        </p:style>
        <p:txBody>
          <a:bodyPr wrap="square" rtlCol="0">
            <a:spAutoFit/>
          </a:bodyPr>
          <a:lstStyle/>
          <a:p>
            <a:r>
              <a:rPr lang="tr-TR" sz="9600" dirty="0" smtClean="0">
                <a:solidFill>
                  <a:srgbClr val="FF0000"/>
                </a:solidFill>
              </a:rPr>
              <a:t>+</a:t>
            </a:r>
            <a:r>
              <a:rPr lang="tr-TR" sz="9000" dirty="0" smtClean="0">
                <a:solidFill>
                  <a:srgbClr val="FF0000"/>
                </a:solidFill>
              </a:rPr>
              <a:t>500</a:t>
            </a:r>
          </a:p>
          <a:p>
            <a:r>
              <a:rPr lang="tr-TR" sz="9600" dirty="0" smtClean="0">
                <a:solidFill>
                  <a:srgbClr val="FF0000"/>
                </a:solidFill>
              </a:rPr>
              <a:t>+600</a:t>
            </a:r>
            <a:endParaRPr lang="tr-TR" sz="9600" dirty="0">
              <a:solidFill>
                <a:srgbClr val="FF0000"/>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894370343"/>
              </p:ext>
            </p:extLst>
          </p:nvPr>
        </p:nvGraphicFramePr>
        <p:xfrm>
          <a:off x="0" y="571127"/>
          <a:ext cx="9144000" cy="6959127"/>
        </p:xfrm>
        <a:graphic>
          <a:graphicData uri="http://schemas.openxmlformats.org/drawingml/2006/table">
            <a:tbl>
              <a:tblPr firstRow="1" firstCol="1" bandRow="1">
                <a:tableStyleId>{69CF1AB2-1976-4502-BF36-3FF5EA218861}</a:tableStyleId>
              </a:tblPr>
              <a:tblGrid>
                <a:gridCol w="467544"/>
                <a:gridCol w="8676456"/>
              </a:tblGrid>
              <a:tr h="408252">
                <a:tc gridSpan="2">
                  <a:txBody>
                    <a:bodyPr/>
                    <a:lstStyle/>
                    <a:p>
                      <a:pPr marL="0" indent="0" algn="ctr">
                        <a:lnSpc>
                          <a:spcPct val="115000"/>
                        </a:lnSpc>
                        <a:spcAft>
                          <a:spcPts val="1000"/>
                        </a:spcAft>
                        <a:buFont typeface="Wingdings" pitchFamily="2" charset="2"/>
                        <a:buNone/>
                      </a:pPr>
                      <a:r>
                        <a:rPr lang="tr-TR" sz="2000" b="1" dirty="0" smtClean="0">
                          <a:solidFill>
                            <a:schemeClr val="tx1"/>
                          </a:solidFill>
                          <a:effectLst/>
                          <a:latin typeface="Times New Roman" pitchFamily="18" charset="0"/>
                          <a:cs typeface="Times New Roman" pitchFamily="18" charset="0"/>
                        </a:rPr>
                        <a:t>2. </a:t>
                      </a:r>
                      <a:r>
                        <a:rPr lang="tr-TR" sz="2000" b="1" dirty="0">
                          <a:solidFill>
                            <a:schemeClr val="tx1"/>
                          </a:solidFill>
                          <a:effectLst/>
                          <a:latin typeface="Times New Roman" pitchFamily="18" charset="0"/>
                          <a:cs typeface="Times New Roman" pitchFamily="18" charset="0"/>
                        </a:rPr>
                        <a:t>Kriter: Kurumun Planı</a:t>
                      </a:r>
                      <a:endParaRPr lang="tr-TR" sz="20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51927">
                <a:tc>
                  <a:txBody>
                    <a:bodyPr/>
                    <a:lstStyle/>
                    <a:p>
                      <a:pPr marL="0" indent="0" algn="l">
                        <a:lnSpc>
                          <a:spcPct val="115000"/>
                        </a:lnSpc>
                        <a:spcAft>
                          <a:spcPts val="1000"/>
                        </a:spcAft>
                        <a:buFont typeface="Wingdings" pitchFamily="2" charset="2"/>
                        <a:buNone/>
                      </a:pPr>
                      <a:endParaRPr lang="tr-TR" sz="1400" b="1" dirty="0">
                        <a:solidFill>
                          <a:srgbClr val="C00000"/>
                        </a:solidFill>
                        <a:effectLst/>
                        <a:latin typeface="Times New Roman" pitchFamily="18" charset="0"/>
                        <a:ea typeface="Calibri"/>
                        <a:cs typeface="Times New Roman" pitchFamily="18" charset="0"/>
                      </a:endParaRPr>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600" b="1" dirty="0" smtClean="0">
                          <a:solidFill>
                            <a:srgbClr val="C00000"/>
                          </a:solidFill>
                          <a:effectLst/>
                          <a:latin typeface="Times New Roman" pitchFamily="18" charset="0"/>
                          <a:cs typeface="Times New Roman" pitchFamily="18" charset="0"/>
                        </a:rPr>
                        <a:t>(Genel </a:t>
                      </a:r>
                      <a:r>
                        <a:rPr lang="tr-TR" sz="1600" b="1" dirty="0">
                          <a:solidFill>
                            <a:srgbClr val="C00000"/>
                          </a:solidFill>
                          <a:effectLst/>
                          <a:latin typeface="Times New Roman" pitchFamily="18" charset="0"/>
                          <a:cs typeface="Times New Roman" pitchFamily="18" charset="0"/>
                        </a:rPr>
                        <a:t>İlkokul-Ortaokul- Genel Lise)</a:t>
                      </a:r>
                      <a:endParaRPr lang="tr-TR" sz="1600" b="1" dirty="0">
                        <a:solidFill>
                          <a:srgbClr val="C00000"/>
                        </a:solidFill>
                        <a:effectLst/>
                        <a:latin typeface="Times New Roman" pitchFamily="18" charset="0"/>
                        <a:ea typeface="Calibri"/>
                        <a:cs typeface="Times New Roman" pitchFamily="18" charset="0"/>
                      </a:endParaRPr>
                    </a:p>
                  </a:txBody>
                  <a:tcPr marL="27777" marR="27777" marT="6127" marB="0"/>
                </a:tc>
              </a:tr>
              <a:tr h="297524">
                <a:tc>
                  <a:txBody>
                    <a:bodyPr/>
                    <a:lstStyle/>
                    <a:p>
                      <a:pPr marL="342900" lvl="0" indent="-342900">
                        <a:lnSpc>
                          <a:spcPct val="115000"/>
                        </a:lnSpc>
                        <a:spcAft>
                          <a:spcPts val="0"/>
                        </a:spcAft>
                        <a:buFont typeface="Wingdings" pitchFamily="2" charset="2"/>
                        <a:buNone/>
                        <a:tabLst>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effectLst/>
                          <a:latin typeface="Times New Roman" pitchFamily="18" charset="0"/>
                          <a:cs typeface="Times New Roman" pitchFamily="18" charset="0"/>
                        </a:rPr>
                        <a:t>Okul/kurum, mevcut durum analizini nasıl yapmaktadır?</a:t>
                      </a:r>
                      <a:endParaRPr lang="tr-TR" sz="1600" b="1" dirty="0">
                        <a:effectLst/>
                        <a:latin typeface="Times New Roman" pitchFamily="18" charset="0"/>
                        <a:ea typeface="Times New Roman"/>
                        <a:cs typeface="Times New Roman" pitchFamily="18" charset="0"/>
                      </a:endParaRPr>
                    </a:p>
                  </a:txBody>
                  <a:tcPr marL="27777" marR="27777" marT="6127" marB="0"/>
                </a:tc>
              </a:tr>
              <a:tr h="866021">
                <a:tc>
                  <a:txBody>
                    <a:bodyPr/>
                    <a:lstStyle/>
                    <a:p>
                      <a:pPr marL="342900" lvl="0" indent="-342900">
                        <a:lnSpc>
                          <a:spcPct val="115000"/>
                        </a:lnSpc>
                        <a:spcAft>
                          <a:spcPts val="0"/>
                        </a:spcAft>
                        <a:buFont typeface="Wingdings" pitchFamily="2" charset="2"/>
                        <a:buChar char="v"/>
                        <a:tabLst>
                          <a:tab pos="106045" algn="l"/>
                          <a:tab pos="127000" algn="l"/>
                        </a:tabLst>
                      </a:pPr>
                      <a:endParaRPr lang="tr-TR" sz="10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solidFill>
                            <a:srgbClr val="FF0000"/>
                          </a:solidFill>
                          <a:effectLst/>
                          <a:latin typeface="Times New Roman" pitchFamily="18" charset="0"/>
                          <a:cs typeface="Times New Roman" pitchFamily="18" charset="0"/>
                        </a:rPr>
                        <a:t>Okul/kurum, stratejik planlamasında paydaş beklentilerini/ihtiyaçlarını planlarına nasıl yansıtmaktadır? </a:t>
                      </a:r>
                      <a:endParaRPr lang="tr-TR" sz="1600" b="1" dirty="0">
                        <a:solidFill>
                          <a:srgbClr val="FF0000"/>
                        </a:solidFill>
                        <a:effectLst/>
                        <a:latin typeface="Times New Roman" pitchFamily="18" charset="0"/>
                        <a:ea typeface="Times New Roman"/>
                        <a:cs typeface="Times New Roman" pitchFamily="18" charset="0"/>
                      </a:endParaRPr>
                    </a:p>
                  </a:txBody>
                  <a:tcPr marL="27777" marR="27777" marT="6127" marB="0"/>
                </a:tc>
              </a:tr>
              <a:tr h="716741">
                <a:tc>
                  <a:txBody>
                    <a:bodyPr/>
                    <a:lstStyle/>
                    <a:p>
                      <a:pPr marL="342900" lvl="0" indent="-342900">
                        <a:lnSpc>
                          <a:spcPct val="115000"/>
                        </a:lnSpc>
                        <a:spcAft>
                          <a:spcPts val="0"/>
                        </a:spcAft>
                        <a:buFont typeface="Wingdings" pitchFamily="2" charset="2"/>
                        <a:buChar char="v"/>
                        <a:tabLst>
                          <a:tab pos="106045" algn="l"/>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effectLst/>
                          <a:latin typeface="Times New Roman" pitchFamily="18" charset="0"/>
                          <a:cs typeface="Times New Roman" pitchFamily="18" charset="0"/>
                        </a:rPr>
                        <a:t>Okul/kurum, stratejik plânlamasını yaparken; mevcut kurumsal performansını, üst politika belgelerini, yakın çevrenin ekonomik ve demografik göstergelerini, eğitimde ve bilimde yaşanan gelişmeleri nasıl dikkate almaktadır? </a:t>
                      </a:r>
                      <a:endParaRPr lang="tr-TR" sz="1600" b="1" dirty="0">
                        <a:effectLst/>
                        <a:latin typeface="Times New Roman" pitchFamily="18" charset="0"/>
                        <a:ea typeface="Times New Roman"/>
                        <a:cs typeface="Times New Roman" pitchFamily="18" charset="0"/>
                      </a:endParaRPr>
                    </a:p>
                  </a:txBody>
                  <a:tcPr marL="27777" marR="27777" marT="6127" marB="0"/>
                </a:tc>
              </a:tr>
              <a:tr h="830511">
                <a:tc>
                  <a:txBody>
                    <a:bodyPr/>
                    <a:lstStyle/>
                    <a:p>
                      <a:pPr marL="342900" lvl="0" indent="-342900">
                        <a:lnSpc>
                          <a:spcPct val="115000"/>
                        </a:lnSpc>
                        <a:spcAft>
                          <a:spcPts val="0"/>
                        </a:spcAft>
                        <a:buFont typeface="Wingdings" pitchFamily="2" charset="2"/>
                        <a:buChar char="v"/>
                        <a:tabLst>
                          <a:tab pos="106045" algn="l"/>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solidFill>
                            <a:srgbClr val="FF0000"/>
                          </a:solidFill>
                          <a:effectLst/>
                          <a:latin typeface="Times New Roman" pitchFamily="18" charset="0"/>
                          <a:cs typeface="Times New Roman" pitchFamily="18" charset="0"/>
                        </a:rPr>
                        <a:t>Okul/kurum, misyonunu, vizyonunu, temel değerlerini, etik kurallarını, stratejik amaçlarını,  hedeflerini, faaliyetlerini ve/veya projelerini birbirleriyle uyumlu olarak nasıl belirlemektedir?</a:t>
                      </a:r>
                      <a:endParaRPr lang="tr-TR" sz="1600" b="1" dirty="0">
                        <a:solidFill>
                          <a:srgbClr val="FF0000"/>
                        </a:solidFill>
                        <a:effectLst/>
                        <a:latin typeface="Times New Roman" pitchFamily="18" charset="0"/>
                        <a:ea typeface="Times New Roman"/>
                        <a:cs typeface="Times New Roman" pitchFamily="18" charset="0"/>
                      </a:endParaRPr>
                    </a:p>
                  </a:txBody>
                  <a:tcPr marL="27777" marR="27777" marT="6127" marB="0"/>
                </a:tc>
              </a:tr>
              <a:tr h="648223">
                <a:tc>
                  <a:txBody>
                    <a:bodyPr/>
                    <a:lstStyle/>
                    <a:p>
                      <a:pPr marL="342900" lvl="0" indent="-342900">
                        <a:lnSpc>
                          <a:spcPct val="115000"/>
                        </a:lnSpc>
                        <a:spcAft>
                          <a:spcPts val="0"/>
                        </a:spcAft>
                        <a:buFont typeface="Wingdings" pitchFamily="2" charset="2"/>
                        <a:buChar char="v"/>
                        <a:tabLst>
                          <a:tab pos="106045" algn="l"/>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effectLst/>
                          <a:latin typeface="Times New Roman" pitchFamily="18" charset="0"/>
                          <a:cs typeface="Times New Roman" pitchFamily="18" charset="0"/>
                        </a:rPr>
                        <a:t>Okul/kurum, performans göstergelerini nasıl belirlemekte ve değerlendirmektedir?</a:t>
                      </a:r>
                      <a:endParaRPr lang="tr-TR" sz="1600" b="1" dirty="0">
                        <a:effectLst/>
                        <a:latin typeface="Times New Roman" pitchFamily="18" charset="0"/>
                        <a:ea typeface="Times New Roman"/>
                        <a:cs typeface="Times New Roman" pitchFamily="18" charset="0"/>
                      </a:endParaRPr>
                    </a:p>
                  </a:txBody>
                  <a:tcPr marL="27777" marR="27777" marT="6127" marB="0"/>
                </a:tc>
              </a:tr>
              <a:tr h="803934">
                <a:tc>
                  <a:txBody>
                    <a:bodyPr/>
                    <a:lstStyle/>
                    <a:p>
                      <a:pPr marL="342900" lvl="0" indent="-342900">
                        <a:lnSpc>
                          <a:spcPct val="115000"/>
                        </a:lnSpc>
                        <a:spcAft>
                          <a:spcPts val="0"/>
                        </a:spcAft>
                        <a:buFont typeface="Wingdings" pitchFamily="2" charset="2"/>
                        <a:buChar char="v"/>
                        <a:tabLst>
                          <a:tab pos="106045" algn="l"/>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solidFill>
                            <a:srgbClr val="FF0000"/>
                          </a:solidFill>
                          <a:effectLst/>
                          <a:latin typeface="Times New Roman" pitchFamily="18" charset="0"/>
                          <a:cs typeface="Times New Roman" pitchFamily="18" charset="0"/>
                        </a:rPr>
                        <a:t>Okul/kurum, stratejik planı ve eylem planlarını/gelişim planlarını süreçleriyle nasıl ilişkilendirmekte, </a:t>
                      </a:r>
                      <a:r>
                        <a:rPr lang="tr-TR" sz="1600" b="1" dirty="0" err="1">
                          <a:solidFill>
                            <a:srgbClr val="FF0000"/>
                          </a:solidFill>
                          <a:effectLst/>
                          <a:latin typeface="Times New Roman" pitchFamily="18" charset="0"/>
                          <a:cs typeface="Times New Roman" pitchFamily="18" charset="0"/>
                        </a:rPr>
                        <a:t>maliyetlendirme</a:t>
                      </a:r>
                      <a:r>
                        <a:rPr lang="tr-TR" sz="1600" b="1" dirty="0">
                          <a:solidFill>
                            <a:srgbClr val="FF0000"/>
                          </a:solidFill>
                          <a:effectLst/>
                          <a:latin typeface="Times New Roman" pitchFamily="18" charset="0"/>
                          <a:cs typeface="Times New Roman" pitchFamily="18" charset="0"/>
                        </a:rPr>
                        <a:t> ve bütçelendirmeyi nasıl yapmaktadır?</a:t>
                      </a:r>
                      <a:endParaRPr lang="tr-TR" sz="1600" b="1" dirty="0">
                        <a:solidFill>
                          <a:srgbClr val="FF0000"/>
                        </a:solidFill>
                        <a:effectLst/>
                        <a:latin typeface="Times New Roman" pitchFamily="18" charset="0"/>
                        <a:ea typeface="Times New Roman"/>
                        <a:cs typeface="Times New Roman" pitchFamily="18" charset="0"/>
                      </a:endParaRPr>
                    </a:p>
                  </a:txBody>
                  <a:tcPr marL="27777" marR="27777" marT="6127" marB="0"/>
                </a:tc>
              </a:tr>
              <a:tr h="526421">
                <a:tc>
                  <a:txBody>
                    <a:bodyPr/>
                    <a:lstStyle/>
                    <a:p>
                      <a:pPr marL="342900" lvl="0" indent="-342900">
                        <a:lnSpc>
                          <a:spcPct val="115000"/>
                        </a:lnSpc>
                        <a:spcAft>
                          <a:spcPts val="0"/>
                        </a:spcAft>
                        <a:buFont typeface="Wingdings" pitchFamily="2" charset="2"/>
                        <a:buNone/>
                        <a:tabLst>
                          <a:tab pos="106045" algn="l"/>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50000"/>
                        </a:lnSpc>
                        <a:spcAft>
                          <a:spcPts val="0"/>
                        </a:spcAft>
                        <a:buSzPts val="800"/>
                        <a:buFont typeface="Wingdings" pitchFamily="2" charset="2"/>
                        <a:buChar char="v"/>
                        <a:tabLst>
                          <a:tab pos="685800" algn="l"/>
                        </a:tabLst>
                      </a:pPr>
                      <a:r>
                        <a:rPr lang="tr-TR" sz="1600" b="1" dirty="0">
                          <a:effectLst/>
                          <a:latin typeface="Times New Roman" pitchFamily="18" charset="0"/>
                          <a:cs typeface="Times New Roman" pitchFamily="18" charset="0"/>
                        </a:rPr>
                        <a:t>Okul/kurum, stratejik planını iç ve dış paydaşlarına nasıl duyurmakta, yayılımını, gözden geçirme ve güncellemesini nasıl yapmaktadır?</a:t>
                      </a:r>
                      <a:endParaRPr lang="tr-TR" sz="1600" b="1" dirty="0">
                        <a:effectLst/>
                        <a:latin typeface="Times New Roman" pitchFamily="18" charset="0"/>
                        <a:ea typeface="Times New Roman"/>
                        <a:cs typeface="Times New Roman" pitchFamily="18" charset="0"/>
                      </a:endParaRPr>
                    </a:p>
                  </a:txBody>
                  <a:tcPr marL="27777" marR="27777" marT="6127" marB="0"/>
                </a:tc>
              </a:tr>
              <a:tr h="430426">
                <a:tc>
                  <a:txBody>
                    <a:bodyPr/>
                    <a:lstStyle/>
                    <a:p>
                      <a:pPr marL="342900" lvl="0" indent="-342900">
                        <a:lnSpc>
                          <a:spcPct val="115000"/>
                        </a:lnSpc>
                        <a:spcAft>
                          <a:spcPts val="0"/>
                        </a:spcAft>
                        <a:buFont typeface="Wingdings" pitchFamily="2" charset="2"/>
                        <a:buNone/>
                        <a:tabLst>
                          <a:tab pos="106045" algn="l"/>
                          <a:tab pos="127000" algn="l"/>
                        </a:tabLst>
                      </a:pPr>
                      <a:endParaRPr lang="tr-TR" sz="11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15000"/>
                        </a:lnSpc>
                        <a:spcAft>
                          <a:spcPts val="1000"/>
                        </a:spcAft>
                        <a:buFont typeface="Wingdings" pitchFamily="2" charset="2"/>
                        <a:buNone/>
                        <a:tabLst>
                          <a:tab pos="449580" algn="l"/>
                        </a:tabLst>
                      </a:pPr>
                      <a:endParaRPr lang="tr-TR" sz="1100" b="1" dirty="0">
                        <a:effectLst/>
                        <a:latin typeface="Times New Roman" pitchFamily="18" charset="0"/>
                        <a:ea typeface="Calibri"/>
                        <a:cs typeface="Times New Roman" pitchFamily="18" charset="0"/>
                      </a:endParaRPr>
                    </a:p>
                  </a:txBody>
                  <a:tcPr marL="27777" marR="27777" marT="6127" marB="0"/>
                </a:tc>
              </a:tr>
              <a:tr h="406892">
                <a:tc>
                  <a:txBody>
                    <a:bodyPr/>
                    <a:lstStyle/>
                    <a:p>
                      <a:pPr marL="342900" lvl="0" indent="-342900">
                        <a:lnSpc>
                          <a:spcPct val="115000"/>
                        </a:lnSpc>
                        <a:spcAft>
                          <a:spcPts val="0"/>
                        </a:spcAft>
                        <a:buFont typeface="Wingdings" pitchFamily="2" charset="2"/>
                        <a:buChar char="v"/>
                        <a:tabLst>
                          <a:tab pos="106045" algn="l"/>
                          <a:tab pos="127000" algn="l"/>
                        </a:tabLst>
                      </a:pPr>
                      <a:endParaRPr lang="tr-TR" sz="900" b="1" dirty="0">
                        <a:effectLst/>
                        <a:latin typeface="Times New Roman" pitchFamily="18" charset="0"/>
                        <a:ea typeface="Times New Roman"/>
                        <a:cs typeface="Times New Roman" pitchFamily="18" charset="0"/>
                      </a:endParaRPr>
                    </a:p>
                  </a:txBody>
                  <a:tcPr marL="27777" marR="27777" marT="6127" marB="0"/>
                </a:tc>
                <a:tc>
                  <a:txBody>
                    <a:bodyPr/>
                    <a:lstStyle/>
                    <a:p>
                      <a:pPr marL="342900" lvl="0" indent="-342900">
                        <a:lnSpc>
                          <a:spcPct val="115000"/>
                        </a:lnSpc>
                        <a:spcAft>
                          <a:spcPts val="1000"/>
                        </a:spcAft>
                        <a:buFont typeface="Wingdings" pitchFamily="2" charset="2"/>
                        <a:buNone/>
                        <a:tabLst>
                          <a:tab pos="449580" algn="l"/>
                        </a:tabLst>
                      </a:pPr>
                      <a:r>
                        <a:rPr lang="tr-TR" sz="1100" b="1" dirty="0">
                          <a:effectLst/>
                          <a:latin typeface="Times New Roman" pitchFamily="18" charset="0"/>
                          <a:cs typeface="Times New Roman" pitchFamily="18" charset="0"/>
                        </a:rPr>
                        <a:t> </a:t>
                      </a:r>
                      <a:endParaRPr lang="tr-TR" sz="1100" b="1" dirty="0">
                        <a:effectLst/>
                        <a:latin typeface="Times New Roman" pitchFamily="18" charset="0"/>
                        <a:ea typeface="Calibri"/>
                        <a:cs typeface="Times New Roman" pitchFamily="18" charset="0"/>
                      </a:endParaRPr>
                    </a:p>
                  </a:txBody>
                  <a:tcPr marL="27777" marR="27777" marT="6127" marB="0"/>
                </a:tc>
              </a:tr>
            </a:tbl>
          </a:graphicData>
        </a:graphic>
      </p:graphicFrame>
      <p:sp>
        <p:nvSpPr>
          <p:cNvPr id="5" name="Dikdörtgen 4"/>
          <p:cNvSpPr/>
          <p:nvPr/>
        </p:nvSpPr>
        <p:spPr>
          <a:xfrm>
            <a:off x="395536" y="-13648"/>
            <a:ext cx="8496944" cy="584775"/>
          </a:xfrm>
          <a:prstGeom prst="rect">
            <a:avLst/>
          </a:prstGeom>
        </p:spPr>
        <p:txBody>
          <a:bodyPr wrap="square">
            <a:spAutoFit/>
          </a:bodyPr>
          <a:lstStyle/>
          <a:p>
            <a:pPr algn="ctr"/>
            <a:r>
              <a:rPr lang="tr-TR" sz="3200" b="1" dirty="0">
                <a:solidFill>
                  <a:srgbClr val="C00000"/>
                </a:solidFill>
              </a:rPr>
              <a:t>Girdi </a:t>
            </a:r>
            <a:r>
              <a:rPr lang="tr-TR" sz="3200" b="1" dirty="0" smtClean="0">
                <a:solidFill>
                  <a:srgbClr val="C00000"/>
                </a:solidFill>
              </a:rPr>
              <a:t>Kriterleri  Alt Kriterleri</a:t>
            </a:r>
            <a:endParaRPr lang="tr-TR" sz="3200" dirty="0"/>
          </a:p>
        </p:txBody>
      </p:sp>
    </p:spTree>
    <p:extLst>
      <p:ext uri="{BB962C8B-B14F-4D97-AF65-F5344CB8AC3E}">
        <p14:creationId xmlns="" xmlns:p14="http://schemas.microsoft.com/office/powerpoint/2010/main" val="4168869200"/>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383166048"/>
              </p:ext>
            </p:extLst>
          </p:nvPr>
        </p:nvGraphicFramePr>
        <p:xfrm>
          <a:off x="0" y="571127"/>
          <a:ext cx="9144000" cy="6120500"/>
        </p:xfrm>
        <a:graphic>
          <a:graphicData uri="http://schemas.openxmlformats.org/drawingml/2006/table">
            <a:tbl>
              <a:tblPr firstRow="1" firstCol="1" bandRow="1">
                <a:tableStyleId>{69CF1AB2-1976-4502-BF36-3FF5EA218861}</a:tableStyleId>
              </a:tblPr>
              <a:tblGrid>
                <a:gridCol w="467544"/>
                <a:gridCol w="8676456"/>
              </a:tblGrid>
              <a:tr h="407776">
                <a:tc gridSpan="2">
                  <a:txBody>
                    <a:bodyPr/>
                    <a:lstStyle/>
                    <a:p>
                      <a:pPr marL="0" indent="0" algn="ctr">
                        <a:lnSpc>
                          <a:spcPct val="115000"/>
                        </a:lnSpc>
                        <a:spcAft>
                          <a:spcPts val="1000"/>
                        </a:spcAft>
                        <a:buFont typeface="Wingdings" pitchFamily="2" charset="2"/>
                        <a:buNone/>
                      </a:pPr>
                      <a:r>
                        <a:rPr lang="tr-TR" sz="2000" b="1" dirty="0" smtClean="0">
                          <a:solidFill>
                            <a:schemeClr val="tx1"/>
                          </a:solidFill>
                          <a:effectLst/>
                          <a:latin typeface="Times New Roman" pitchFamily="18" charset="0"/>
                          <a:cs typeface="Times New Roman" pitchFamily="18" charset="0"/>
                        </a:rPr>
                        <a:t>3. </a:t>
                      </a:r>
                      <a:r>
                        <a:rPr lang="tr-TR" sz="2000" b="1" dirty="0">
                          <a:solidFill>
                            <a:schemeClr val="tx1"/>
                          </a:solidFill>
                          <a:effectLst/>
                          <a:latin typeface="Times New Roman" pitchFamily="18" charset="0"/>
                          <a:cs typeface="Times New Roman" pitchFamily="18" charset="0"/>
                        </a:rPr>
                        <a:t>Kriter</a:t>
                      </a:r>
                      <a:r>
                        <a:rPr lang="tr-TR" sz="2000" b="1" dirty="0" smtClean="0">
                          <a:solidFill>
                            <a:schemeClr val="tx1"/>
                          </a:solidFill>
                          <a:effectLst/>
                          <a:latin typeface="Times New Roman" pitchFamily="18" charset="0"/>
                          <a:cs typeface="Times New Roman" pitchFamily="18" charset="0"/>
                        </a:rPr>
                        <a:t>:  </a:t>
                      </a:r>
                      <a:r>
                        <a:rPr kumimoji="0" lang="tr-TR" sz="2000" b="1" kern="1200" dirty="0" smtClean="0">
                          <a:solidFill>
                            <a:schemeClr val="dk1"/>
                          </a:solidFill>
                          <a:effectLst/>
                          <a:latin typeface="Times New Roman" pitchFamily="18" charset="0"/>
                          <a:ea typeface="+mn-ea"/>
                          <a:cs typeface="Times New Roman" pitchFamily="18" charset="0"/>
                        </a:rPr>
                        <a:t>İnsan Kaynakları Yönetimi </a:t>
                      </a:r>
                      <a:endParaRPr lang="tr-TR" sz="20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51517">
                <a:tc>
                  <a:txBody>
                    <a:bodyPr/>
                    <a:lstStyle/>
                    <a:p>
                      <a:pPr marL="0" indent="0" algn="l">
                        <a:lnSpc>
                          <a:spcPct val="115000"/>
                        </a:lnSpc>
                        <a:spcAft>
                          <a:spcPts val="1000"/>
                        </a:spcAft>
                        <a:buFont typeface="Wingdings" pitchFamily="2" charset="2"/>
                        <a:buNone/>
                      </a:pPr>
                      <a:endParaRPr lang="tr-TR" sz="1400" b="1" dirty="0">
                        <a:solidFill>
                          <a:srgbClr val="C00000"/>
                        </a:solidFill>
                        <a:effectLst/>
                        <a:latin typeface="Times New Roman" pitchFamily="18" charset="0"/>
                        <a:ea typeface="Calibri"/>
                        <a:cs typeface="Times New Roman" pitchFamily="18" charset="0"/>
                      </a:endParaRPr>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600" b="1" dirty="0" smtClean="0">
                          <a:solidFill>
                            <a:srgbClr val="C00000"/>
                          </a:solidFill>
                          <a:effectLst/>
                          <a:latin typeface="Times New Roman" pitchFamily="18" charset="0"/>
                          <a:cs typeface="Times New Roman" pitchFamily="18" charset="0"/>
                        </a:rPr>
                        <a:t>(Genel </a:t>
                      </a:r>
                      <a:r>
                        <a:rPr lang="tr-TR" sz="1600" b="1" dirty="0">
                          <a:solidFill>
                            <a:srgbClr val="C00000"/>
                          </a:solidFill>
                          <a:effectLst/>
                          <a:latin typeface="Times New Roman" pitchFamily="18" charset="0"/>
                          <a:cs typeface="Times New Roman" pitchFamily="18" charset="0"/>
                        </a:rPr>
                        <a:t>İlkokul-Ortaokul- Genel Lise)</a:t>
                      </a:r>
                      <a:endParaRPr lang="tr-TR" sz="1600" b="1" dirty="0">
                        <a:solidFill>
                          <a:srgbClr val="C00000"/>
                        </a:solidFill>
                        <a:effectLst/>
                        <a:latin typeface="Times New Roman" pitchFamily="18" charset="0"/>
                        <a:ea typeface="Calibri"/>
                        <a:cs typeface="Times New Roman" pitchFamily="18" charset="0"/>
                      </a:endParaRPr>
                    </a:p>
                  </a:txBody>
                  <a:tcPr marL="27777" marR="27777" marT="6127" marB="0"/>
                </a:tc>
              </a:tr>
              <a:tr h="476508">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000000"/>
                          </a:solidFill>
                          <a:effectLst/>
                          <a:latin typeface="Times New Roman" pitchFamily="18" charset="0"/>
                          <a:ea typeface="Times New Roman"/>
                          <a:cs typeface="Times New Roman" pitchFamily="18" charset="0"/>
                        </a:rPr>
                        <a:t>Çalışanların bilgi birikimi ve yetkinlikleri </a:t>
                      </a:r>
                      <a:r>
                        <a:rPr lang="tr-TR" sz="1600" b="1" dirty="0">
                          <a:solidFill>
                            <a:srgbClr val="000000"/>
                          </a:solidFill>
                          <a:effectLst/>
                          <a:latin typeface="Times New Roman" pitchFamily="18" charset="0"/>
                          <a:ea typeface="Times New Roman"/>
                          <a:cs typeface="Times New Roman" pitchFamily="18" charset="0"/>
                        </a:rPr>
                        <a:t>nasıl</a:t>
                      </a:r>
                      <a:r>
                        <a:rPr lang="tr-TR" sz="1600" dirty="0">
                          <a:solidFill>
                            <a:srgbClr val="000000"/>
                          </a:solidFill>
                          <a:effectLst/>
                          <a:latin typeface="Times New Roman" pitchFamily="18" charset="0"/>
                          <a:ea typeface="Times New Roman"/>
                          <a:cs typeface="Times New Roman" pitchFamily="18" charset="0"/>
                        </a:rPr>
                        <a:t> analiz edilmekte ve okul/kurum içi görevlendirmelerde nasıl dikkate alınmaktadır? </a:t>
                      </a:r>
                      <a:endParaRPr lang="tr-TR" sz="1600" dirty="0">
                        <a:effectLst/>
                        <a:latin typeface="Times New Roman" pitchFamily="18" charset="0"/>
                        <a:ea typeface="Times New Roman"/>
                        <a:cs typeface="Times New Roman" pitchFamily="18" charset="0"/>
                      </a:endParaRPr>
                    </a:p>
                  </a:txBody>
                  <a:tcPr marL="68580" marR="68580" marT="0" marB="0"/>
                </a:tc>
              </a:tr>
              <a:tr h="562958">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FF0000"/>
                          </a:solidFill>
                          <a:effectLst/>
                          <a:latin typeface="Times New Roman" pitchFamily="18" charset="0"/>
                          <a:ea typeface="Times New Roman"/>
                          <a:cs typeface="Times New Roman" pitchFamily="18" charset="0"/>
                        </a:rPr>
                        <a:t>Çalışanların bilgi birikimi ve yetkinliklerinin geliştirilmesi </a:t>
                      </a:r>
                      <a:r>
                        <a:rPr lang="tr-TR" sz="1600" b="1" dirty="0">
                          <a:solidFill>
                            <a:srgbClr val="FF0000"/>
                          </a:solidFill>
                          <a:effectLst/>
                          <a:latin typeface="Times New Roman" pitchFamily="18" charset="0"/>
                          <a:ea typeface="Times New Roman"/>
                          <a:cs typeface="Times New Roman" pitchFamily="18" charset="0"/>
                        </a:rPr>
                        <a:t>nasıl</a:t>
                      </a:r>
                      <a:r>
                        <a:rPr lang="tr-TR" sz="1600" dirty="0">
                          <a:solidFill>
                            <a:srgbClr val="FF0000"/>
                          </a:solidFill>
                          <a:effectLst/>
                          <a:latin typeface="Times New Roman" pitchFamily="18" charset="0"/>
                          <a:ea typeface="Times New Roman"/>
                          <a:cs typeface="Times New Roman" pitchFamily="18" charset="0"/>
                        </a:rPr>
                        <a:t> yapılmaktadır?</a:t>
                      </a:r>
                    </a:p>
                  </a:txBody>
                  <a:tcPr marL="68580" marR="68580" marT="0" marB="0"/>
                </a:tc>
              </a:tr>
              <a:tr h="748682">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000000"/>
                          </a:solidFill>
                          <a:effectLst/>
                          <a:latin typeface="Times New Roman" pitchFamily="18" charset="0"/>
                          <a:ea typeface="Times New Roman"/>
                          <a:cs typeface="Times New Roman" pitchFamily="18" charset="0"/>
                        </a:rPr>
                        <a:t>Çalışanların iyileştirme ekiplerinde, kurul ve komisyonlarda görev dağılımı, yetki ve sorumluluklarının belirlenmesi, </a:t>
                      </a:r>
                      <a:r>
                        <a:rPr lang="tr-TR" sz="1600" dirty="0" err="1">
                          <a:solidFill>
                            <a:srgbClr val="000000"/>
                          </a:solidFill>
                          <a:effectLst/>
                          <a:latin typeface="Times New Roman" pitchFamily="18" charset="0"/>
                          <a:ea typeface="Times New Roman"/>
                          <a:cs typeface="Times New Roman" pitchFamily="18" charset="0"/>
                        </a:rPr>
                        <a:t>yetkelendirilmesi</a:t>
                      </a:r>
                      <a:r>
                        <a:rPr lang="tr-TR" sz="1600" dirty="0">
                          <a:solidFill>
                            <a:srgbClr val="000000"/>
                          </a:solidFill>
                          <a:effectLst/>
                          <a:latin typeface="Times New Roman" pitchFamily="18" charset="0"/>
                          <a:ea typeface="Times New Roman"/>
                          <a:cs typeface="Times New Roman" pitchFamily="18" charset="0"/>
                        </a:rPr>
                        <a:t>, çalışması nasıl yapılmaktadır?</a:t>
                      </a:r>
                      <a:endParaRPr lang="tr-TR" sz="1600" dirty="0">
                        <a:effectLst/>
                        <a:latin typeface="Times New Roman" pitchFamily="18" charset="0"/>
                        <a:ea typeface="Times New Roman"/>
                        <a:cs typeface="Times New Roman" pitchFamily="18" charset="0"/>
                      </a:endParaRPr>
                    </a:p>
                  </a:txBody>
                  <a:tcPr marL="68580" marR="68580" marT="0" marB="0"/>
                </a:tc>
              </a:tr>
              <a:tr h="504056">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FF0000"/>
                          </a:solidFill>
                          <a:effectLst/>
                          <a:latin typeface="Times New Roman" pitchFamily="18" charset="0"/>
                          <a:ea typeface="Times New Roman"/>
                          <a:cs typeface="Times New Roman" pitchFamily="18" charset="0"/>
                        </a:rPr>
                        <a:t>Çalışandan gelen yenilikçi-yaratıcı fikirlerin ve proje önerilerinin değerlendirilmesi </a:t>
                      </a:r>
                      <a:r>
                        <a:rPr lang="tr-TR" sz="1600" b="1" dirty="0">
                          <a:solidFill>
                            <a:srgbClr val="FF0000"/>
                          </a:solidFill>
                          <a:effectLst/>
                          <a:latin typeface="Times New Roman" pitchFamily="18" charset="0"/>
                          <a:ea typeface="Times New Roman"/>
                          <a:cs typeface="Times New Roman" pitchFamily="18" charset="0"/>
                        </a:rPr>
                        <a:t>nasıl</a:t>
                      </a:r>
                      <a:r>
                        <a:rPr lang="tr-TR" sz="1600" dirty="0">
                          <a:solidFill>
                            <a:srgbClr val="FF0000"/>
                          </a:solidFill>
                          <a:effectLst/>
                          <a:latin typeface="Times New Roman" pitchFamily="18" charset="0"/>
                          <a:ea typeface="Times New Roman"/>
                          <a:cs typeface="Times New Roman" pitchFamily="18" charset="0"/>
                        </a:rPr>
                        <a:t> yapılmaktadır?</a:t>
                      </a:r>
                    </a:p>
                  </a:txBody>
                  <a:tcPr marL="68580" marR="68580" marT="0" marB="0"/>
                </a:tc>
              </a:tr>
              <a:tr h="532217">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000000"/>
                          </a:solidFill>
                          <a:effectLst/>
                          <a:latin typeface="Times New Roman" pitchFamily="18" charset="0"/>
                          <a:ea typeface="Times New Roman"/>
                          <a:cs typeface="Times New Roman" pitchFamily="18" charset="0"/>
                        </a:rPr>
                        <a:t>Çalışanların performansının değerlendirilmesi, takdir edilmesi ve ödüllendirilmesi </a:t>
                      </a:r>
                      <a:r>
                        <a:rPr lang="tr-TR" sz="1600" b="1" dirty="0">
                          <a:solidFill>
                            <a:srgbClr val="000000"/>
                          </a:solidFill>
                          <a:effectLst/>
                          <a:latin typeface="Times New Roman" pitchFamily="18" charset="0"/>
                          <a:ea typeface="Times New Roman"/>
                          <a:cs typeface="Times New Roman" pitchFamily="18" charset="0"/>
                        </a:rPr>
                        <a:t>nasıl</a:t>
                      </a:r>
                      <a:r>
                        <a:rPr lang="tr-TR" sz="1600" dirty="0">
                          <a:solidFill>
                            <a:srgbClr val="000000"/>
                          </a:solidFill>
                          <a:effectLst/>
                          <a:latin typeface="Times New Roman" pitchFamily="18" charset="0"/>
                          <a:ea typeface="Times New Roman"/>
                          <a:cs typeface="Times New Roman" pitchFamily="18" charset="0"/>
                        </a:rPr>
                        <a:t> yapılmaktadır?</a:t>
                      </a:r>
                      <a:endParaRPr lang="tr-TR" sz="1600" dirty="0">
                        <a:effectLst/>
                        <a:latin typeface="Times New Roman" pitchFamily="18" charset="0"/>
                        <a:ea typeface="Times New Roman"/>
                        <a:cs typeface="Times New Roman" pitchFamily="18" charset="0"/>
                      </a:endParaRPr>
                    </a:p>
                  </a:txBody>
                  <a:tcPr marL="68580" marR="68580" marT="0" marB="0"/>
                </a:tc>
              </a:tr>
              <a:tr h="547903">
                <a:tc>
                  <a:txBody>
                    <a:bodyPr/>
                    <a:lstStyle/>
                    <a:p>
                      <a:pPr marL="342900" lvl="0" indent="-342900" algn="just">
                        <a:spcAft>
                          <a:spcPts val="0"/>
                        </a:spcAft>
                        <a:buFont typeface="Wingdings" pitchFamily="2" charset="2"/>
                        <a:buChar char="v"/>
                        <a:tabLst>
                          <a:tab pos="221615" algn="l"/>
                        </a:tabLst>
                      </a:pPr>
                      <a:endParaRPr lang="tr-TR" sz="16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FF0000"/>
                          </a:solidFill>
                          <a:effectLst/>
                          <a:latin typeface="Times New Roman" pitchFamily="18" charset="0"/>
                          <a:ea typeface="Times New Roman"/>
                          <a:cs typeface="Times New Roman" pitchFamily="18" charset="0"/>
                        </a:rPr>
                        <a:t>Çalışanların iletişim gereksinimlerinin saptanması ve karşılanması </a:t>
                      </a:r>
                      <a:r>
                        <a:rPr lang="tr-TR" sz="1600" b="1" dirty="0">
                          <a:solidFill>
                            <a:srgbClr val="FF0000"/>
                          </a:solidFill>
                          <a:effectLst/>
                          <a:latin typeface="Times New Roman" pitchFamily="18" charset="0"/>
                          <a:ea typeface="Times New Roman"/>
                          <a:cs typeface="Times New Roman" pitchFamily="18" charset="0"/>
                        </a:rPr>
                        <a:t>nasıl</a:t>
                      </a:r>
                      <a:r>
                        <a:rPr lang="tr-TR" sz="1600" dirty="0">
                          <a:solidFill>
                            <a:srgbClr val="FF0000"/>
                          </a:solidFill>
                          <a:effectLst/>
                          <a:latin typeface="Times New Roman" pitchFamily="18" charset="0"/>
                          <a:ea typeface="Times New Roman"/>
                          <a:cs typeface="Times New Roman" pitchFamily="18" charset="0"/>
                        </a:rPr>
                        <a:t> yapılmaktadır?</a:t>
                      </a:r>
                    </a:p>
                  </a:txBody>
                  <a:tcPr marL="68580" marR="68580" marT="0" marB="0"/>
                </a:tc>
              </a:tr>
              <a:tr h="432048">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000000"/>
                          </a:solidFill>
                          <a:effectLst/>
                          <a:latin typeface="Times New Roman" pitchFamily="18" charset="0"/>
                          <a:ea typeface="Times New Roman"/>
                          <a:cs typeface="Times New Roman" pitchFamily="18" charset="0"/>
                        </a:rPr>
                        <a:t>Çalışanlara yönelik sosyal, kültürel ve sportif faaliyetlerin desteklenmesi </a:t>
                      </a:r>
                      <a:r>
                        <a:rPr lang="tr-TR" sz="1600" b="1" dirty="0">
                          <a:solidFill>
                            <a:srgbClr val="000000"/>
                          </a:solidFill>
                          <a:effectLst/>
                          <a:latin typeface="Times New Roman" pitchFamily="18" charset="0"/>
                          <a:ea typeface="Times New Roman"/>
                          <a:cs typeface="Times New Roman" pitchFamily="18" charset="0"/>
                        </a:rPr>
                        <a:t>nasıl</a:t>
                      </a:r>
                      <a:r>
                        <a:rPr lang="tr-TR" sz="1600" dirty="0">
                          <a:solidFill>
                            <a:srgbClr val="000000"/>
                          </a:solidFill>
                          <a:effectLst/>
                          <a:latin typeface="Times New Roman" pitchFamily="18" charset="0"/>
                          <a:ea typeface="Times New Roman"/>
                          <a:cs typeface="Times New Roman" pitchFamily="18" charset="0"/>
                        </a:rPr>
                        <a:t> yapılmaktadır?</a:t>
                      </a:r>
                      <a:endParaRPr lang="tr-TR" sz="1600" dirty="0">
                        <a:effectLst/>
                        <a:latin typeface="Times New Roman" pitchFamily="18" charset="0"/>
                        <a:ea typeface="Times New Roman"/>
                        <a:cs typeface="Times New Roman" pitchFamily="18" charset="0"/>
                      </a:endParaRPr>
                    </a:p>
                  </a:txBody>
                  <a:tcPr marL="68580" marR="68580" marT="0" marB="0"/>
                </a:tc>
              </a:tr>
              <a:tr h="476508">
                <a:tc>
                  <a:txBody>
                    <a:bodyPr/>
                    <a:lstStyle/>
                    <a:p>
                      <a:pPr marL="342900" lvl="0" indent="-342900" algn="just">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gn="just">
                        <a:lnSpc>
                          <a:spcPct val="150000"/>
                        </a:lnSpc>
                        <a:spcAft>
                          <a:spcPts val="0"/>
                        </a:spcAft>
                        <a:buFont typeface="Wingdings" pitchFamily="2" charset="2"/>
                        <a:buChar char="v"/>
                        <a:tabLst>
                          <a:tab pos="228600" algn="l"/>
                          <a:tab pos="685800" algn="l"/>
                        </a:tabLst>
                      </a:pPr>
                      <a:r>
                        <a:rPr lang="tr-TR" sz="1600" dirty="0">
                          <a:solidFill>
                            <a:srgbClr val="FF0000"/>
                          </a:solidFill>
                          <a:effectLst/>
                          <a:latin typeface="Times New Roman" pitchFamily="18" charset="0"/>
                          <a:ea typeface="Times New Roman"/>
                          <a:cs typeface="Times New Roman" pitchFamily="18" charset="0"/>
                        </a:rPr>
                        <a:t>Çalışanların </a:t>
                      </a:r>
                      <a:r>
                        <a:rPr lang="tr-TR" sz="1600" u="sng" dirty="0">
                          <a:solidFill>
                            <a:srgbClr val="FF0000"/>
                          </a:solidFill>
                          <a:effectLst/>
                          <a:latin typeface="Times New Roman" pitchFamily="18" charset="0"/>
                          <a:ea typeface="Times New Roman"/>
                          <a:cs typeface="Times New Roman" pitchFamily="18" charset="0"/>
                        </a:rPr>
                        <a:t>ücret ve ücret dışı</a:t>
                      </a:r>
                      <a:r>
                        <a:rPr lang="tr-TR" sz="1600" dirty="0">
                          <a:solidFill>
                            <a:srgbClr val="FF0000"/>
                          </a:solidFill>
                          <a:effectLst/>
                          <a:latin typeface="Times New Roman" pitchFamily="18" charset="0"/>
                          <a:ea typeface="Times New Roman"/>
                          <a:cs typeface="Times New Roman" pitchFamily="18" charset="0"/>
                        </a:rPr>
                        <a:t> olanaklardan adil bir şekilde yararlanması </a:t>
                      </a:r>
                      <a:r>
                        <a:rPr lang="tr-TR" sz="1600" b="1" dirty="0">
                          <a:solidFill>
                            <a:srgbClr val="FF0000"/>
                          </a:solidFill>
                          <a:effectLst/>
                          <a:latin typeface="Times New Roman" pitchFamily="18" charset="0"/>
                          <a:ea typeface="Times New Roman"/>
                          <a:cs typeface="Times New Roman" pitchFamily="18" charset="0"/>
                        </a:rPr>
                        <a:t>nasıl</a:t>
                      </a:r>
                      <a:r>
                        <a:rPr lang="tr-TR" sz="1600" dirty="0">
                          <a:solidFill>
                            <a:srgbClr val="FF0000"/>
                          </a:solidFill>
                          <a:effectLst/>
                          <a:latin typeface="Times New Roman" pitchFamily="18" charset="0"/>
                          <a:ea typeface="Times New Roman"/>
                          <a:cs typeface="Times New Roman" pitchFamily="18" charset="0"/>
                        </a:rPr>
                        <a:t> sağlanmaktadır?</a:t>
                      </a:r>
                    </a:p>
                  </a:txBody>
                  <a:tcPr marL="68580" marR="68580" marT="0" marB="0"/>
                </a:tc>
              </a:tr>
              <a:tr h="398548">
                <a:tc>
                  <a:txBody>
                    <a:bodyPr/>
                    <a:lstStyle/>
                    <a:p>
                      <a:pPr marL="342900" lvl="0" indent="-342900">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nSpc>
                          <a:spcPct val="115000"/>
                        </a:lnSpc>
                        <a:spcAft>
                          <a:spcPts val="1000"/>
                        </a:spcAft>
                        <a:buFont typeface="Wingdings" pitchFamily="2" charset="2"/>
                        <a:buChar char="v"/>
                        <a:tabLst>
                          <a:tab pos="449580" algn="l"/>
                        </a:tabLst>
                      </a:pPr>
                      <a:endParaRPr lang="tr-TR" sz="1400" b="1" dirty="0">
                        <a:effectLst/>
                        <a:latin typeface="Times New Roman" pitchFamily="18" charset="0"/>
                        <a:ea typeface="Calibri"/>
                        <a:cs typeface="Times New Roman" pitchFamily="18" charset="0"/>
                      </a:endParaRPr>
                    </a:p>
                  </a:txBody>
                  <a:tcPr marL="27777" marR="27777" marT="6127" marB="0"/>
                </a:tc>
              </a:tr>
            </a:tbl>
          </a:graphicData>
        </a:graphic>
      </p:graphicFrame>
      <p:sp>
        <p:nvSpPr>
          <p:cNvPr id="5" name="Dikdörtgen 4"/>
          <p:cNvSpPr/>
          <p:nvPr/>
        </p:nvSpPr>
        <p:spPr>
          <a:xfrm>
            <a:off x="395536" y="-13648"/>
            <a:ext cx="8496944" cy="584775"/>
          </a:xfrm>
          <a:prstGeom prst="rect">
            <a:avLst/>
          </a:prstGeom>
        </p:spPr>
        <p:txBody>
          <a:bodyPr wrap="square">
            <a:spAutoFit/>
          </a:bodyPr>
          <a:lstStyle/>
          <a:p>
            <a:pPr algn="ctr"/>
            <a:r>
              <a:rPr lang="tr-TR" sz="3200" b="1" dirty="0">
                <a:solidFill>
                  <a:srgbClr val="C00000"/>
                </a:solidFill>
              </a:rPr>
              <a:t>Girdi </a:t>
            </a:r>
            <a:r>
              <a:rPr lang="tr-TR" sz="3200" b="1" dirty="0" smtClean="0">
                <a:solidFill>
                  <a:srgbClr val="C00000"/>
                </a:solidFill>
              </a:rPr>
              <a:t>Kriterleri  Alt </a:t>
            </a:r>
            <a:r>
              <a:rPr lang="tr-TR" sz="3200" b="1" dirty="0">
                <a:solidFill>
                  <a:srgbClr val="C00000"/>
                </a:solidFill>
              </a:rPr>
              <a:t>Kriterlerdeki Değişim</a:t>
            </a:r>
            <a:endParaRPr lang="tr-TR" sz="3200" dirty="0"/>
          </a:p>
        </p:txBody>
      </p:sp>
    </p:spTree>
    <p:extLst>
      <p:ext uri="{BB962C8B-B14F-4D97-AF65-F5344CB8AC3E}">
        <p14:creationId xmlns="" xmlns:p14="http://schemas.microsoft.com/office/powerpoint/2010/main" val="1162447359"/>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a:xfrm>
            <a:off x="395536" y="116632"/>
            <a:ext cx="8208912" cy="576064"/>
          </a:xfrm>
        </p:spPr>
        <p:txBody>
          <a:bodyPr>
            <a:noAutofit/>
          </a:bodyPr>
          <a:lstStyle/>
          <a:p>
            <a:pPr algn="ctr"/>
            <a:r>
              <a:rPr lang="tr-TR" sz="3600" b="1" dirty="0" smtClean="0">
                <a:solidFill>
                  <a:srgbClr val="C00000"/>
                </a:solidFill>
              </a:rPr>
              <a:t>Girdi Kriterleri  Alt Kriterleri</a:t>
            </a:r>
            <a:endParaRPr lang="tr-TR" sz="3600" b="1" dirty="0">
              <a:solidFill>
                <a:srgbClr val="C00000"/>
              </a:solidFill>
            </a:endParaRPr>
          </a:p>
        </p:txBody>
      </p:sp>
      <p:graphicFrame>
        <p:nvGraphicFramePr>
          <p:cNvPr id="4" name="Tablo 3"/>
          <p:cNvGraphicFramePr>
            <a:graphicFrameLocks noGrp="1"/>
          </p:cNvGraphicFramePr>
          <p:nvPr>
            <p:extLst>
              <p:ext uri="{D42A27DB-BD31-4B8C-83A1-F6EECF244321}">
                <p14:modId xmlns="" xmlns:p14="http://schemas.microsoft.com/office/powerpoint/2010/main" val="2641385422"/>
              </p:ext>
            </p:extLst>
          </p:nvPr>
        </p:nvGraphicFramePr>
        <p:xfrm>
          <a:off x="-3" y="692696"/>
          <a:ext cx="9144002" cy="6715551"/>
        </p:xfrm>
        <a:graphic>
          <a:graphicData uri="http://schemas.openxmlformats.org/drawingml/2006/table">
            <a:tbl>
              <a:tblPr firstRow="1" firstCol="1" bandRow="1">
                <a:tableStyleId>{5202B0CA-FC54-4496-8BCA-5EF66A818D29}</a:tableStyleId>
              </a:tblPr>
              <a:tblGrid>
                <a:gridCol w="755579"/>
                <a:gridCol w="8388423"/>
              </a:tblGrid>
              <a:tr h="397507">
                <a:tc gridSpan="2">
                  <a:txBody>
                    <a:bodyPr/>
                    <a:lstStyle/>
                    <a:p>
                      <a:pPr algn="ctr">
                        <a:lnSpc>
                          <a:spcPct val="115000"/>
                        </a:lnSpc>
                        <a:spcAft>
                          <a:spcPts val="0"/>
                        </a:spcAft>
                      </a:pPr>
                      <a:r>
                        <a:rPr lang="tr-TR" sz="2000" b="1" dirty="0" smtClean="0">
                          <a:solidFill>
                            <a:schemeClr val="bg1"/>
                          </a:solidFill>
                          <a:effectLst/>
                          <a:latin typeface="Times New Roman" pitchFamily="18" charset="0"/>
                          <a:cs typeface="Times New Roman" pitchFamily="18" charset="0"/>
                        </a:rPr>
                        <a:t>4. </a:t>
                      </a:r>
                      <a:r>
                        <a:rPr lang="tr-TR" sz="2000" b="1" dirty="0">
                          <a:solidFill>
                            <a:schemeClr val="bg1"/>
                          </a:solidFill>
                          <a:effectLst/>
                          <a:latin typeface="Times New Roman" pitchFamily="18" charset="0"/>
                          <a:cs typeface="Times New Roman" pitchFamily="18" charset="0"/>
                        </a:rPr>
                        <a:t>Kriter: </a:t>
                      </a:r>
                      <a:r>
                        <a:rPr kumimoji="0" lang="tr-TR" sz="2000" b="1" kern="1200" dirty="0" smtClean="0">
                          <a:solidFill>
                            <a:schemeClr val="lt1"/>
                          </a:solidFill>
                          <a:effectLst/>
                          <a:latin typeface="+mn-lt"/>
                          <a:ea typeface="+mn-ea"/>
                          <a:cs typeface="+mn-cs"/>
                        </a:rPr>
                        <a:t>İşbirlikleri ve Kaynakların Yönetimi </a:t>
                      </a:r>
                      <a:endParaRPr lang="tr-TR" sz="2000" b="1" dirty="0">
                        <a:solidFill>
                          <a:schemeClr val="bg1"/>
                        </a:solidFill>
                        <a:effectLst/>
                        <a:latin typeface="Times New Roman" pitchFamily="18" charset="0"/>
                        <a:ea typeface="Calibri"/>
                        <a:cs typeface="Times New Roman" pitchFamily="18" charset="0"/>
                      </a:endParaRPr>
                    </a:p>
                  </a:txBody>
                  <a:tcPr marL="43460" marR="43460" marT="0" marB="0"/>
                </a:tc>
                <a:tc hMerge="1">
                  <a:txBody>
                    <a:bodyPr/>
                    <a:lstStyle/>
                    <a:p>
                      <a:endParaRPr lang="tr-TR"/>
                    </a:p>
                  </a:txBody>
                  <a:tcPr/>
                </a:tc>
              </a:tr>
              <a:tr h="466589">
                <a:tc>
                  <a:txBody>
                    <a:bodyPr/>
                    <a:lstStyle/>
                    <a:p>
                      <a:pPr algn="ctr">
                        <a:lnSpc>
                          <a:spcPct val="115000"/>
                        </a:lnSpc>
                        <a:spcAft>
                          <a:spcPts val="0"/>
                        </a:spcAft>
                      </a:pPr>
                      <a:endParaRPr lang="tr-TR" sz="1600" b="1" dirty="0">
                        <a:solidFill>
                          <a:srgbClr val="FF0000"/>
                        </a:solidFill>
                        <a:effectLst/>
                        <a:latin typeface="Times New Roman" pitchFamily="18" charset="0"/>
                        <a:ea typeface="Calibri"/>
                        <a:cs typeface="Times New Roman" pitchFamily="18" charset="0"/>
                      </a:endParaRPr>
                    </a:p>
                  </a:txBody>
                  <a:tcPr marL="43460" marR="43460" marT="0" marB="0"/>
                </a:tc>
                <a:tc>
                  <a:txBody>
                    <a:bodyPr/>
                    <a:lstStyle/>
                    <a:p>
                      <a:pPr algn="ctr">
                        <a:lnSpc>
                          <a:spcPct val="115000"/>
                        </a:lnSpc>
                        <a:spcAft>
                          <a:spcPts val="0"/>
                        </a:spcAft>
                      </a:pPr>
                      <a:r>
                        <a:rPr lang="tr-TR" sz="1800" b="1" dirty="0">
                          <a:solidFill>
                            <a:srgbClr val="FF0000"/>
                          </a:solidFill>
                          <a:effectLst/>
                          <a:latin typeface="Times New Roman" pitchFamily="18" charset="0"/>
                          <a:cs typeface="Times New Roman" pitchFamily="18" charset="0"/>
                        </a:rPr>
                        <a:t>Yeni Alt Kriterler</a:t>
                      </a:r>
                    </a:p>
                    <a:p>
                      <a:pPr algn="ctr">
                        <a:lnSpc>
                          <a:spcPct val="115000"/>
                        </a:lnSpc>
                        <a:spcAft>
                          <a:spcPts val="0"/>
                        </a:spcAft>
                      </a:pPr>
                      <a:r>
                        <a:rPr lang="tr-TR" sz="1800" b="1" dirty="0">
                          <a:solidFill>
                            <a:srgbClr val="FF0000"/>
                          </a:solidFill>
                          <a:effectLst/>
                          <a:latin typeface="Times New Roman" pitchFamily="18" charset="0"/>
                          <a:cs typeface="Times New Roman" pitchFamily="18" charset="0"/>
                        </a:rPr>
                        <a:t>(Genel İlkokul-Ortaokul- Genel Lise)</a:t>
                      </a:r>
                      <a:endParaRPr lang="tr-TR" sz="1800" b="1" dirty="0">
                        <a:solidFill>
                          <a:srgbClr val="FF0000"/>
                        </a:solidFill>
                        <a:effectLst/>
                        <a:latin typeface="Times New Roman" pitchFamily="18" charset="0"/>
                        <a:ea typeface="Calibri"/>
                        <a:cs typeface="Times New Roman" pitchFamily="18" charset="0"/>
                      </a:endParaRPr>
                    </a:p>
                  </a:txBody>
                  <a:tcPr marL="43460" marR="43460" marT="0" marB="0"/>
                </a:tc>
              </a:tr>
              <a:tr h="677399">
                <a:tc>
                  <a:txBody>
                    <a:bodyPr/>
                    <a:lstStyle/>
                    <a:p>
                      <a:pPr marL="342900" lvl="0" indent="-342900" algn="just">
                        <a:spcAft>
                          <a:spcPts val="0"/>
                        </a:spcAft>
                        <a:buFont typeface="Wingdings" pitchFamily="2" charset="2"/>
                        <a:buChar char="v"/>
                        <a:tabLst>
                          <a:tab pos="307340" algn="l"/>
                        </a:tabLst>
                      </a:pPr>
                      <a:endParaRPr lang="tr-TR" sz="1800" b="1" dirty="0">
                        <a:effectLst/>
                        <a:latin typeface="Times New Roman"/>
                        <a:ea typeface="Times New Roman"/>
                      </a:endParaRPr>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000000"/>
                          </a:solidFill>
                          <a:effectLst/>
                          <a:latin typeface="Times New Roman"/>
                          <a:ea typeface="Times New Roman"/>
                        </a:rPr>
                        <a:t>Okul/kurum, stratejik önceliklerindeki gelişim alanlarıyla ilgili işbirliklerini nasıl yönetmektedir?</a:t>
                      </a:r>
                      <a:endParaRPr lang="tr-TR" sz="1800" b="1" dirty="0">
                        <a:effectLst/>
                        <a:latin typeface="Times New Roman"/>
                        <a:ea typeface="Times New Roman"/>
                      </a:endParaRPr>
                    </a:p>
                  </a:txBody>
                  <a:tcPr marL="68580" marR="68580" marT="0" marB="0" anchor="ctr"/>
                </a:tc>
              </a:tr>
              <a:tr h="573947">
                <a:tc>
                  <a:txBody>
                    <a:bodyPr/>
                    <a:lstStyle/>
                    <a:p>
                      <a:pPr marL="342900" lvl="0" indent="-342900" algn="just">
                        <a:spcAft>
                          <a:spcPts val="0"/>
                        </a:spcAft>
                        <a:buFont typeface="Wingdings" pitchFamily="2" charset="2"/>
                        <a:buChar char="v"/>
                        <a:tabLst>
                          <a:tab pos="307340" algn="l"/>
                        </a:tabLst>
                      </a:pPr>
                      <a:endParaRPr lang="tr-TR" sz="1800" b="1" dirty="0">
                        <a:effectLst/>
                        <a:latin typeface="Times New Roman"/>
                        <a:ea typeface="Times New Roman"/>
                      </a:endParaRPr>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FF0000"/>
                          </a:solidFill>
                          <a:effectLst/>
                          <a:latin typeface="Times New Roman"/>
                          <a:ea typeface="Times New Roman"/>
                        </a:rPr>
                        <a:t>Okul/kurum finansal kaynakları/bütçeyi nasıl yönetmektedir? </a:t>
                      </a:r>
                    </a:p>
                  </a:txBody>
                  <a:tcPr marL="68580" marR="68580" marT="0" marB="0" anchor="ctr"/>
                </a:tc>
              </a:tr>
              <a:tr h="655939">
                <a:tc>
                  <a:txBody>
                    <a:bodyPr/>
                    <a:lstStyle/>
                    <a:p>
                      <a:pPr marL="342900" lvl="0" indent="-342900" algn="just">
                        <a:spcAft>
                          <a:spcPts val="0"/>
                        </a:spcAft>
                        <a:buFont typeface="Wingdings" pitchFamily="2" charset="2"/>
                        <a:buChar char="v"/>
                        <a:tabLst>
                          <a:tab pos="307340" algn="l"/>
                        </a:tabLst>
                      </a:pPr>
                      <a:endParaRPr lang="tr-TR" sz="1800" b="1" dirty="0">
                        <a:effectLst/>
                        <a:latin typeface="Times New Roman"/>
                        <a:ea typeface="Times New Roman"/>
                      </a:endParaRPr>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000000"/>
                          </a:solidFill>
                          <a:effectLst/>
                          <a:latin typeface="Times New Roman"/>
                          <a:ea typeface="Times New Roman"/>
                        </a:rPr>
                        <a:t>Okul/kurum maddi kaynaklarını, belirlenen stratejik plan ve eylem planlarını/gelişim planlarını destekleyecek şekilde nasıl kullanmaktadır?</a:t>
                      </a:r>
                      <a:endParaRPr lang="tr-TR" sz="1800" b="1" dirty="0">
                        <a:effectLst/>
                        <a:latin typeface="Times New Roman"/>
                        <a:ea typeface="Times New Roman"/>
                      </a:endParaRPr>
                    </a:p>
                  </a:txBody>
                  <a:tcPr marL="68580" marR="68580" marT="0" marB="0" anchor="ctr"/>
                </a:tc>
              </a:tr>
              <a:tr h="657554">
                <a:tc>
                  <a:txBody>
                    <a:bodyPr/>
                    <a:lstStyle/>
                    <a:p>
                      <a:pPr marL="342900" lvl="0" indent="-342900" algn="just">
                        <a:spcAft>
                          <a:spcPts val="0"/>
                        </a:spcAft>
                        <a:buFont typeface="Wingdings" pitchFamily="2" charset="2"/>
                        <a:buChar char="v"/>
                        <a:tabLst>
                          <a:tab pos="307340" algn="l"/>
                        </a:tabLst>
                      </a:pPr>
                      <a:endParaRPr lang="tr-TR" sz="1800" b="1" dirty="0">
                        <a:effectLst/>
                        <a:latin typeface="Times New Roman"/>
                        <a:ea typeface="Times New Roman"/>
                      </a:endParaRPr>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FF0000"/>
                          </a:solidFill>
                          <a:effectLst/>
                          <a:latin typeface="Times New Roman"/>
                          <a:ea typeface="Times New Roman"/>
                        </a:rPr>
                        <a:t>Bina, donanım ve malzemeler nasıl yönetilmektedir?</a:t>
                      </a:r>
                    </a:p>
                  </a:txBody>
                  <a:tcPr marL="68580" marR="68580" marT="0" marB="0" anchor="ctr"/>
                </a:tc>
              </a:tr>
              <a:tr h="737932">
                <a:tc>
                  <a:txBody>
                    <a:bodyPr/>
                    <a:lstStyle/>
                    <a:p>
                      <a:pPr marL="342900" lvl="0" indent="-342900" algn="just">
                        <a:spcAft>
                          <a:spcPts val="0"/>
                        </a:spcAft>
                        <a:buFont typeface="Wingdings" pitchFamily="2" charset="2"/>
                        <a:buChar char="v"/>
                        <a:tabLst>
                          <a:tab pos="307340" algn="l"/>
                        </a:tabLst>
                      </a:pPr>
                      <a:endParaRPr lang="tr-TR" sz="1800" b="1" dirty="0">
                        <a:effectLst/>
                        <a:latin typeface="Times New Roman"/>
                        <a:ea typeface="Times New Roman"/>
                      </a:endParaRPr>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000000"/>
                          </a:solidFill>
                          <a:effectLst/>
                          <a:latin typeface="Times New Roman"/>
                          <a:ea typeface="Times New Roman"/>
                        </a:rPr>
                        <a:t>Teknolojik gelişmeler nasıl takip edilmekte ve okul/kuruma nasıl kazandırılmaktadır?</a:t>
                      </a:r>
                      <a:endParaRPr lang="tr-TR" sz="1800" b="1" dirty="0">
                        <a:effectLst/>
                        <a:latin typeface="Times New Roman"/>
                        <a:ea typeface="Times New Roman"/>
                      </a:endParaRPr>
                    </a:p>
                  </a:txBody>
                  <a:tcPr marL="68580" marR="68580" marT="0" marB="0" anchor="ctr"/>
                </a:tc>
              </a:tr>
              <a:tr h="655939">
                <a:tc>
                  <a:txBody>
                    <a:bodyPr/>
                    <a:lstStyle/>
                    <a:p>
                      <a:endParaRPr lang="tr-TR" dirty="0"/>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FF0000"/>
                          </a:solidFill>
                          <a:effectLst/>
                          <a:latin typeface="Times New Roman"/>
                          <a:ea typeface="Times New Roman"/>
                        </a:rPr>
                        <a:t>Bilgi ve bilgi birikiminden azami ölçüde nasıl yararlanılmaktadır?</a:t>
                      </a:r>
                    </a:p>
                  </a:txBody>
                  <a:tcPr marL="68580" marR="68580" marT="0" marB="0" anchor="ctr"/>
                </a:tc>
              </a:tr>
              <a:tr h="655939">
                <a:tc>
                  <a:txBody>
                    <a:bodyPr/>
                    <a:lstStyle/>
                    <a:p>
                      <a:endParaRPr lang="tr-TR" dirty="0"/>
                    </a:p>
                  </a:txBody>
                  <a:tcPr marL="44450" marR="44450" marT="0" marB="0" anchor="ctr"/>
                </a:tc>
                <a:tc>
                  <a:txBody>
                    <a:bodyPr/>
                    <a:lstStyle/>
                    <a:p>
                      <a:pPr marL="342900" lvl="0" indent="-342900">
                        <a:lnSpc>
                          <a:spcPct val="150000"/>
                        </a:lnSpc>
                        <a:spcAft>
                          <a:spcPts val="0"/>
                        </a:spcAft>
                        <a:buSzPts val="800"/>
                        <a:buFont typeface="Wingdings" pitchFamily="2" charset="2"/>
                        <a:buChar char="v"/>
                        <a:tabLst>
                          <a:tab pos="318135" algn="l"/>
                          <a:tab pos="685800" algn="l"/>
                        </a:tabLst>
                      </a:pPr>
                      <a:r>
                        <a:rPr lang="tr-TR" sz="1800" b="1" dirty="0">
                          <a:solidFill>
                            <a:srgbClr val="000000"/>
                          </a:solidFill>
                          <a:effectLst/>
                          <a:latin typeface="Times New Roman"/>
                          <a:ea typeface="Times New Roman"/>
                        </a:rPr>
                        <a:t>Okul/Kurum proje, patent özelliği taşıyan ürün, buluş vb. birikimleri nasıl yönetmektedir</a:t>
                      </a:r>
                      <a:r>
                        <a:rPr lang="tr-TR" sz="1800" b="1" dirty="0" smtClean="0">
                          <a:solidFill>
                            <a:srgbClr val="000000"/>
                          </a:solidFill>
                          <a:effectLst/>
                          <a:latin typeface="Times New Roman"/>
                          <a:ea typeface="Times New Roman"/>
                        </a:rPr>
                        <a:t>?</a:t>
                      </a:r>
                      <a:endParaRPr lang="tr-TR" sz="1800" b="1" dirty="0">
                        <a:effectLst/>
                        <a:latin typeface="Times New Roman"/>
                        <a:ea typeface="Times New Roman"/>
                      </a:endParaRPr>
                    </a:p>
                  </a:txBody>
                  <a:tcPr marL="68580" marR="68580" marT="0" marB="0" anchor="ctr"/>
                </a:tc>
              </a:tr>
              <a:tr h="507828">
                <a:tc>
                  <a:txBody>
                    <a:bodyPr/>
                    <a:lstStyle/>
                    <a:p>
                      <a:pPr marL="342900" lvl="0" indent="-342900" algn="just">
                        <a:spcAft>
                          <a:spcPts val="0"/>
                        </a:spcAft>
                        <a:buFont typeface="Wingdings" pitchFamily="2" charset="2"/>
                        <a:buChar char="v"/>
                        <a:tabLst>
                          <a:tab pos="307340" algn="l"/>
                        </a:tabLst>
                      </a:pPr>
                      <a:endParaRPr lang="tr-TR" sz="1800" b="1" dirty="0">
                        <a:effectLst/>
                        <a:latin typeface="Times New Roman"/>
                        <a:ea typeface="Times New Roman"/>
                      </a:endParaRPr>
                    </a:p>
                  </a:txBody>
                  <a:tcPr marL="44450" marR="44450" marT="0" marB="0" anchor="ctr"/>
                </a:tc>
                <a:tc>
                  <a:txBody>
                    <a:bodyPr/>
                    <a:lstStyle/>
                    <a:p>
                      <a:pPr marL="342900" lvl="0" indent="-342900" algn="just">
                        <a:lnSpc>
                          <a:spcPct val="150000"/>
                        </a:lnSpc>
                        <a:spcAft>
                          <a:spcPts val="0"/>
                        </a:spcAft>
                        <a:buSzPts val="800"/>
                        <a:buFont typeface="Wingdings" pitchFamily="2" charset="2"/>
                        <a:buNone/>
                        <a:tabLst>
                          <a:tab pos="449580" algn="l"/>
                          <a:tab pos="685800" algn="l"/>
                        </a:tabLst>
                      </a:pPr>
                      <a:r>
                        <a:rPr lang="tr-TR" sz="1400" b="1" dirty="0">
                          <a:solidFill>
                            <a:schemeClr val="tx1"/>
                          </a:solidFill>
                          <a:effectLst/>
                          <a:latin typeface="Times New Roman" pitchFamily="18" charset="0"/>
                          <a:cs typeface="Times New Roman" pitchFamily="18" charset="0"/>
                        </a:rPr>
                        <a:t> </a:t>
                      </a:r>
                      <a:endParaRPr lang="tr-TR" sz="1800" b="1" dirty="0">
                        <a:solidFill>
                          <a:schemeClr val="tx1"/>
                        </a:solidFill>
                        <a:effectLst/>
                        <a:latin typeface="Times New Roman" pitchFamily="18" charset="0"/>
                        <a:ea typeface="Times New Roman"/>
                        <a:cs typeface="Times New Roman" pitchFamily="18" charset="0"/>
                      </a:endParaRPr>
                    </a:p>
                  </a:txBody>
                  <a:tcPr marL="43460" marR="43460" marT="0" marB="0"/>
                </a:tc>
              </a:tr>
            </a:tbl>
          </a:graphicData>
        </a:graphic>
      </p:graphicFrame>
    </p:spTree>
    <p:extLst>
      <p:ext uri="{BB962C8B-B14F-4D97-AF65-F5344CB8AC3E}">
        <p14:creationId xmlns="" xmlns:p14="http://schemas.microsoft.com/office/powerpoint/2010/main" val="11217527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670138065"/>
              </p:ext>
            </p:extLst>
          </p:nvPr>
        </p:nvGraphicFramePr>
        <p:xfrm>
          <a:off x="251520" y="1841709"/>
          <a:ext cx="8640960" cy="4643924"/>
        </p:xfrm>
        <a:graphic>
          <a:graphicData uri="http://schemas.openxmlformats.org/drawingml/2006/table">
            <a:tbl>
              <a:tblPr firstRow="1" firstCol="1" bandRow="1">
                <a:tableStyleId>{69CF1AB2-1976-4502-BF36-3FF5EA218861}</a:tableStyleId>
              </a:tblPr>
              <a:tblGrid>
                <a:gridCol w="648072"/>
                <a:gridCol w="7992888"/>
              </a:tblGrid>
              <a:tr h="518432">
                <a:tc gridSpan="2">
                  <a:txBody>
                    <a:bodyPr/>
                    <a:lstStyle/>
                    <a:p>
                      <a:pPr marL="0" indent="0" algn="ctr">
                        <a:lnSpc>
                          <a:spcPct val="115000"/>
                        </a:lnSpc>
                        <a:spcAft>
                          <a:spcPts val="1000"/>
                        </a:spcAft>
                        <a:buFont typeface="Wingdings" pitchFamily="2" charset="2"/>
                        <a:buNone/>
                      </a:pPr>
                      <a:r>
                        <a:rPr lang="tr-TR" sz="2400" b="1" dirty="0" smtClean="0">
                          <a:solidFill>
                            <a:schemeClr val="tx1"/>
                          </a:solidFill>
                          <a:effectLst/>
                          <a:latin typeface="Times New Roman" pitchFamily="18" charset="0"/>
                          <a:cs typeface="Times New Roman" pitchFamily="18" charset="0"/>
                        </a:rPr>
                        <a:t>5. </a:t>
                      </a:r>
                      <a:r>
                        <a:rPr lang="tr-TR" sz="2400" b="1" dirty="0">
                          <a:solidFill>
                            <a:schemeClr val="tx1"/>
                          </a:solidFill>
                          <a:effectLst/>
                          <a:latin typeface="Times New Roman" pitchFamily="18" charset="0"/>
                          <a:cs typeface="Times New Roman" pitchFamily="18" charset="0"/>
                        </a:rPr>
                        <a:t>Kriter</a:t>
                      </a:r>
                      <a:r>
                        <a:rPr lang="tr-TR" sz="2400" b="1" dirty="0" smtClean="0">
                          <a:solidFill>
                            <a:schemeClr val="tx1"/>
                          </a:solidFill>
                          <a:effectLst/>
                          <a:latin typeface="Times New Roman" pitchFamily="18" charset="0"/>
                          <a:cs typeface="Times New Roman" pitchFamily="18" charset="0"/>
                        </a:rPr>
                        <a:t>:  </a:t>
                      </a:r>
                      <a:r>
                        <a:rPr kumimoji="0" lang="tr-TR" sz="2400" b="1" kern="1200" dirty="0" smtClean="0">
                          <a:solidFill>
                            <a:schemeClr val="dk1"/>
                          </a:solidFill>
                          <a:effectLst/>
                          <a:latin typeface="Times New Roman" pitchFamily="18" charset="0"/>
                          <a:ea typeface="+mn-ea"/>
                          <a:cs typeface="Times New Roman" pitchFamily="18" charset="0"/>
                        </a:rPr>
                        <a:t>Süreç Yönetimi </a:t>
                      </a:r>
                      <a:endParaRPr lang="tr-TR" sz="24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65575">
                <a:tc>
                  <a:txBody>
                    <a:bodyPr/>
                    <a:lstStyle/>
                    <a:p>
                      <a:pPr marL="0" indent="0" algn="l">
                        <a:lnSpc>
                          <a:spcPct val="115000"/>
                        </a:lnSpc>
                        <a:spcAft>
                          <a:spcPts val="1000"/>
                        </a:spcAft>
                        <a:buFont typeface="Wingdings" pitchFamily="2" charset="2"/>
                        <a:buNone/>
                      </a:pPr>
                      <a:endParaRPr lang="tr-TR" sz="1400" b="1" dirty="0">
                        <a:solidFill>
                          <a:srgbClr val="C00000"/>
                        </a:solidFill>
                        <a:effectLst/>
                        <a:latin typeface="Times New Roman" pitchFamily="18" charset="0"/>
                        <a:ea typeface="Calibri"/>
                        <a:cs typeface="Times New Roman" pitchFamily="18" charset="0"/>
                      </a:endParaRPr>
                    </a:p>
                  </a:txBody>
                  <a:tcPr marL="27777" marR="27777" marT="6127" marB="0"/>
                </a:tc>
                <a:tc>
                  <a:txBody>
                    <a:bodyPr/>
                    <a:lstStyle/>
                    <a:p>
                      <a:pPr marL="0" indent="0" algn="ctr">
                        <a:lnSpc>
                          <a:spcPct val="115000"/>
                        </a:lnSpc>
                        <a:spcAft>
                          <a:spcPts val="1000"/>
                        </a:spcAft>
                        <a:buFont typeface="Wingdings" pitchFamily="2" charset="2"/>
                        <a:buNone/>
                      </a:pPr>
                      <a:r>
                        <a:rPr lang="tr-TR" sz="1800" b="1" dirty="0">
                          <a:solidFill>
                            <a:srgbClr val="C00000"/>
                          </a:solidFill>
                          <a:effectLst/>
                          <a:latin typeface="Times New Roman" pitchFamily="18" charset="0"/>
                          <a:cs typeface="Times New Roman" pitchFamily="18" charset="0"/>
                        </a:rPr>
                        <a:t>Yeni Alt </a:t>
                      </a:r>
                      <a:r>
                        <a:rPr lang="tr-TR" sz="1800" b="1" dirty="0" smtClean="0">
                          <a:solidFill>
                            <a:srgbClr val="C00000"/>
                          </a:solidFill>
                          <a:effectLst/>
                          <a:latin typeface="Times New Roman" pitchFamily="18" charset="0"/>
                          <a:cs typeface="Times New Roman" pitchFamily="18" charset="0"/>
                        </a:rPr>
                        <a:t>Kriterler  </a:t>
                      </a:r>
                      <a:r>
                        <a:rPr lang="tr-TR" sz="1800" b="1" baseline="0" dirty="0" smtClean="0">
                          <a:solidFill>
                            <a:srgbClr val="C00000"/>
                          </a:solidFill>
                          <a:effectLst/>
                          <a:latin typeface="Times New Roman" pitchFamily="18" charset="0"/>
                          <a:cs typeface="Times New Roman" pitchFamily="18" charset="0"/>
                        </a:rPr>
                        <a:t> </a:t>
                      </a:r>
                      <a:r>
                        <a:rPr lang="tr-TR" sz="1800" b="1" dirty="0" smtClean="0">
                          <a:solidFill>
                            <a:srgbClr val="C00000"/>
                          </a:solidFill>
                          <a:effectLst/>
                          <a:latin typeface="Times New Roman" pitchFamily="18" charset="0"/>
                          <a:cs typeface="Times New Roman" pitchFamily="18" charset="0"/>
                        </a:rPr>
                        <a:t>(Genel </a:t>
                      </a:r>
                      <a:r>
                        <a:rPr lang="tr-TR" sz="1800" b="1" dirty="0">
                          <a:solidFill>
                            <a:srgbClr val="C00000"/>
                          </a:solidFill>
                          <a:effectLst/>
                          <a:latin typeface="Times New Roman" pitchFamily="18" charset="0"/>
                          <a:cs typeface="Times New Roman" pitchFamily="18" charset="0"/>
                        </a:rPr>
                        <a:t>İlkokul-Ortaokul- Genel Lise)</a:t>
                      </a:r>
                      <a:endParaRPr lang="tr-TR" sz="1800" b="1" dirty="0">
                        <a:solidFill>
                          <a:srgbClr val="C00000"/>
                        </a:solidFill>
                        <a:effectLst/>
                        <a:latin typeface="Times New Roman" pitchFamily="18" charset="0"/>
                        <a:ea typeface="Calibri"/>
                        <a:cs typeface="Times New Roman" pitchFamily="18" charset="0"/>
                      </a:endParaRPr>
                    </a:p>
                  </a:txBody>
                  <a:tcPr marL="27777" marR="27777" marT="6127" marB="0"/>
                </a:tc>
              </a:tr>
              <a:tr h="531679">
                <a:tc>
                  <a:txBody>
                    <a:bodyPr/>
                    <a:lstStyle/>
                    <a:p>
                      <a:endParaRPr lang="tr-TR" dirty="0"/>
                    </a:p>
                  </a:txBody>
                  <a:tcPr marL="44450" marR="44450" marT="0" marB="0"/>
                </a:tc>
                <a:tc>
                  <a:txBody>
                    <a:bodyPr/>
                    <a:lstStyle/>
                    <a:p>
                      <a:pPr marL="342900" lvl="0" indent="-342900">
                        <a:lnSpc>
                          <a:spcPct val="150000"/>
                        </a:lnSpc>
                        <a:spcAft>
                          <a:spcPts val="0"/>
                        </a:spcAft>
                        <a:buSzPts val="800"/>
                        <a:buFont typeface="Wingdings" pitchFamily="2" charset="2"/>
                        <a:buChar char="v"/>
                        <a:tabLst>
                          <a:tab pos="228600" algn="l"/>
                          <a:tab pos="685800" algn="l"/>
                        </a:tabLst>
                      </a:pPr>
                      <a:r>
                        <a:rPr lang="tr-TR" sz="1800" b="1" dirty="0">
                          <a:solidFill>
                            <a:srgbClr val="000000"/>
                          </a:solidFill>
                          <a:effectLst/>
                          <a:latin typeface="Times New Roman" pitchFamily="18" charset="0"/>
                          <a:ea typeface="Times New Roman"/>
                          <a:cs typeface="Times New Roman" pitchFamily="18" charset="0"/>
                        </a:rPr>
                        <a:t>Okul/kurum süreçleri nasıl tasarlanmaktadır? </a:t>
                      </a:r>
                      <a:endParaRPr lang="tr-TR" sz="1800" b="1" dirty="0">
                        <a:effectLst/>
                        <a:latin typeface="Times New Roman" pitchFamily="18" charset="0"/>
                        <a:ea typeface="Times New Roman"/>
                        <a:cs typeface="Times New Roman" pitchFamily="18" charset="0"/>
                      </a:endParaRPr>
                    </a:p>
                  </a:txBody>
                  <a:tcPr marL="68580" marR="68580" marT="0" marB="0"/>
                </a:tc>
              </a:tr>
              <a:tr h="398760">
                <a:tc>
                  <a:txBody>
                    <a:bodyPr/>
                    <a:lstStyle/>
                    <a:p>
                      <a:endParaRPr lang="tr-TR"/>
                    </a:p>
                  </a:txBody>
                  <a:tcPr marL="44450" marR="44450" marT="0" marB="0"/>
                </a:tc>
                <a:tc>
                  <a:txBody>
                    <a:bodyPr/>
                    <a:lstStyle/>
                    <a:p>
                      <a:pPr marL="342900" lvl="0" indent="-342900">
                        <a:lnSpc>
                          <a:spcPct val="150000"/>
                        </a:lnSpc>
                        <a:spcAft>
                          <a:spcPts val="0"/>
                        </a:spcAft>
                        <a:buSzPts val="800"/>
                        <a:buFont typeface="Wingdings" pitchFamily="2" charset="2"/>
                        <a:buChar char="v"/>
                        <a:tabLst>
                          <a:tab pos="228600" algn="l"/>
                          <a:tab pos="685800" algn="l"/>
                        </a:tabLst>
                      </a:pPr>
                      <a:r>
                        <a:rPr lang="tr-TR" sz="1800" b="1" dirty="0">
                          <a:solidFill>
                            <a:srgbClr val="FF0000"/>
                          </a:solidFill>
                          <a:effectLst/>
                          <a:latin typeface="Times New Roman" pitchFamily="18" charset="0"/>
                          <a:ea typeface="Times New Roman"/>
                          <a:cs typeface="Times New Roman" pitchFamily="18" charset="0"/>
                        </a:rPr>
                        <a:t>Okul/kurum kritik ve kilit süreçlerini nasıl belirlemektedir?</a:t>
                      </a:r>
                    </a:p>
                  </a:txBody>
                  <a:tcPr marL="68580" marR="68580" marT="0" marB="0"/>
                </a:tc>
              </a:tr>
              <a:tr h="797519">
                <a:tc>
                  <a:txBody>
                    <a:bodyPr/>
                    <a:lstStyle/>
                    <a:p>
                      <a:endParaRPr lang="tr-TR"/>
                    </a:p>
                  </a:txBody>
                  <a:tcPr marL="44450" marR="44450" marT="0" marB="0"/>
                </a:tc>
                <a:tc>
                  <a:txBody>
                    <a:bodyPr/>
                    <a:lstStyle/>
                    <a:p>
                      <a:pPr marL="342900" lvl="0" indent="-342900">
                        <a:lnSpc>
                          <a:spcPct val="150000"/>
                        </a:lnSpc>
                        <a:spcAft>
                          <a:spcPts val="0"/>
                        </a:spcAft>
                        <a:buSzPts val="800"/>
                        <a:buFont typeface="Wingdings" pitchFamily="2" charset="2"/>
                        <a:buChar char="v"/>
                        <a:tabLst>
                          <a:tab pos="228600" algn="l"/>
                          <a:tab pos="685800" algn="l"/>
                        </a:tabLst>
                      </a:pPr>
                      <a:r>
                        <a:rPr lang="tr-TR" sz="1800" b="1" dirty="0">
                          <a:solidFill>
                            <a:srgbClr val="000000"/>
                          </a:solidFill>
                          <a:effectLst/>
                          <a:latin typeface="Times New Roman" pitchFamily="18" charset="0"/>
                          <a:ea typeface="Times New Roman"/>
                          <a:cs typeface="Times New Roman" pitchFamily="18" charset="0"/>
                        </a:rPr>
                        <a:t>Okul/kurum, süreç performanslarını nasıl ölçmekte ve yönetmektedir?</a:t>
                      </a:r>
                      <a:endParaRPr lang="tr-TR" sz="1800" b="1" dirty="0">
                        <a:effectLst/>
                        <a:latin typeface="Times New Roman" pitchFamily="18" charset="0"/>
                        <a:ea typeface="Times New Roman"/>
                        <a:cs typeface="Times New Roman" pitchFamily="18" charset="0"/>
                      </a:endParaRPr>
                    </a:p>
                  </a:txBody>
                  <a:tcPr marL="68580" marR="68580" marT="0" marB="0"/>
                </a:tc>
              </a:tr>
              <a:tr h="797519">
                <a:tc>
                  <a:txBody>
                    <a:bodyPr/>
                    <a:lstStyle/>
                    <a:p>
                      <a:endParaRPr lang="tr-TR" dirty="0"/>
                    </a:p>
                  </a:txBody>
                  <a:tcPr marL="44450" marR="44450" marT="0" marB="0"/>
                </a:tc>
                <a:tc>
                  <a:txBody>
                    <a:bodyPr/>
                    <a:lstStyle/>
                    <a:p>
                      <a:pPr marL="342900" lvl="0" indent="-342900">
                        <a:lnSpc>
                          <a:spcPct val="150000"/>
                        </a:lnSpc>
                        <a:spcAft>
                          <a:spcPts val="0"/>
                        </a:spcAft>
                        <a:buSzPts val="800"/>
                        <a:buFont typeface="Wingdings" pitchFamily="2" charset="2"/>
                        <a:buChar char="v"/>
                        <a:tabLst>
                          <a:tab pos="228600" algn="l"/>
                          <a:tab pos="685800" algn="l"/>
                        </a:tabLst>
                      </a:pPr>
                      <a:r>
                        <a:rPr lang="tr-TR" sz="1800" b="1" dirty="0">
                          <a:solidFill>
                            <a:srgbClr val="FF0000"/>
                          </a:solidFill>
                          <a:effectLst/>
                          <a:latin typeface="Times New Roman" pitchFamily="18" charset="0"/>
                          <a:ea typeface="Times New Roman"/>
                          <a:cs typeface="Times New Roman" pitchFamily="18" charset="0"/>
                        </a:rPr>
                        <a:t>Okul/kurum süreçleri nasıl gözden geçirilmekte ve iyileştirilmektedir?</a:t>
                      </a:r>
                    </a:p>
                  </a:txBody>
                  <a:tcPr marL="68580" marR="68580" marT="0" marB="0"/>
                </a:tc>
              </a:tr>
              <a:tr h="797519">
                <a:tc>
                  <a:txBody>
                    <a:bodyPr/>
                    <a:lstStyle/>
                    <a:p>
                      <a:pPr marL="342900" lvl="0" indent="-342900" algn="just">
                        <a:spcAft>
                          <a:spcPts val="0"/>
                        </a:spcAft>
                        <a:buFont typeface="Wingdings" pitchFamily="2" charset="2"/>
                        <a:buChar char="v"/>
                        <a:tabLst>
                          <a:tab pos="221615" algn="l"/>
                        </a:tabLst>
                      </a:pPr>
                      <a:endParaRPr lang="tr-TR" sz="1200" b="1">
                        <a:effectLst/>
                        <a:latin typeface="Times New Roman" pitchFamily="18" charset="0"/>
                        <a:ea typeface="Times New Roman"/>
                        <a:cs typeface="Times New Roman" pitchFamily="18" charset="0"/>
                      </a:endParaRPr>
                    </a:p>
                  </a:txBody>
                  <a:tcPr marL="44450" marR="44450" marT="0" marB="0"/>
                </a:tc>
                <a:tc>
                  <a:txBody>
                    <a:bodyPr/>
                    <a:lstStyle/>
                    <a:p>
                      <a:pPr marL="342900" lvl="0" indent="-342900">
                        <a:lnSpc>
                          <a:spcPct val="150000"/>
                        </a:lnSpc>
                        <a:spcAft>
                          <a:spcPts val="0"/>
                        </a:spcAft>
                        <a:buSzPts val="800"/>
                        <a:buFont typeface="Wingdings" pitchFamily="2" charset="2"/>
                        <a:buChar char="v"/>
                        <a:tabLst>
                          <a:tab pos="228600" algn="l"/>
                          <a:tab pos="685800" algn="l"/>
                        </a:tabLst>
                      </a:pPr>
                      <a:r>
                        <a:rPr lang="tr-TR" sz="1800" b="1" dirty="0">
                          <a:solidFill>
                            <a:srgbClr val="000000"/>
                          </a:solidFill>
                          <a:effectLst/>
                          <a:latin typeface="Times New Roman" pitchFamily="18" charset="0"/>
                          <a:ea typeface="Times New Roman"/>
                          <a:cs typeface="Times New Roman" pitchFamily="18" charset="0"/>
                        </a:rPr>
                        <a:t>Okul/kurum </a:t>
                      </a:r>
                      <a:r>
                        <a:rPr lang="tr-TR" sz="1800" b="1" dirty="0" err="1">
                          <a:solidFill>
                            <a:srgbClr val="000000"/>
                          </a:solidFill>
                          <a:effectLst/>
                          <a:latin typeface="Times New Roman" pitchFamily="18" charset="0"/>
                          <a:ea typeface="Times New Roman"/>
                          <a:cs typeface="Times New Roman" pitchFamily="18" charset="0"/>
                        </a:rPr>
                        <a:t>yenileşim</a:t>
                      </a:r>
                      <a:r>
                        <a:rPr lang="tr-TR" sz="1800" b="1" dirty="0">
                          <a:solidFill>
                            <a:srgbClr val="000000"/>
                          </a:solidFill>
                          <a:effectLst/>
                          <a:latin typeface="Times New Roman" pitchFamily="18" charset="0"/>
                          <a:ea typeface="Times New Roman"/>
                          <a:cs typeface="Times New Roman" pitchFamily="18" charset="0"/>
                        </a:rPr>
                        <a:t> (</a:t>
                      </a:r>
                      <a:r>
                        <a:rPr lang="tr-TR" sz="1800" b="1" dirty="0" err="1">
                          <a:solidFill>
                            <a:srgbClr val="000000"/>
                          </a:solidFill>
                          <a:effectLst/>
                          <a:latin typeface="Times New Roman" pitchFamily="18" charset="0"/>
                          <a:ea typeface="Times New Roman"/>
                          <a:cs typeface="Times New Roman" pitchFamily="18" charset="0"/>
                        </a:rPr>
                        <a:t>inovasyon</a:t>
                      </a:r>
                      <a:r>
                        <a:rPr lang="tr-TR" sz="1800" b="1" dirty="0">
                          <a:solidFill>
                            <a:srgbClr val="000000"/>
                          </a:solidFill>
                          <a:effectLst/>
                          <a:latin typeface="Times New Roman" pitchFamily="18" charset="0"/>
                          <a:ea typeface="Times New Roman"/>
                          <a:cs typeface="Times New Roman" pitchFamily="18" charset="0"/>
                        </a:rPr>
                        <a:t>) ile ilgili gelişmeleri nasıl takip etmekte ve süreçlerine nasıl yansıtmaktadır?</a:t>
                      </a:r>
                      <a:endParaRPr lang="tr-TR" sz="1800" b="1" dirty="0">
                        <a:effectLst/>
                        <a:latin typeface="Times New Roman" pitchFamily="18" charset="0"/>
                        <a:ea typeface="Times New Roman"/>
                        <a:cs typeface="Times New Roman" pitchFamily="18" charset="0"/>
                      </a:endParaRPr>
                    </a:p>
                  </a:txBody>
                  <a:tcPr marL="68580" marR="68580" marT="0" marB="0"/>
                </a:tc>
              </a:tr>
              <a:tr h="398760">
                <a:tc>
                  <a:txBody>
                    <a:bodyPr/>
                    <a:lstStyle/>
                    <a:p>
                      <a:pPr marL="342900" lvl="0" indent="-342900">
                        <a:spcAft>
                          <a:spcPts val="0"/>
                        </a:spcAft>
                        <a:buFont typeface="Wingdings" pitchFamily="2" charset="2"/>
                        <a:buChar char="v"/>
                        <a:tabLst>
                          <a:tab pos="221615" algn="l"/>
                        </a:tabLst>
                      </a:pPr>
                      <a:endParaRPr lang="tr-TR" sz="1800" dirty="0">
                        <a:effectLst/>
                        <a:latin typeface="Times New Roman" pitchFamily="18" charset="0"/>
                        <a:ea typeface="Times New Roman"/>
                        <a:cs typeface="Times New Roman" pitchFamily="18" charset="0"/>
                      </a:endParaRPr>
                    </a:p>
                  </a:txBody>
                  <a:tcPr marL="44450" marR="44450" marT="0" marB="0"/>
                </a:tc>
                <a:tc>
                  <a:txBody>
                    <a:bodyPr/>
                    <a:lstStyle/>
                    <a:p>
                      <a:pPr marL="342900" lvl="0" indent="-342900">
                        <a:lnSpc>
                          <a:spcPct val="115000"/>
                        </a:lnSpc>
                        <a:spcAft>
                          <a:spcPts val="1000"/>
                        </a:spcAft>
                        <a:buFont typeface="Wingdings" pitchFamily="2" charset="2"/>
                        <a:buChar char="v"/>
                        <a:tabLst>
                          <a:tab pos="449580" algn="l"/>
                        </a:tabLst>
                      </a:pPr>
                      <a:endParaRPr lang="tr-TR" sz="1400" b="1" dirty="0">
                        <a:effectLst/>
                        <a:latin typeface="Times New Roman" pitchFamily="18" charset="0"/>
                        <a:ea typeface="Calibri"/>
                        <a:cs typeface="Times New Roman" pitchFamily="18" charset="0"/>
                      </a:endParaRPr>
                    </a:p>
                  </a:txBody>
                  <a:tcPr marL="27777" marR="27777" marT="6127" marB="0"/>
                </a:tc>
              </a:tr>
            </a:tbl>
          </a:graphicData>
        </a:graphic>
      </p:graphicFrame>
      <p:sp>
        <p:nvSpPr>
          <p:cNvPr id="5" name="Dikdörtgen 4"/>
          <p:cNvSpPr/>
          <p:nvPr/>
        </p:nvSpPr>
        <p:spPr>
          <a:xfrm>
            <a:off x="395536" y="972017"/>
            <a:ext cx="8496944" cy="584775"/>
          </a:xfrm>
          <a:prstGeom prst="rect">
            <a:avLst/>
          </a:prstGeom>
        </p:spPr>
        <p:txBody>
          <a:bodyPr wrap="square">
            <a:spAutoFit/>
          </a:bodyPr>
          <a:lstStyle/>
          <a:p>
            <a:pPr algn="ctr"/>
            <a:r>
              <a:rPr lang="tr-TR" sz="3200" b="1" dirty="0">
                <a:solidFill>
                  <a:srgbClr val="C00000"/>
                </a:solidFill>
              </a:rPr>
              <a:t>Girdi </a:t>
            </a:r>
            <a:r>
              <a:rPr lang="tr-TR" sz="3200" b="1" dirty="0" smtClean="0">
                <a:solidFill>
                  <a:srgbClr val="C00000"/>
                </a:solidFill>
              </a:rPr>
              <a:t>Kriterleri  Alt Kriterleri</a:t>
            </a:r>
            <a:endParaRPr lang="tr-TR" sz="3200" dirty="0"/>
          </a:p>
        </p:txBody>
      </p:sp>
    </p:spTree>
    <p:extLst>
      <p:ext uri="{BB962C8B-B14F-4D97-AF65-F5344CB8AC3E}">
        <p14:creationId xmlns="" xmlns:p14="http://schemas.microsoft.com/office/powerpoint/2010/main" val="270081628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o 4"/>
          <p:cNvGraphicFramePr>
            <a:graphicFrameLocks noGrp="1"/>
          </p:cNvGraphicFramePr>
          <p:nvPr>
            <p:extLst>
              <p:ext uri="{D42A27DB-BD31-4B8C-83A1-F6EECF244321}">
                <p14:modId xmlns="" xmlns:p14="http://schemas.microsoft.com/office/powerpoint/2010/main" val="2413823125"/>
              </p:ext>
            </p:extLst>
          </p:nvPr>
        </p:nvGraphicFramePr>
        <p:xfrm>
          <a:off x="611560" y="1196752"/>
          <a:ext cx="8424936" cy="4724400"/>
        </p:xfrm>
        <a:graphic>
          <a:graphicData uri="http://schemas.openxmlformats.org/drawingml/2006/table">
            <a:tbl>
              <a:tblPr firstRow="1" firstCol="1" bandRow="1">
                <a:tableStyleId>{0660B408-B3CF-4A94-85FC-2B1E0A45F4A2}</a:tableStyleId>
              </a:tblPr>
              <a:tblGrid>
                <a:gridCol w="8424936"/>
              </a:tblGrid>
              <a:tr h="248028">
                <a:tc>
                  <a:txBody>
                    <a:bodyPr/>
                    <a:lstStyle/>
                    <a:p>
                      <a:pPr algn="ctr">
                        <a:spcAft>
                          <a:spcPts val="0"/>
                        </a:spcAft>
                      </a:pPr>
                      <a:r>
                        <a:rPr lang="tr-TR" sz="1800" dirty="0">
                          <a:effectLst/>
                        </a:rPr>
                        <a:t>Değerlendirme Mantığı</a:t>
                      </a:r>
                      <a:endParaRPr lang="tr-TR" sz="1800" b="1" dirty="0">
                        <a:solidFill>
                          <a:srgbClr val="C00000"/>
                        </a:solidFill>
                        <a:effectLst/>
                        <a:latin typeface="Times New Roman" pitchFamily="18" charset="0"/>
                        <a:ea typeface="Times New Roman"/>
                        <a:cs typeface="Times New Roman" pitchFamily="18" charset="0"/>
                      </a:endParaRPr>
                    </a:p>
                  </a:txBody>
                  <a:tcPr marL="57527" marR="57527" marT="0" marB="0"/>
                </a:tc>
              </a:tr>
              <a:tr h="4216468">
                <a:tc>
                  <a:txBody>
                    <a:bodyPr/>
                    <a:lstStyle/>
                    <a:p>
                      <a:pPr algn="ctr"/>
                      <a:r>
                        <a:rPr kumimoji="0" lang="tr-TR" sz="1600" kern="1200" dirty="0" smtClean="0">
                          <a:solidFill>
                            <a:srgbClr val="FF0000"/>
                          </a:solidFill>
                          <a:effectLst/>
                        </a:rPr>
                        <a:t>Sayısal Sonuç</a:t>
                      </a:r>
                    </a:p>
                    <a:p>
                      <a:pPr lvl="0"/>
                      <a:r>
                        <a:rPr kumimoji="0" lang="tr-TR" sz="1400" kern="1200" dirty="0" smtClean="0">
                          <a:effectLst/>
                        </a:rPr>
                        <a:t>Kriterin göstergeleri ile ilgili 2 yıllık /periyot sonuç var </a:t>
                      </a:r>
                    </a:p>
                    <a:p>
                      <a:pPr lvl="0"/>
                      <a:r>
                        <a:rPr kumimoji="0" lang="tr-TR" sz="1400" kern="1200" dirty="0" smtClean="0">
                          <a:effectLst/>
                        </a:rPr>
                        <a:t>Kriterin göstergeleri ile ilgili 3 yıllık /periyot sonuç var </a:t>
                      </a:r>
                    </a:p>
                    <a:p>
                      <a:pPr lvl="0"/>
                      <a:r>
                        <a:rPr kumimoji="0" lang="tr-TR" sz="1400" kern="1200" dirty="0" smtClean="0">
                          <a:effectLst/>
                        </a:rPr>
                        <a:t>Sonuçların okul/kuruma ait olması</a:t>
                      </a:r>
                    </a:p>
                    <a:p>
                      <a:pPr algn="ctr"/>
                      <a:r>
                        <a:rPr kumimoji="0" lang="tr-TR" sz="1600" kern="1200" dirty="0" smtClean="0">
                          <a:solidFill>
                            <a:srgbClr val="FF0000"/>
                          </a:solidFill>
                          <a:effectLst/>
                        </a:rPr>
                        <a:t>Bütünsellik-Yaklaşımdan Kaynaklanma</a:t>
                      </a:r>
                    </a:p>
                    <a:p>
                      <a:pPr lvl="0"/>
                      <a:r>
                        <a:rPr kumimoji="0" lang="tr-TR" sz="1400" kern="1200" dirty="0" smtClean="0">
                          <a:effectLst/>
                        </a:rPr>
                        <a:t>Sonuçların zamanında gerçekleşmiş, güvenilir ve doğru olması</a:t>
                      </a:r>
                    </a:p>
                    <a:p>
                      <a:pPr lvl="0"/>
                      <a:r>
                        <a:rPr kumimoji="0" lang="tr-TR" sz="1400" kern="1200" dirty="0" smtClean="0">
                          <a:effectLst/>
                        </a:rPr>
                        <a:t>Girdilerle sonuçların anlaşılır şekilde ilişkilendirilmesi</a:t>
                      </a:r>
                    </a:p>
                    <a:p>
                      <a:pPr algn="ctr"/>
                      <a:r>
                        <a:rPr kumimoji="0" lang="tr-TR" sz="1600" kern="1200" dirty="0" smtClean="0">
                          <a:solidFill>
                            <a:srgbClr val="FF0000"/>
                          </a:solidFill>
                          <a:effectLst/>
                        </a:rPr>
                        <a:t>Hedef</a:t>
                      </a:r>
                      <a:endParaRPr kumimoji="0" lang="tr-TR" sz="1400" kern="1200" dirty="0" smtClean="0">
                        <a:solidFill>
                          <a:srgbClr val="FF0000"/>
                        </a:solidFill>
                        <a:effectLst/>
                      </a:endParaRPr>
                    </a:p>
                    <a:p>
                      <a:pPr lvl="0"/>
                      <a:r>
                        <a:rPr kumimoji="0" lang="tr-TR" sz="1400" kern="1200" dirty="0" smtClean="0">
                          <a:effectLst/>
                        </a:rPr>
                        <a:t>Hedefin belirlenmiş olması</a:t>
                      </a:r>
                    </a:p>
                    <a:p>
                      <a:pPr lvl="0"/>
                      <a:r>
                        <a:rPr kumimoji="0" lang="tr-TR" sz="1400" kern="1200" dirty="0" smtClean="0">
                          <a:effectLst/>
                        </a:rPr>
                        <a:t>Hedefe erişme</a:t>
                      </a:r>
                    </a:p>
                    <a:p>
                      <a:pPr lvl="0"/>
                      <a:r>
                        <a:rPr kumimoji="0" lang="tr-TR" sz="1400" kern="1200" dirty="0" smtClean="0">
                          <a:effectLst/>
                        </a:rPr>
                        <a:t>Hedef uygunluğu</a:t>
                      </a:r>
                    </a:p>
                    <a:p>
                      <a:pPr algn="ctr"/>
                      <a:r>
                        <a:rPr kumimoji="0" lang="tr-TR" sz="1600" kern="1200" dirty="0" smtClean="0">
                          <a:solidFill>
                            <a:srgbClr val="FF0000"/>
                          </a:solidFill>
                          <a:effectLst/>
                        </a:rPr>
                        <a:t>Eğilim</a:t>
                      </a:r>
                      <a:endParaRPr kumimoji="0" lang="tr-TR" sz="1400" kern="1200" dirty="0" smtClean="0">
                        <a:solidFill>
                          <a:srgbClr val="FF0000"/>
                        </a:solidFill>
                        <a:effectLst/>
                      </a:endParaRPr>
                    </a:p>
                    <a:p>
                      <a:pPr lvl="0"/>
                      <a:r>
                        <a:rPr kumimoji="0" lang="tr-TR" sz="1400" kern="1200" dirty="0" smtClean="0">
                          <a:effectLst/>
                        </a:rPr>
                        <a:t>Olumsuz eğilimlerin varlığı </a:t>
                      </a:r>
                    </a:p>
                    <a:p>
                      <a:pPr lvl="0"/>
                      <a:r>
                        <a:rPr kumimoji="0" lang="tr-TR" sz="1400" kern="1200" dirty="0" smtClean="0">
                          <a:effectLst/>
                        </a:rPr>
                        <a:t>Olumlu eğilimlerin varlığı ve/veya iyi performansın sürdürülmesi </a:t>
                      </a:r>
                    </a:p>
                    <a:p>
                      <a:pPr algn="ctr"/>
                      <a:r>
                        <a:rPr kumimoji="0" lang="tr-TR" sz="1600" kern="1200" dirty="0" smtClean="0">
                          <a:solidFill>
                            <a:srgbClr val="FF0000"/>
                          </a:solidFill>
                          <a:effectLst/>
                        </a:rPr>
                        <a:t>Karşılaştırma</a:t>
                      </a:r>
                      <a:endParaRPr kumimoji="0" lang="tr-TR" sz="1400" kern="1200" dirty="0" smtClean="0">
                        <a:solidFill>
                          <a:srgbClr val="FF0000"/>
                        </a:solidFill>
                        <a:effectLst/>
                      </a:endParaRPr>
                    </a:p>
                    <a:p>
                      <a:pPr lvl="0"/>
                      <a:r>
                        <a:rPr kumimoji="0" lang="tr-TR" sz="1400" kern="1200" dirty="0" smtClean="0">
                          <a:effectLst/>
                        </a:rPr>
                        <a:t>Temel sonuçların dış kurum sonuçlarıyla karşılaştırılması</a:t>
                      </a:r>
                    </a:p>
                    <a:p>
                      <a:pPr lvl="0"/>
                      <a:r>
                        <a:rPr kumimoji="0" lang="tr-TR" sz="1400" kern="1200" dirty="0" smtClean="0">
                          <a:effectLst/>
                        </a:rPr>
                        <a:t>Kurum sonuçlarının karşılaştırma verilerine göre iyi durumda olması</a:t>
                      </a:r>
                    </a:p>
                    <a:p>
                      <a:pPr algn="ctr"/>
                      <a:r>
                        <a:rPr kumimoji="0" lang="tr-TR" sz="1600" kern="1200" dirty="0" smtClean="0">
                          <a:solidFill>
                            <a:srgbClr val="FF0000"/>
                          </a:solidFill>
                          <a:effectLst/>
                        </a:rPr>
                        <a:t>Sürdürülebilirlik</a:t>
                      </a:r>
                      <a:endParaRPr kumimoji="0" lang="tr-TR" sz="1400" kern="1200" dirty="0" smtClean="0">
                        <a:solidFill>
                          <a:srgbClr val="FF0000"/>
                        </a:solidFill>
                        <a:effectLst/>
                      </a:endParaRPr>
                    </a:p>
                    <a:p>
                      <a:pPr lvl="0"/>
                      <a:r>
                        <a:rPr kumimoji="0" lang="tr-TR" sz="1400" kern="1200" dirty="0" smtClean="0">
                          <a:effectLst/>
                        </a:rPr>
                        <a:t>Sonuçların uygun biçimde </a:t>
                      </a:r>
                      <a:r>
                        <a:rPr kumimoji="0" lang="tr-TR" sz="1400" kern="1200" dirty="0" err="1" smtClean="0">
                          <a:effectLst/>
                        </a:rPr>
                        <a:t>kırılımlandırılmış</a:t>
                      </a:r>
                      <a:r>
                        <a:rPr kumimoji="0" lang="tr-TR" sz="1400" kern="1200" dirty="0" smtClean="0">
                          <a:effectLst/>
                        </a:rPr>
                        <a:t> olması</a:t>
                      </a:r>
                    </a:p>
                    <a:p>
                      <a:r>
                        <a:rPr kumimoji="0" lang="tr-TR" sz="1400" kern="1200" dirty="0" smtClean="0">
                          <a:effectLst/>
                        </a:rPr>
                        <a:t>Mevcut kanıtların, olumlu performansın gelecekte de sürdürülebileceğine ilişkin güven vermesi</a:t>
                      </a:r>
                      <a:endParaRPr lang="tr-TR" sz="1400" dirty="0">
                        <a:solidFill>
                          <a:schemeClr val="tx1"/>
                        </a:solidFill>
                        <a:effectLst/>
                        <a:latin typeface="Times New Roman" pitchFamily="18" charset="0"/>
                        <a:ea typeface="Times New Roman"/>
                        <a:cs typeface="Times New Roman" pitchFamily="18" charset="0"/>
                      </a:endParaRPr>
                    </a:p>
                  </a:txBody>
                  <a:tcPr marL="57527" marR="57527" marT="0" marB="0"/>
                </a:tc>
              </a:tr>
            </a:tbl>
          </a:graphicData>
        </a:graphic>
      </p:graphicFrame>
      <p:sp>
        <p:nvSpPr>
          <p:cNvPr id="6" name="Metin kutusu 5"/>
          <p:cNvSpPr txBox="1"/>
          <p:nvPr/>
        </p:nvSpPr>
        <p:spPr>
          <a:xfrm>
            <a:off x="683568" y="44624"/>
            <a:ext cx="7501051" cy="1077218"/>
          </a:xfrm>
          <a:prstGeom prst="rect">
            <a:avLst/>
          </a:prstGeom>
          <a:noFill/>
        </p:spPr>
        <p:txBody>
          <a:bodyPr wrap="square" rtlCol="0">
            <a:spAutoFit/>
          </a:bodyPr>
          <a:lstStyle/>
          <a:p>
            <a:pPr algn="ctr"/>
            <a:r>
              <a:rPr lang="tr-TR" sz="2400" b="1" dirty="0" smtClean="0"/>
              <a:t>SONUÇ KRİTERLERİ DEĞERLENDİRME MANTIĞI</a:t>
            </a:r>
          </a:p>
          <a:p>
            <a:pPr algn="ctr"/>
            <a:endParaRPr lang="tr-TR" sz="2000" b="1" dirty="0" smtClean="0">
              <a:solidFill>
                <a:srgbClr val="FF0000"/>
              </a:solidFill>
            </a:endParaRPr>
          </a:p>
          <a:p>
            <a:pPr algn="ctr"/>
            <a:r>
              <a:rPr lang="tr-TR" sz="2000" b="1" dirty="0" smtClean="0">
                <a:solidFill>
                  <a:srgbClr val="FF0000"/>
                </a:solidFill>
              </a:rPr>
              <a:t>YENİ </a:t>
            </a:r>
            <a:r>
              <a:rPr lang="tr-TR" sz="2000" b="1" dirty="0">
                <a:solidFill>
                  <a:srgbClr val="FF0000"/>
                </a:solidFill>
              </a:rPr>
              <a:t>SİSTEM</a:t>
            </a:r>
          </a:p>
        </p:txBody>
      </p:sp>
    </p:spTree>
    <p:extLst>
      <p:ext uri="{BB962C8B-B14F-4D97-AF65-F5344CB8AC3E}">
        <p14:creationId xmlns="" xmlns:p14="http://schemas.microsoft.com/office/powerpoint/2010/main" val="104250817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Metin kutusu 8"/>
          <p:cNvSpPr txBox="1"/>
          <p:nvPr/>
        </p:nvSpPr>
        <p:spPr>
          <a:xfrm>
            <a:off x="1268016" y="764704"/>
            <a:ext cx="7001340" cy="369332"/>
          </a:xfrm>
          <a:prstGeom prst="rect">
            <a:avLst/>
          </a:prstGeom>
          <a:noFill/>
        </p:spPr>
        <p:txBody>
          <a:bodyPr wrap="square" rtlCol="0">
            <a:spAutoFit/>
          </a:bodyPr>
          <a:lstStyle/>
          <a:p>
            <a:r>
              <a:rPr lang="tr-TR" b="1" dirty="0" smtClean="0">
                <a:solidFill>
                  <a:srgbClr val="FF0000"/>
                </a:solidFill>
              </a:rPr>
              <a:t>YENİ  SİSTEM  PUAN DEĞERLENDİRME  MANTIĞI VE ARALIĞI </a:t>
            </a:r>
            <a:endParaRPr lang="tr-TR" b="1" dirty="0">
              <a:solidFill>
                <a:srgbClr val="FF0000"/>
              </a:solidFill>
            </a:endParaRPr>
          </a:p>
        </p:txBody>
      </p:sp>
      <p:graphicFrame>
        <p:nvGraphicFramePr>
          <p:cNvPr id="3" name="Tablo 2"/>
          <p:cNvGraphicFramePr>
            <a:graphicFrameLocks noGrp="1"/>
          </p:cNvGraphicFramePr>
          <p:nvPr>
            <p:extLst>
              <p:ext uri="{D42A27DB-BD31-4B8C-83A1-F6EECF244321}">
                <p14:modId xmlns="" xmlns:p14="http://schemas.microsoft.com/office/powerpoint/2010/main" val="3129468282"/>
              </p:ext>
            </p:extLst>
          </p:nvPr>
        </p:nvGraphicFramePr>
        <p:xfrm>
          <a:off x="-2" y="2204865"/>
          <a:ext cx="9144001" cy="2852997"/>
        </p:xfrm>
        <a:graphic>
          <a:graphicData uri="http://schemas.openxmlformats.org/drawingml/2006/table">
            <a:tbl>
              <a:tblPr firstRow="1" firstCol="1" bandRow="1">
                <a:tableStyleId>{69012ECD-51FC-41F1-AA8D-1B2483CD663E}</a:tableStyleId>
              </a:tblPr>
              <a:tblGrid>
                <a:gridCol w="507581"/>
                <a:gridCol w="362558"/>
                <a:gridCol w="507581"/>
                <a:gridCol w="1160186"/>
                <a:gridCol w="942650"/>
                <a:gridCol w="652604"/>
                <a:gridCol w="435070"/>
                <a:gridCol w="435070"/>
                <a:gridCol w="580092"/>
                <a:gridCol w="507581"/>
                <a:gridCol w="643889"/>
                <a:gridCol w="733831"/>
                <a:gridCol w="697860"/>
                <a:gridCol w="160787"/>
                <a:gridCol w="816661"/>
              </a:tblGrid>
              <a:tr h="313241">
                <a:tc gridSpan="3">
                  <a:txBody>
                    <a:bodyPr/>
                    <a:lstStyle/>
                    <a:p>
                      <a:pPr algn="ctr">
                        <a:spcAft>
                          <a:spcPts val="0"/>
                        </a:spcAft>
                      </a:pPr>
                      <a:r>
                        <a:rPr lang="tr-TR" sz="2000" b="1" dirty="0">
                          <a:solidFill>
                            <a:schemeClr val="bg1"/>
                          </a:solidFill>
                          <a:effectLst/>
                          <a:latin typeface="Times New Roman" pitchFamily="18" charset="0"/>
                          <a:cs typeface="Times New Roman" pitchFamily="18" charset="0"/>
                        </a:rPr>
                        <a:t>1</a:t>
                      </a:r>
                      <a:endParaRPr lang="tr-TR" sz="2400" b="1" dirty="0">
                        <a:solidFill>
                          <a:schemeClr val="bg1"/>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hMerge="1">
                  <a:txBody>
                    <a:bodyPr/>
                    <a:lstStyle/>
                    <a:p>
                      <a:endParaRPr lang="tr-TR"/>
                    </a:p>
                  </a:txBody>
                  <a:tcPr/>
                </a:tc>
                <a:tc gridSpan="2">
                  <a:txBody>
                    <a:bodyPr/>
                    <a:lstStyle/>
                    <a:p>
                      <a:pPr algn="ctr">
                        <a:spcAft>
                          <a:spcPts val="0"/>
                        </a:spcAft>
                      </a:pPr>
                      <a:r>
                        <a:rPr lang="tr-TR" sz="2000" b="1" dirty="0">
                          <a:solidFill>
                            <a:schemeClr val="bg1"/>
                          </a:solidFill>
                          <a:effectLst/>
                          <a:latin typeface="Times New Roman" pitchFamily="18" charset="0"/>
                          <a:cs typeface="Times New Roman" pitchFamily="18" charset="0"/>
                        </a:rPr>
                        <a:t>2</a:t>
                      </a:r>
                      <a:endParaRPr lang="tr-TR" sz="2400" b="1" dirty="0">
                        <a:solidFill>
                          <a:schemeClr val="bg1"/>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gridSpan="3">
                  <a:txBody>
                    <a:bodyPr/>
                    <a:lstStyle/>
                    <a:p>
                      <a:pPr algn="ctr">
                        <a:spcAft>
                          <a:spcPts val="0"/>
                        </a:spcAft>
                      </a:pPr>
                      <a:r>
                        <a:rPr lang="tr-TR" sz="2000" b="1" dirty="0">
                          <a:solidFill>
                            <a:schemeClr val="bg1"/>
                          </a:solidFill>
                          <a:effectLst/>
                          <a:latin typeface="Times New Roman" pitchFamily="18" charset="0"/>
                          <a:cs typeface="Times New Roman" pitchFamily="18" charset="0"/>
                        </a:rPr>
                        <a:t>3</a:t>
                      </a:r>
                      <a:endParaRPr lang="tr-TR" sz="2400" b="1" dirty="0">
                        <a:solidFill>
                          <a:schemeClr val="bg1"/>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hMerge="1">
                  <a:txBody>
                    <a:bodyPr/>
                    <a:lstStyle/>
                    <a:p>
                      <a:endParaRPr lang="tr-TR"/>
                    </a:p>
                  </a:txBody>
                  <a:tcPr/>
                </a:tc>
                <a:tc gridSpan="2">
                  <a:txBody>
                    <a:bodyPr/>
                    <a:lstStyle/>
                    <a:p>
                      <a:pPr algn="ctr">
                        <a:spcAft>
                          <a:spcPts val="0"/>
                        </a:spcAft>
                      </a:pPr>
                      <a:r>
                        <a:rPr lang="tr-TR" sz="2000" b="1" dirty="0">
                          <a:solidFill>
                            <a:schemeClr val="bg1"/>
                          </a:solidFill>
                          <a:effectLst/>
                          <a:latin typeface="Times New Roman" pitchFamily="18" charset="0"/>
                          <a:cs typeface="Times New Roman" pitchFamily="18" charset="0"/>
                        </a:rPr>
                        <a:t>4</a:t>
                      </a:r>
                      <a:endParaRPr lang="tr-TR" sz="2400" b="1" dirty="0">
                        <a:solidFill>
                          <a:schemeClr val="bg1"/>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gridSpan="2">
                  <a:txBody>
                    <a:bodyPr/>
                    <a:lstStyle/>
                    <a:p>
                      <a:pPr algn="ctr">
                        <a:spcAft>
                          <a:spcPts val="0"/>
                        </a:spcAft>
                      </a:pPr>
                      <a:r>
                        <a:rPr lang="tr-TR" sz="2000" b="1">
                          <a:solidFill>
                            <a:schemeClr val="bg1"/>
                          </a:solidFill>
                          <a:effectLst/>
                          <a:latin typeface="Times New Roman" pitchFamily="18" charset="0"/>
                          <a:cs typeface="Times New Roman" pitchFamily="18" charset="0"/>
                        </a:rPr>
                        <a:t>5</a:t>
                      </a:r>
                      <a:endParaRPr lang="tr-TR" sz="2400" b="1">
                        <a:solidFill>
                          <a:schemeClr val="bg1"/>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gridSpan="3">
                  <a:txBody>
                    <a:bodyPr/>
                    <a:lstStyle/>
                    <a:p>
                      <a:pPr algn="ctr">
                        <a:spcAft>
                          <a:spcPts val="0"/>
                        </a:spcAft>
                      </a:pPr>
                      <a:r>
                        <a:rPr lang="tr-TR" sz="2000" b="1" dirty="0">
                          <a:solidFill>
                            <a:schemeClr val="bg1"/>
                          </a:solidFill>
                          <a:effectLst/>
                          <a:latin typeface="Times New Roman" pitchFamily="18" charset="0"/>
                          <a:cs typeface="Times New Roman" pitchFamily="18" charset="0"/>
                        </a:rPr>
                        <a:t>6</a:t>
                      </a:r>
                      <a:endParaRPr lang="tr-TR" sz="2400" b="1" dirty="0">
                        <a:solidFill>
                          <a:schemeClr val="bg1"/>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hMerge="1">
                  <a:txBody>
                    <a:bodyPr/>
                    <a:lstStyle/>
                    <a:p>
                      <a:endParaRPr lang="tr-TR"/>
                    </a:p>
                  </a:txBody>
                  <a:tcPr/>
                </a:tc>
              </a:tr>
              <a:tr h="640080">
                <a:tc gridSpan="3">
                  <a:txBody>
                    <a:bodyPr/>
                    <a:lstStyle/>
                    <a:p>
                      <a:pPr algn="ctr">
                        <a:spcAft>
                          <a:spcPts val="0"/>
                        </a:spcAft>
                      </a:pPr>
                      <a:r>
                        <a:rPr lang="tr-TR" sz="1400" b="1">
                          <a:effectLst/>
                          <a:latin typeface="Times New Roman" pitchFamily="18" charset="0"/>
                          <a:cs typeface="Times New Roman" pitchFamily="18" charset="0"/>
                        </a:rPr>
                        <a:t>Sayısal Sonuç</a:t>
                      </a:r>
                      <a:endParaRPr lang="tr-TR" sz="1400" b="1">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hMerge="1">
                  <a:txBody>
                    <a:bodyPr/>
                    <a:lstStyle/>
                    <a:p>
                      <a:endParaRPr lang="tr-TR"/>
                    </a:p>
                  </a:txBody>
                  <a:tcPr/>
                </a:tc>
                <a:tc gridSpan="2">
                  <a:txBody>
                    <a:bodyPr/>
                    <a:lstStyle/>
                    <a:p>
                      <a:pPr marL="34925" algn="ctr">
                        <a:spcAft>
                          <a:spcPts val="0"/>
                        </a:spcAft>
                        <a:tabLst>
                          <a:tab pos="2003425" algn="l"/>
                        </a:tabLst>
                      </a:pPr>
                      <a:r>
                        <a:rPr lang="tr-TR" sz="1400" b="1">
                          <a:effectLst/>
                          <a:latin typeface="Times New Roman" pitchFamily="18" charset="0"/>
                          <a:cs typeface="Times New Roman" pitchFamily="18" charset="0"/>
                        </a:rPr>
                        <a:t>Bütünsellik-Yaklaşımdan Kaynaklanma</a:t>
                      </a:r>
                      <a:endParaRPr lang="tr-TR" sz="1400" b="1">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gridSpan="3">
                  <a:txBody>
                    <a:bodyPr/>
                    <a:lstStyle/>
                    <a:p>
                      <a:pPr algn="ctr">
                        <a:spcAft>
                          <a:spcPts val="0"/>
                        </a:spcAft>
                      </a:pPr>
                      <a:r>
                        <a:rPr lang="tr-TR" sz="1400" b="1" dirty="0">
                          <a:effectLst/>
                          <a:latin typeface="Times New Roman" pitchFamily="18" charset="0"/>
                          <a:cs typeface="Times New Roman" pitchFamily="18" charset="0"/>
                        </a:rPr>
                        <a:t>Hedef</a:t>
                      </a:r>
                      <a:endParaRPr lang="tr-TR" sz="1400" b="1" dirty="0">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hMerge="1">
                  <a:txBody>
                    <a:bodyPr/>
                    <a:lstStyle/>
                    <a:p>
                      <a:endParaRPr lang="tr-TR"/>
                    </a:p>
                  </a:txBody>
                  <a:tcPr/>
                </a:tc>
                <a:tc gridSpan="2">
                  <a:txBody>
                    <a:bodyPr/>
                    <a:lstStyle/>
                    <a:p>
                      <a:pPr algn="ctr">
                        <a:spcAft>
                          <a:spcPts val="0"/>
                        </a:spcAft>
                      </a:pPr>
                      <a:r>
                        <a:rPr lang="tr-TR" sz="1400" b="1">
                          <a:effectLst/>
                          <a:latin typeface="Times New Roman" pitchFamily="18" charset="0"/>
                          <a:cs typeface="Times New Roman" pitchFamily="18" charset="0"/>
                        </a:rPr>
                        <a:t>Eğilim</a:t>
                      </a:r>
                      <a:endParaRPr lang="tr-TR" sz="1400" b="1">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gridSpan="2">
                  <a:txBody>
                    <a:bodyPr/>
                    <a:lstStyle/>
                    <a:p>
                      <a:pPr marL="34925" algn="ctr">
                        <a:spcAft>
                          <a:spcPts val="0"/>
                        </a:spcAft>
                        <a:tabLst>
                          <a:tab pos="2003425" algn="l"/>
                        </a:tabLst>
                      </a:pPr>
                      <a:r>
                        <a:rPr lang="tr-TR" sz="1400" b="1" dirty="0">
                          <a:effectLst/>
                          <a:latin typeface="Times New Roman" pitchFamily="18" charset="0"/>
                          <a:cs typeface="Times New Roman" pitchFamily="18" charset="0"/>
                        </a:rPr>
                        <a:t>Karşılaştırma</a:t>
                      </a:r>
                      <a:endParaRPr lang="tr-TR" sz="1400" b="1" dirty="0">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gridSpan="3">
                  <a:txBody>
                    <a:bodyPr/>
                    <a:lstStyle/>
                    <a:p>
                      <a:pPr algn="ctr">
                        <a:spcAft>
                          <a:spcPts val="0"/>
                        </a:spcAft>
                      </a:pPr>
                      <a:r>
                        <a:rPr lang="tr-TR" sz="1400" b="1" dirty="0">
                          <a:effectLst/>
                          <a:latin typeface="Times New Roman" pitchFamily="18" charset="0"/>
                          <a:cs typeface="Times New Roman" pitchFamily="18" charset="0"/>
                        </a:rPr>
                        <a:t>Sürdürülebilirlik</a:t>
                      </a:r>
                      <a:endParaRPr lang="tr-TR" sz="1400" b="1" dirty="0">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c hMerge="1">
                  <a:txBody>
                    <a:bodyPr/>
                    <a:lstStyle/>
                    <a:p>
                      <a:endParaRPr lang="tr-TR"/>
                    </a:p>
                  </a:txBody>
                  <a:tcPr/>
                </a:tc>
              </a:tr>
              <a:tr h="250593">
                <a:tc>
                  <a:txBody>
                    <a:bodyPr/>
                    <a:lstStyle/>
                    <a:p>
                      <a:pPr algn="ctr">
                        <a:spcAft>
                          <a:spcPts val="0"/>
                        </a:spcAft>
                      </a:pPr>
                      <a:r>
                        <a:rPr lang="tr-TR" sz="1400" b="1">
                          <a:solidFill>
                            <a:srgbClr val="C00000"/>
                          </a:solidFill>
                          <a:effectLst/>
                          <a:latin typeface="Times New Roman" pitchFamily="18" charset="0"/>
                          <a:cs typeface="Times New Roman" pitchFamily="18" charset="0"/>
                        </a:rPr>
                        <a:t>1</a:t>
                      </a:r>
                      <a:endParaRPr lang="tr-TR" sz="20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2</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3</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2</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2</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3</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2</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2</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a:solidFill>
                            <a:srgbClr val="C00000"/>
                          </a:solidFill>
                          <a:effectLst/>
                          <a:latin typeface="Times New Roman" pitchFamily="18" charset="0"/>
                          <a:cs typeface="Times New Roman" pitchFamily="18" charset="0"/>
                        </a:rPr>
                        <a:t> </a:t>
                      </a:r>
                      <a:endParaRPr lang="tr-TR" sz="1600">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a:solidFill>
                            <a:srgbClr val="C00000"/>
                          </a:solidFill>
                          <a:effectLst/>
                          <a:latin typeface="Times New Roman" pitchFamily="18" charset="0"/>
                          <a:cs typeface="Times New Roman" pitchFamily="18" charset="0"/>
                        </a:rPr>
                        <a:t>2</a:t>
                      </a:r>
                      <a:endParaRPr lang="tr-TR" sz="1600">
                        <a:solidFill>
                          <a:srgbClr val="C00000"/>
                        </a:solidFill>
                        <a:effectLst/>
                        <a:latin typeface="Times New Roman" pitchFamily="18" charset="0"/>
                        <a:ea typeface="Times New Roman"/>
                        <a:cs typeface="Times New Roman" pitchFamily="18" charset="0"/>
                      </a:endParaRPr>
                    </a:p>
                  </a:txBody>
                  <a:tcPr marL="59074" marR="59074" marT="0" marB="0" anchor="ctr"/>
                </a:tc>
              </a:tr>
              <a:tr h="281917">
                <a:tc>
                  <a:txBody>
                    <a:bodyPr/>
                    <a:lstStyle/>
                    <a:p>
                      <a:pPr algn="ctr">
                        <a:spcAft>
                          <a:spcPts val="0"/>
                        </a:spcAft>
                      </a:pPr>
                      <a:r>
                        <a:rPr lang="tr-TR" sz="1800" b="1">
                          <a:solidFill>
                            <a:srgbClr val="C00000"/>
                          </a:solidFill>
                          <a:effectLst/>
                          <a:latin typeface="Times New Roman" pitchFamily="18" charset="0"/>
                          <a:cs typeface="Times New Roman" pitchFamily="18" charset="0"/>
                        </a:rPr>
                        <a:t>0-5</a:t>
                      </a:r>
                      <a:endParaRPr lang="tr-TR" sz="20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15</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dirty="0">
                          <a:solidFill>
                            <a:srgbClr val="C00000"/>
                          </a:solidFill>
                          <a:effectLst/>
                          <a:latin typeface="Times New Roman" pitchFamily="18" charset="0"/>
                          <a:cs typeface="Times New Roman" pitchFamily="18" charset="0"/>
                        </a:rPr>
                        <a:t>20</a:t>
                      </a:r>
                      <a:endParaRPr lang="tr-TR" sz="1600" b="1" dirty="0">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25</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30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35</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45</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50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60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70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80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a:txBody>
                    <a:bodyPr/>
                    <a:lstStyle/>
                    <a:p>
                      <a:pPr algn="ctr">
                        <a:spcAft>
                          <a:spcPts val="0"/>
                        </a:spcAft>
                      </a:pPr>
                      <a:r>
                        <a:rPr lang="tr-TR" sz="1600" b="1">
                          <a:solidFill>
                            <a:srgbClr val="C00000"/>
                          </a:solidFill>
                          <a:effectLst/>
                          <a:latin typeface="Times New Roman" pitchFamily="18" charset="0"/>
                          <a:cs typeface="Times New Roman" pitchFamily="18" charset="0"/>
                        </a:rPr>
                        <a:t>90</a:t>
                      </a:r>
                      <a:endParaRPr lang="tr-TR" sz="1600" b="1">
                        <a:solidFill>
                          <a:srgbClr val="C00000"/>
                        </a:solidFill>
                        <a:effectLst/>
                        <a:latin typeface="Times New Roman" pitchFamily="18" charset="0"/>
                        <a:ea typeface="Times New Roman"/>
                        <a:cs typeface="Times New Roman" pitchFamily="18" charset="0"/>
                      </a:endParaRPr>
                    </a:p>
                  </a:txBody>
                  <a:tcPr marL="59074" marR="59074" marT="0" marB="0" anchor="ctr"/>
                </a:tc>
                <a:tc gridSpan="2">
                  <a:txBody>
                    <a:bodyPr/>
                    <a:lstStyle/>
                    <a:p>
                      <a:pPr algn="ctr">
                        <a:spcAft>
                          <a:spcPts val="0"/>
                        </a:spcAft>
                      </a:pPr>
                      <a:r>
                        <a:rPr lang="tr-TR" sz="1600" dirty="0">
                          <a:solidFill>
                            <a:srgbClr val="C00000"/>
                          </a:solidFill>
                          <a:effectLst/>
                          <a:latin typeface="Times New Roman" pitchFamily="18" charset="0"/>
                          <a:cs typeface="Times New Roman" pitchFamily="18" charset="0"/>
                        </a:rPr>
                        <a:t>100</a:t>
                      </a:r>
                      <a:endParaRPr lang="tr-TR" sz="1600" dirty="0">
                        <a:solidFill>
                          <a:srgbClr val="C00000"/>
                        </a:solidFill>
                        <a:effectLst/>
                        <a:latin typeface="Times New Roman" pitchFamily="18" charset="0"/>
                        <a:ea typeface="Times New Roman"/>
                        <a:cs typeface="Times New Roman" pitchFamily="18" charset="0"/>
                      </a:endParaRPr>
                    </a:p>
                  </a:txBody>
                  <a:tcPr marL="59074" marR="59074" marT="0" marB="0" anchor="ctr"/>
                </a:tc>
                <a:tc hMerge="1">
                  <a:txBody>
                    <a:bodyPr/>
                    <a:lstStyle/>
                    <a:p>
                      <a:endParaRPr lang="tr-TR"/>
                    </a:p>
                  </a:txBody>
                  <a:tcPr/>
                </a:tc>
              </a:tr>
              <a:tr h="218346">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1200" b="1">
                          <a:effectLst/>
                          <a:latin typeface="Times New Roman" pitchFamily="18" charset="0"/>
                          <a:cs typeface="Times New Roman" pitchFamily="18" charset="0"/>
                        </a:rPr>
                        <a:t> </a:t>
                      </a:r>
                      <a:endParaRPr lang="tr-TR" sz="1800" b="1">
                        <a:effectLst/>
                        <a:latin typeface="Times New Roman" pitchFamily="18" charset="0"/>
                        <a:ea typeface="Times New Roman"/>
                        <a:cs typeface="Times New Roman" pitchFamily="18" charset="0"/>
                      </a:endParaRPr>
                    </a:p>
                  </a:txBody>
                  <a:tcPr marL="59074" marR="59074" marT="0" marB="0"/>
                </a:tc>
                <a:tc>
                  <a:txBody>
                    <a:bodyPr/>
                    <a:lstStyle/>
                    <a:p>
                      <a:pPr>
                        <a:spcAft>
                          <a:spcPts val="0"/>
                        </a:spcAft>
                      </a:pPr>
                      <a:r>
                        <a:rPr lang="tr-TR" sz="700">
                          <a:effectLst/>
                        </a:rPr>
                        <a:t> </a:t>
                      </a:r>
                      <a:endParaRPr lang="tr-TR" sz="1000">
                        <a:effectLst/>
                        <a:latin typeface="Times New Roman"/>
                        <a:ea typeface="Times New Roman"/>
                      </a:endParaRPr>
                    </a:p>
                  </a:txBody>
                  <a:tcPr marL="59074" marR="59074" marT="0" marB="0"/>
                </a:tc>
                <a:tc>
                  <a:txBody>
                    <a:bodyPr/>
                    <a:lstStyle/>
                    <a:p>
                      <a:pPr>
                        <a:spcAft>
                          <a:spcPts val="0"/>
                        </a:spcAft>
                      </a:pPr>
                      <a:r>
                        <a:rPr lang="tr-TR" sz="700" dirty="0">
                          <a:effectLst/>
                        </a:rPr>
                        <a:t> </a:t>
                      </a:r>
                      <a:endParaRPr lang="tr-TR" sz="1000" dirty="0">
                        <a:effectLst/>
                        <a:latin typeface="Times New Roman"/>
                        <a:ea typeface="Times New Roman"/>
                      </a:endParaRPr>
                    </a:p>
                  </a:txBody>
                  <a:tcPr marL="59074" marR="59074" marT="0" marB="0"/>
                </a:tc>
              </a:tr>
              <a:tr h="1148820">
                <a:tc gridSpan="5">
                  <a:txBody>
                    <a:bodyPr/>
                    <a:lstStyle/>
                    <a:p>
                      <a:pPr algn="ctr">
                        <a:spcAft>
                          <a:spcPts val="0"/>
                        </a:spcAft>
                      </a:pPr>
                      <a:r>
                        <a:rPr lang="tr-TR" sz="1800" b="1" dirty="0">
                          <a:effectLst/>
                          <a:latin typeface="Times New Roman" pitchFamily="18" charset="0"/>
                          <a:cs typeface="Times New Roman" pitchFamily="18" charset="0"/>
                        </a:rPr>
                        <a:t> </a:t>
                      </a:r>
                    </a:p>
                    <a:p>
                      <a:pPr algn="ctr">
                        <a:spcAft>
                          <a:spcPts val="0"/>
                        </a:spcAft>
                      </a:pPr>
                      <a:r>
                        <a:rPr lang="tr-TR" sz="1800" b="1" dirty="0">
                          <a:effectLst/>
                          <a:latin typeface="Times New Roman" pitchFamily="18" charset="0"/>
                          <a:cs typeface="Times New Roman" pitchFamily="18" charset="0"/>
                        </a:rPr>
                        <a:t>Kuvvetli Yönler</a:t>
                      </a:r>
                      <a:endParaRPr lang="tr-TR" sz="1800" b="1" dirty="0">
                        <a:effectLst/>
                        <a:latin typeface="Times New Roman" pitchFamily="18" charset="0"/>
                        <a:ea typeface="Times New Roman"/>
                        <a:cs typeface="Times New Roman" pitchFamily="18" charset="0"/>
                      </a:endParaRPr>
                    </a:p>
                  </a:txBody>
                  <a:tcPr marL="59074" marR="5907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gridSpan="10">
                  <a:txBody>
                    <a:bodyPr/>
                    <a:lstStyle/>
                    <a:p>
                      <a:pPr algn="ctr">
                        <a:spcAft>
                          <a:spcPts val="0"/>
                        </a:spcAft>
                      </a:pPr>
                      <a:r>
                        <a:rPr lang="tr-TR" sz="1800" b="1" dirty="0">
                          <a:effectLst/>
                          <a:latin typeface="Times New Roman" pitchFamily="18" charset="0"/>
                          <a:cs typeface="Times New Roman" pitchFamily="18" charset="0"/>
                        </a:rPr>
                        <a:t> </a:t>
                      </a:r>
                    </a:p>
                    <a:p>
                      <a:pPr algn="ctr">
                        <a:spcAft>
                          <a:spcPts val="0"/>
                        </a:spcAft>
                      </a:pPr>
                      <a:r>
                        <a:rPr lang="tr-TR" sz="1800" b="1" dirty="0">
                          <a:effectLst/>
                          <a:latin typeface="Times New Roman" pitchFamily="18" charset="0"/>
                          <a:cs typeface="Times New Roman" pitchFamily="18" charset="0"/>
                        </a:rPr>
                        <a:t>İyileştirmeye Açık Alanlar</a:t>
                      </a:r>
                      <a:endParaRPr lang="tr-TR" sz="1800" b="1" dirty="0">
                        <a:effectLst/>
                        <a:latin typeface="Times New Roman" pitchFamily="18" charset="0"/>
                        <a:ea typeface="Times New Roman"/>
                        <a:cs typeface="Times New Roman" pitchFamily="18" charset="0"/>
                      </a:endParaRPr>
                    </a:p>
                  </a:txBody>
                  <a:tcPr marL="59074" marR="59074" marT="0" marB="0"/>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c hMerge="1">
                  <a:txBody>
                    <a:bodyPr/>
                    <a:lstStyle/>
                    <a:p>
                      <a:endParaRPr lang="tr-TR"/>
                    </a:p>
                  </a:txBody>
                  <a:tcPr/>
                </a:tc>
              </a:tr>
            </a:tbl>
          </a:graphicData>
        </a:graphic>
      </p:graphicFrame>
    </p:spTree>
    <p:extLst>
      <p:ext uri="{BB962C8B-B14F-4D97-AF65-F5344CB8AC3E}">
        <p14:creationId xmlns="" xmlns:p14="http://schemas.microsoft.com/office/powerpoint/2010/main" val="157738715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621874736"/>
              </p:ext>
            </p:extLst>
          </p:nvPr>
        </p:nvGraphicFramePr>
        <p:xfrm>
          <a:off x="250091" y="1124744"/>
          <a:ext cx="8640960" cy="4946469"/>
        </p:xfrm>
        <a:graphic>
          <a:graphicData uri="http://schemas.openxmlformats.org/drawingml/2006/table">
            <a:tbl>
              <a:tblPr firstRow="1" firstCol="1" bandRow="1">
                <a:tableStyleId>{69CF1AB2-1976-4502-BF36-3FF5EA218861}</a:tableStyleId>
              </a:tblPr>
              <a:tblGrid>
                <a:gridCol w="433477"/>
                <a:gridCol w="8207483"/>
              </a:tblGrid>
              <a:tr h="432048">
                <a:tc gridSpan="2">
                  <a:txBody>
                    <a:bodyPr/>
                    <a:lstStyle/>
                    <a:p>
                      <a:pPr marL="0" indent="0" algn="ctr">
                        <a:lnSpc>
                          <a:spcPct val="115000"/>
                        </a:lnSpc>
                        <a:spcAft>
                          <a:spcPts val="1000"/>
                        </a:spcAft>
                        <a:buFont typeface="Wingdings" pitchFamily="2" charset="2"/>
                        <a:buNone/>
                      </a:pPr>
                      <a:r>
                        <a:rPr kumimoji="0" lang="tr-TR" sz="2400" b="1" kern="1200" dirty="0" smtClean="0">
                          <a:solidFill>
                            <a:schemeClr val="dk1"/>
                          </a:solidFill>
                          <a:effectLst/>
                          <a:latin typeface="Times New Roman" pitchFamily="18" charset="0"/>
                          <a:ea typeface="+mn-ea"/>
                          <a:cs typeface="Times New Roman" pitchFamily="18" charset="0"/>
                        </a:rPr>
                        <a:t>6a1. Kriter: Öğrenci İle İlgili Memnuniyet Sonuçları </a:t>
                      </a:r>
                      <a:endParaRPr lang="tr-TR" sz="32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99621">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400" b="1" dirty="0">
                          <a:solidFill>
                            <a:srgbClr val="C00000"/>
                          </a:solidFill>
                          <a:effectLst/>
                          <a:latin typeface="Times New Roman" pitchFamily="18" charset="0"/>
                          <a:cs typeface="Times New Roman" pitchFamily="18" charset="0"/>
                        </a:rPr>
                        <a:t>Yeni Alt </a:t>
                      </a:r>
                      <a:r>
                        <a:rPr lang="tr-TR" sz="1400" b="1" dirty="0" smtClean="0">
                          <a:solidFill>
                            <a:srgbClr val="C00000"/>
                          </a:solidFill>
                          <a:effectLst/>
                          <a:latin typeface="Times New Roman" pitchFamily="18" charset="0"/>
                          <a:cs typeface="Times New Roman" pitchFamily="18" charset="0"/>
                        </a:rPr>
                        <a:t>Kriterler  </a:t>
                      </a:r>
                      <a:r>
                        <a:rPr lang="tr-TR" sz="1400" b="1" baseline="0" dirty="0" smtClean="0">
                          <a:solidFill>
                            <a:srgbClr val="C00000"/>
                          </a:solidFill>
                          <a:effectLst/>
                          <a:latin typeface="Times New Roman" pitchFamily="18" charset="0"/>
                          <a:cs typeface="Times New Roman" pitchFamily="18" charset="0"/>
                        </a:rPr>
                        <a:t> </a:t>
                      </a:r>
                      <a:r>
                        <a:rPr lang="tr-TR" sz="1100" b="1" dirty="0" smtClean="0">
                          <a:solidFill>
                            <a:srgbClr val="C00000"/>
                          </a:solidFill>
                          <a:effectLst/>
                          <a:latin typeface="Times New Roman" pitchFamily="18" charset="0"/>
                          <a:cs typeface="Times New Roman" pitchFamily="18" charset="0"/>
                        </a:rPr>
                        <a:t>(Genel </a:t>
                      </a:r>
                      <a:r>
                        <a:rPr lang="tr-TR" sz="1100" b="1" dirty="0">
                          <a:solidFill>
                            <a:srgbClr val="C00000"/>
                          </a:solidFill>
                          <a:effectLst/>
                          <a:latin typeface="Times New Roman" pitchFamily="18" charset="0"/>
                          <a:cs typeface="Times New Roman" pitchFamily="18" charset="0"/>
                        </a:rPr>
                        <a:t>İlkokul-Ortaokul- Genel Lise)</a:t>
                      </a:r>
                      <a:endParaRPr lang="tr-TR" sz="1100" b="1" dirty="0">
                        <a:solidFill>
                          <a:srgbClr val="C00000"/>
                        </a:solidFill>
                        <a:effectLst/>
                        <a:latin typeface="Times New Roman" pitchFamily="18" charset="0"/>
                        <a:ea typeface="Calibri"/>
                        <a:cs typeface="Times New Roman" pitchFamily="18" charset="0"/>
                      </a:endParaRPr>
                    </a:p>
                  </a:txBody>
                  <a:tcPr marL="27777" marR="27777" marT="6127" marB="0"/>
                </a:tc>
              </a:tr>
              <a:tr h="581194">
                <a:tc>
                  <a:txBody>
                    <a:bodyPr/>
                    <a:lstStyle/>
                    <a:p>
                      <a:endParaRPr lang="tr-TR" dirty="0"/>
                    </a:p>
                  </a:txBody>
                  <a:tcPr marL="44450" marR="44450" marT="0" marB="0"/>
                </a:tc>
                <a:tc>
                  <a:txBody>
                    <a:bodyPr/>
                    <a:lstStyle/>
                    <a:p>
                      <a:pPr lvl="0"/>
                      <a:r>
                        <a:rPr kumimoji="0" lang="tr-TR" sz="1400" b="1" kern="1200" dirty="0" smtClean="0">
                          <a:solidFill>
                            <a:schemeClr val="dk1"/>
                          </a:solidFill>
                          <a:effectLst/>
                          <a:latin typeface="Times New Roman" pitchFamily="18" charset="0"/>
                          <a:ea typeface="+mn-ea"/>
                          <a:cs typeface="Times New Roman" pitchFamily="18" charset="0"/>
                        </a:rPr>
                        <a:t>Okul/kurum hizmetlerine ulaşma, </a:t>
                      </a:r>
                    </a:p>
                    <a:p>
                      <a:pPr lvl="0"/>
                      <a:r>
                        <a:rPr kumimoji="0" lang="tr-TR" sz="1400" b="1" kern="1200" dirty="0" smtClean="0">
                          <a:solidFill>
                            <a:schemeClr val="dk1"/>
                          </a:solidFill>
                          <a:effectLst/>
                          <a:latin typeface="Times New Roman" pitchFamily="18" charset="0"/>
                          <a:ea typeface="+mn-ea"/>
                          <a:cs typeface="Times New Roman" pitchFamily="18" charset="0"/>
                        </a:rPr>
                        <a:t>İletişim, </a:t>
                      </a:r>
                    </a:p>
                    <a:p>
                      <a:pPr lvl="0"/>
                      <a:r>
                        <a:rPr kumimoji="0" lang="tr-TR" sz="1400" b="1" kern="1200" dirty="0" smtClean="0">
                          <a:solidFill>
                            <a:schemeClr val="dk1"/>
                          </a:solidFill>
                          <a:effectLst/>
                          <a:latin typeface="Times New Roman" pitchFamily="18" charset="0"/>
                          <a:ea typeface="+mn-ea"/>
                          <a:cs typeface="Times New Roman" pitchFamily="18" charset="0"/>
                        </a:rPr>
                        <a:t>Dilek, öneri ve şikâyetler (dinleme, dikkate alınma, yanıtlama vb.)</a:t>
                      </a:r>
                    </a:p>
                    <a:p>
                      <a:pPr lvl="0"/>
                      <a:r>
                        <a:rPr kumimoji="0" lang="tr-TR" sz="1400" b="1" kern="1200" dirty="0" smtClean="0">
                          <a:solidFill>
                            <a:schemeClr val="dk1"/>
                          </a:solidFill>
                          <a:effectLst/>
                          <a:latin typeface="Times New Roman" pitchFamily="18" charset="0"/>
                          <a:ea typeface="+mn-ea"/>
                          <a:cs typeface="Times New Roman" pitchFamily="18" charset="0"/>
                        </a:rPr>
                        <a:t>Güvenilirlik, </a:t>
                      </a:r>
                    </a:p>
                    <a:p>
                      <a:pPr lvl="0"/>
                      <a:r>
                        <a:rPr kumimoji="0" lang="tr-TR" sz="1400" b="1" kern="1200" dirty="0" smtClean="0">
                          <a:solidFill>
                            <a:schemeClr val="dk1"/>
                          </a:solidFill>
                          <a:effectLst/>
                          <a:latin typeface="Times New Roman" pitchFamily="18" charset="0"/>
                          <a:ea typeface="+mn-ea"/>
                          <a:cs typeface="Times New Roman" pitchFamily="18" charset="0"/>
                        </a:rPr>
                        <a:t>Rehberlik ve yönlendirme hizmetleri, </a:t>
                      </a:r>
                    </a:p>
                    <a:p>
                      <a:pPr lvl="0"/>
                      <a:r>
                        <a:rPr kumimoji="0" lang="tr-TR" sz="1400" b="1" kern="1200" dirty="0" smtClean="0">
                          <a:solidFill>
                            <a:schemeClr val="dk1"/>
                          </a:solidFill>
                          <a:effectLst/>
                          <a:latin typeface="Times New Roman" pitchFamily="18" charset="0"/>
                          <a:ea typeface="+mn-ea"/>
                          <a:cs typeface="Times New Roman" pitchFamily="18" charset="0"/>
                        </a:rPr>
                        <a:t>Güvenlik,  </a:t>
                      </a:r>
                    </a:p>
                    <a:p>
                      <a:pPr lvl="0"/>
                      <a:r>
                        <a:rPr kumimoji="0" lang="tr-TR" sz="1400" b="1" kern="1200" dirty="0" smtClean="0">
                          <a:solidFill>
                            <a:schemeClr val="dk1"/>
                          </a:solidFill>
                          <a:effectLst/>
                          <a:latin typeface="Times New Roman" pitchFamily="18" charset="0"/>
                          <a:ea typeface="+mn-ea"/>
                          <a:cs typeface="Times New Roman" pitchFamily="18" charset="0"/>
                        </a:rPr>
                        <a:t>Kararlara katılım, </a:t>
                      </a:r>
                    </a:p>
                    <a:p>
                      <a:pPr lvl="0"/>
                      <a:r>
                        <a:rPr kumimoji="0" lang="tr-TR" sz="1400" b="1" kern="1200" dirty="0" smtClean="0">
                          <a:solidFill>
                            <a:schemeClr val="dk1"/>
                          </a:solidFill>
                          <a:effectLst/>
                          <a:latin typeface="Times New Roman" pitchFamily="18" charset="0"/>
                          <a:ea typeface="+mn-ea"/>
                          <a:cs typeface="Times New Roman" pitchFamily="18" charset="0"/>
                        </a:rPr>
                        <a:t>Öğrenci işleri, </a:t>
                      </a:r>
                    </a:p>
                    <a:p>
                      <a:pPr lvl="0"/>
                      <a:r>
                        <a:rPr kumimoji="0" lang="tr-TR" sz="1400" b="1" kern="1200" dirty="0" smtClean="0">
                          <a:solidFill>
                            <a:schemeClr val="dk1"/>
                          </a:solidFill>
                          <a:effectLst/>
                          <a:latin typeface="Times New Roman" pitchFamily="18" charset="0"/>
                          <a:ea typeface="+mn-ea"/>
                          <a:cs typeface="Times New Roman" pitchFamily="18" charset="0"/>
                        </a:rPr>
                        <a:t>Ders programları, </a:t>
                      </a:r>
                    </a:p>
                    <a:p>
                      <a:pPr lvl="0"/>
                      <a:r>
                        <a:rPr kumimoji="0" lang="tr-TR" sz="1400" b="1" kern="1200" dirty="0" smtClean="0">
                          <a:solidFill>
                            <a:schemeClr val="dk1"/>
                          </a:solidFill>
                          <a:effectLst/>
                          <a:latin typeface="Times New Roman" pitchFamily="18" charset="0"/>
                          <a:ea typeface="+mn-ea"/>
                          <a:cs typeface="Times New Roman" pitchFamily="18" charset="0"/>
                        </a:rPr>
                        <a:t>Öğrenme/öğretme yöntemleri, </a:t>
                      </a:r>
                    </a:p>
                    <a:p>
                      <a:pPr lvl="0"/>
                      <a:r>
                        <a:rPr kumimoji="0" lang="tr-TR" sz="1400" b="1" kern="1200" dirty="0" smtClean="0">
                          <a:solidFill>
                            <a:schemeClr val="dk1"/>
                          </a:solidFill>
                          <a:effectLst/>
                          <a:latin typeface="Times New Roman" pitchFamily="18" charset="0"/>
                          <a:ea typeface="+mn-ea"/>
                          <a:cs typeface="Times New Roman" pitchFamily="18" charset="0"/>
                        </a:rPr>
                        <a:t>Sınıf ortamı, </a:t>
                      </a:r>
                    </a:p>
                    <a:p>
                      <a:pPr lvl="0"/>
                      <a:r>
                        <a:rPr kumimoji="0" lang="tr-TR" sz="1400" b="1" kern="1200" dirty="0" smtClean="0">
                          <a:solidFill>
                            <a:schemeClr val="dk1"/>
                          </a:solidFill>
                          <a:effectLst/>
                          <a:latin typeface="Times New Roman" pitchFamily="18" charset="0"/>
                          <a:ea typeface="+mn-ea"/>
                          <a:cs typeface="Times New Roman" pitchFamily="18" charset="0"/>
                        </a:rPr>
                        <a:t>Ders araç gereçleri,</a:t>
                      </a:r>
                    </a:p>
                    <a:p>
                      <a:pPr lvl="0"/>
                      <a:r>
                        <a:rPr kumimoji="0" lang="tr-TR" sz="1400" b="1" kern="1200" dirty="0" smtClean="0">
                          <a:solidFill>
                            <a:schemeClr val="dk1"/>
                          </a:solidFill>
                          <a:effectLst/>
                          <a:latin typeface="Times New Roman" pitchFamily="18" charset="0"/>
                          <a:ea typeface="+mn-ea"/>
                          <a:cs typeface="Times New Roman" pitchFamily="18" charset="0"/>
                        </a:rPr>
                        <a:t>Ders arası (Dinlenme ve ihtiyaçlarını karşılama yeterliliği),</a:t>
                      </a:r>
                    </a:p>
                    <a:p>
                      <a:pPr lvl="0"/>
                      <a:r>
                        <a:rPr kumimoji="0" lang="tr-TR" sz="1400" b="1" kern="1200" dirty="0" smtClean="0">
                          <a:solidFill>
                            <a:schemeClr val="dk1"/>
                          </a:solidFill>
                          <a:effectLst/>
                          <a:latin typeface="Times New Roman" pitchFamily="18" charset="0"/>
                          <a:ea typeface="+mn-ea"/>
                          <a:cs typeface="Times New Roman" pitchFamily="18" charset="0"/>
                        </a:rPr>
                        <a:t>Okulun fiziki ortamı,</a:t>
                      </a:r>
                    </a:p>
                    <a:p>
                      <a:pPr lvl="0"/>
                      <a:r>
                        <a:rPr kumimoji="0" lang="tr-TR" sz="1400" b="1" kern="1200" dirty="0" smtClean="0">
                          <a:solidFill>
                            <a:schemeClr val="dk1"/>
                          </a:solidFill>
                          <a:effectLst/>
                          <a:latin typeface="Times New Roman" pitchFamily="18" charset="0"/>
                          <a:ea typeface="+mn-ea"/>
                          <a:cs typeface="Times New Roman" pitchFamily="18" charset="0"/>
                        </a:rPr>
                        <a:t>Kantin, yemekhane, yatakhaneler (varsa),</a:t>
                      </a:r>
                    </a:p>
                    <a:p>
                      <a:pPr lvl="0"/>
                      <a:r>
                        <a:rPr kumimoji="0" lang="tr-TR" sz="1400" b="1" kern="1200" dirty="0" smtClean="0">
                          <a:solidFill>
                            <a:schemeClr val="dk1"/>
                          </a:solidFill>
                          <a:effectLst/>
                          <a:latin typeface="Times New Roman" pitchFamily="18" charset="0"/>
                          <a:ea typeface="+mn-ea"/>
                          <a:cs typeface="Times New Roman" pitchFamily="18" charset="0"/>
                        </a:rPr>
                        <a:t>Etkinliklerin değerlendirilmesi</a:t>
                      </a:r>
                    </a:p>
                    <a:p>
                      <a:pPr lvl="0"/>
                      <a:r>
                        <a:rPr kumimoji="0" lang="tr-TR" sz="1400" b="1" kern="1200" dirty="0" smtClean="0">
                          <a:solidFill>
                            <a:schemeClr val="dk1"/>
                          </a:solidFill>
                          <a:effectLst/>
                          <a:latin typeface="Times New Roman" pitchFamily="18" charset="0"/>
                          <a:ea typeface="+mn-ea"/>
                          <a:cs typeface="Times New Roman" pitchFamily="18" charset="0"/>
                        </a:rPr>
                        <a:t>Öğrenci kulüpleri, </a:t>
                      </a:r>
                    </a:p>
                    <a:p>
                      <a:pPr lvl="0"/>
                      <a:r>
                        <a:rPr kumimoji="0" lang="tr-TR" sz="1400" b="1" kern="1200" dirty="0" smtClean="0">
                          <a:solidFill>
                            <a:schemeClr val="dk1"/>
                          </a:solidFill>
                          <a:effectLst/>
                          <a:latin typeface="Times New Roman" pitchFamily="18" charset="0"/>
                          <a:ea typeface="+mn-ea"/>
                          <a:cs typeface="Times New Roman" pitchFamily="18" charset="0"/>
                        </a:rPr>
                        <a:t>Değerlendirme, ödül, takdir, teşekkür.</a:t>
                      </a:r>
                    </a:p>
                    <a:p>
                      <a:pPr marL="342900" lvl="0" indent="-342900">
                        <a:lnSpc>
                          <a:spcPct val="150000"/>
                        </a:lnSpc>
                        <a:spcAft>
                          <a:spcPts val="0"/>
                        </a:spcAft>
                        <a:buSzPts val="800"/>
                        <a:buFont typeface="Wingdings" pitchFamily="2" charset="2"/>
                        <a:buChar char="v"/>
                        <a:tabLst>
                          <a:tab pos="228600" algn="l"/>
                          <a:tab pos="685800" algn="l"/>
                        </a:tabLst>
                      </a:pPr>
                      <a:endParaRPr lang="tr-TR" sz="12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188640"/>
            <a:ext cx="8784976" cy="584775"/>
          </a:xfrm>
          <a:prstGeom prst="rect">
            <a:avLst/>
          </a:prstGeom>
        </p:spPr>
        <p:txBody>
          <a:bodyPr wrap="square">
            <a:spAutoFit/>
          </a:bodyPr>
          <a:lstStyle/>
          <a:p>
            <a:pPr algn="ctr"/>
            <a:r>
              <a:rPr lang="tr-TR" sz="3200" b="1" dirty="0" smtClean="0">
                <a:solidFill>
                  <a:srgbClr val="C00000"/>
                </a:solidFill>
              </a:rPr>
              <a:t>Sonuç Kriterleri  Alt Kriteri</a:t>
            </a:r>
            <a:endParaRPr lang="tr-TR" sz="3200" dirty="0"/>
          </a:p>
        </p:txBody>
      </p:sp>
    </p:spTree>
    <p:extLst>
      <p:ext uri="{BB962C8B-B14F-4D97-AF65-F5344CB8AC3E}">
        <p14:creationId xmlns="" xmlns:p14="http://schemas.microsoft.com/office/powerpoint/2010/main" val="390148541"/>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609508372"/>
              </p:ext>
            </p:extLst>
          </p:nvPr>
        </p:nvGraphicFramePr>
        <p:xfrm>
          <a:off x="251520" y="980728"/>
          <a:ext cx="8712968" cy="5098869"/>
        </p:xfrm>
        <a:graphic>
          <a:graphicData uri="http://schemas.openxmlformats.org/drawingml/2006/table">
            <a:tbl>
              <a:tblPr firstRow="1" firstCol="1" bandRow="1">
                <a:tableStyleId>{69CF1AB2-1976-4502-BF36-3FF5EA218861}</a:tableStyleId>
              </a:tblPr>
              <a:tblGrid>
                <a:gridCol w="432048"/>
                <a:gridCol w="8280920"/>
              </a:tblGrid>
              <a:tr h="432048">
                <a:tc gridSpan="2">
                  <a:txBody>
                    <a:bodyPr/>
                    <a:lstStyle/>
                    <a:p>
                      <a:pPr marL="0" indent="0" algn="ctr">
                        <a:lnSpc>
                          <a:spcPct val="115000"/>
                        </a:lnSpc>
                        <a:spcAft>
                          <a:spcPts val="1000"/>
                        </a:spcAft>
                        <a:buFont typeface="Wingdings" pitchFamily="2" charset="2"/>
                        <a:buNone/>
                      </a:pPr>
                      <a:r>
                        <a:rPr kumimoji="0" lang="tr-TR" sz="2400" b="1" kern="1200" dirty="0" smtClean="0">
                          <a:solidFill>
                            <a:schemeClr val="dk1"/>
                          </a:solidFill>
                          <a:effectLst/>
                          <a:latin typeface="Times New Roman" pitchFamily="18" charset="0"/>
                          <a:ea typeface="+mn-ea"/>
                          <a:cs typeface="Times New Roman" pitchFamily="18" charset="0"/>
                        </a:rPr>
                        <a:t>6a2. Kriter: Veli İle İlgili Memnuniyet Sonuçları </a:t>
                      </a:r>
                      <a:endParaRPr lang="tr-TR" sz="40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99621">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400" b="1" dirty="0">
                          <a:solidFill>
                            <a:srgbClr val="C00000"/>
                          </a:solidFill>
                          <a:effectLst/>
                          <a:latin typeface="Times New Roman" pitchFamily="18" charset="0"/>
                          <a:cs typeface="Times New Roman" pitchFamily="18" charset="0"/>
                        </a:rPr>
                        <a:t>Yeni Alt </a:t>
                      </a:r>
                      <a:r>
                        <a:rPr lang="tr-TR" sz="1400" b="1" dirty="0" smtClean="0">
                          <a:solidFill>
                            <a:srgbClr val="C00000"/>
                          </a:solidFill>
                          <a:effectLst/>
                          <a:latin typeface="Times New Roman" pitchFamily="18" charset="0"/>
                          <a:cs typeface="Times New Roman" pitchFamily="18" charset="0"/>
                        </a:rPr>
                        <a:t>Kriterler  </a:t>
                      </a:r>
                      <a:r>
                        <a:rPr lang="tr-TR" sz="1400" b="1" baseline="0" dirty="0" smtClean="0">
                          <a:solidFill>
                            <a:srgbClr val="C00000"/>
                          </a:solidFill>
                          <a:effectLst/>
                          <a:latin typeface="Times New Roman" pitchFamily="18" charset="0"/>
                          <a:cs typeface="Times New Roman" pitchFamily="18" charset="0"/>
                        </a:rPr>
                        <a:t> </a:t>
                      </a:r>
                      <a:r>
                        <a:rPr lang="tr-TR" sz="1100" b="1" dirty="0" smtClean="0">
                          <a:solidFill>
                            <a:srgbClr val="C00000"/>
                          </a:solidFill>
                          <a:effectLst/>
                          <a:latin typeface="Times New Roman" pitchFamily="18" charset="0"/>
                          <a:cs typeface="Times New Roman" pitchFamily="18" charset="0"/>
                        </a:rPr>
                        <a:t>(Genel </a:t>
                      </a:r>
                      <a:r>
                        <a:rPr lang="tr-TR" sz="1100" b="1" dirty="0">
                          <a:solidFill>
                            <a:srgbClr val="C00000"/>
                          </a:solidFill>
                          <a:effectLst/>
                          <a:latin typeface="Times New Roman" pitchFamily="18" charset="0"/>
                          <a:cs typeface="Times New Roman" pitchFamily="18" charset="0"/>
                        </a:rPr>
                        <a:t>İlkokul-Ortaokul- Genel Lise)</a:t>
                      </a:r>
                      <a:endParaRPr lang="tr-TR" sz="1100" b="1" dirty="0">
                        <a:solidFill>
                          <a:srgbClr val="C00000"/>
                        </a:solidFill>
                        <a:effectLst/>
                        <a:latin typeface="Times New Roman" pitchFamily="18" charset="0"/>
                        <a:ea typeface="Calibri"/>
                        <a:cs typeface="Times New Roman" pitchFamily="18" charset="0"/>
                      </a:endParaRPr>
                    </a:p>
                  </a:txBody>
                  <a:tcPr marL="27777" marR="27777" marT="6127" marB="0"/>
                </a:tc>
              </a:tr>
              <a:tr h="581194">
                <a:tc>
                  <a:txBody>
                    <a:bodyPr/>
                    <a:lstStyle/>
                    <a:p>
                      <a:endParaRPr lang="tr-TR" dirty="0"/>
                    </a:p>
                  </a:txBody>
                  <a:tcPr marL="44450" marR="44450" marT="0" marB="0"/>
                </a:tc>
                <a:tc>
                  <a:txBody>
                    <a:bodyPr/>
                    <a:lstStyle/>
                    <a:p>
                      <a:pPr lvl="0"/>
                      <a:r>
                        <a:rPr kumimoji="0" lang="tr-TR" sz="1600" b="1" kern="1200" dirty="0" smtClean="0">
                          <a:solidFill>
                            <a:schemeClr val="dk1"/>
                          </a:solidFill>
                          <a:effectLst/>
                          <a:latin typeface="Times New Roman" pitchFamily="18" charset="0"/>
                          <a:ea typeface="+mn-ea"/>
                          <a:cs typeface="Times New Roman" pitchFamily="18" charset="0"/>
                        </a:rPr>
                        <a:t>Okul/kurum hizmetlerine Ulaşma, </a:t>
                      </a:r>
                    </a:p>
                    <a:p>
                      <a:pPr lvl="0"/>
                      <a:r>
                        <a:rPr kumimoji="0" lang="tr-TR" sz="1600" b="1" kern="1200" dirty="0" smtClean="0">
                          <a:solidFill>
                            <a:schemeClr val="dk1"/>
                          </a:solidFill>
                          <a:effectLst/>
                          <a:latin typeface="Times New Roman" pitchFamily="18" charset="0"/>
                          <a:ea typeface="+mn-ea"/>
                          <a:cs typeface="Times New Roman" pitchFamily="18" charset="0"/>
                        </a:rPr>
                        <a:t>İletişim, </a:t>
                      </a:r>
                    </a:p>
                    <a:p>
                      <a:pPr lvl="0"/>
                      <a:r>
                        <a:rPr kumimoji="0" lang="tr-TR" sz="1600" b="1" kern="1200" dirty="0" smtClean="0">
                          <a:solidFill>
                            <a:schemeClr val="dk1"/>
                          </a:solidFill>
                          <a:effectLst/>
                          <a:latin typeface="Times New Roman" pitchFamily="18" charset="0"/>
                          <a:ea typeface="+mn-ea"/>
                          <a:cs typeface="Times New Roman" pitchFamily="18" charset="0"/>
                        </a:rPr>
                        <a:t>Dilek, öneri ve şikâyetler (dinleme, dikkate alınma, yanıtlama vb.)</a:t>
                      </a:r>
                    </a:p>
                    <a:p>
                      <a:pPr lvl="0"/>
                      <a:r>
                        <a:rPr kumimoji="0" lang="tr-TR" sz="1600" b="1" kern="1200" dirty="0" smtClean="0">
                          <a:solidFill>
                            <a:schemeClr val="dk1"/>
                          </a:solidFill>
                          <a:effectLst/>
                          <a:latin typeface="Times New Roman" pitchFamily="18" charset="0"/>
                          <a:ea typeface="+mn-ea"/>
                          <a:cs typeface="Times New Roman" pitchFamily="18" charset="0"/>
                        </a:rPr>
                        <a:t>Güvenilirlik, </a:t>
                      </a:r>
                    </a:p>
                    <a:p>
                      <a:pPr lvl="0"/>
                      <a:r>
                        <a:rPr kumimoji="0" lang="tr-TR" sz="1600" b="1" kern="1200" dirty="0" smtClean="0">
                          <a:solidFill>
                            <a:schemeClr val="dk1"/>
                          </a:solidFill>
                          <a:effectLst/>
                          <a:latin typeface="Times New Roman" pitchFamily="18" charset="0"/>
                          <a:ea typeface="+mn-ea"/>
                          <a:cs typeface="Times New Roman" pitchFamily="18" charset="0"/>
                        </a:rPr>
                        <a:t>Rehberlik ve yönlendirme, </a:t>
                      </a:r>
                    </a:p>
                    <a:p>
                      <a:pPr lvl="0"/>
                      <a:r>
                        <a:rPr kumimoji="0" lang="tr-TR" sz="1600" b="1" kern="1200" dirty="0" smtClean="0">
                          <a:solidFill>
                            <a:schemeClr val="dk1"/>
                          </a:solidFill>
                          <a:effectLst/>
                          <a:latin typeface="Times New Roman" pitchFamily="18" charset="0"/>
                          <a:ea typeface="+mn-ea"/>
                          <a:cs typeface="Times New Roman" pitchFamily="18" charset="0"/>
                        </a:rPr>
                        <a:t>Güvenlik, </a:t>
                      </a:r>
                    </a:p>
                    <a:p>
                      <a:pPr lvl="0"/>
                      <a:r>
                        <a:rPr kumimoji="0" lang="tr-TR" sz="1600" b="1" kern="1200" dirty="0" smtClean="0">
                          <a:solidFill>
                            <a:schemeClr val="dk1"/>
                          </a:solidFill>
                          <a:effectLst/>
                          <a:latin typeface="Times New Roman" pitchFamily="18" charset="0"/>
                          <a:ea typeface="+mn-ea"/>
                          <a:cs typeface="Times New Roman" pitchFamily="18" charset="0"/>
                        </a:rPr>
                        <a:t>Kararlara katılım, </a:t>
                      </a:r>
                    </a:p>
                    <a:p>
                      <a:pPr lvl="0"/>
                      <a:r>
                        <a:rPr kumimoji="0" lang="tr-TR" sz="1600" b="1" kern="1200" dirty="0" smtClean="0">
                          <a:solidFill>
                            <a:schemeClr val="dk1"/>
                          </a:solidFill>
                          <a:effectLst/>
                          <a:latin typeface="Times New Roman" pitchFamily="18" charset="0"/>
                          <a:ea typeface="+mn-ea"/>
                          <a:cs typeface="Times New Roman" pitchFamily="18" charset="0"/>
                        </a:rPr>
                        <a:t>Öğrenci işleri, </a:t>
                      </a:r>
                    </a:p>
                    <a:p>
                      <a:pPr lvl="0"/>
                      <a:r>
                        <a:rPr kumimoji="0" lang="tr-TR" sz="1600" b="1" kern="1200" dirty="0" smtClean="0">
                          <a:solidFill>
                            <a:schemeClr val="dk1"/>
                          </a:solidFill>
                          <a:effectLst/>
                          <a:latin typeface="Times New Roman" pitchFamily="18" charset="0"/>
                          <a:ea typeface="+mn-ea"/>
                          <a:cs typeface="Times New Roman" pitchFamily="18" charset="0"/>
                        </a:rPr>
                        <a:t>Ders seçimi </a:t>
                      </a:r>
                    </a:p>
                    <a:p>
                      <a:pPr lvl="0"/>
                      <a:r>
                        <a:rPr kumimoji="0" lang="tr-TR" sz="1600" b="1" kern="1200" dirty="0" smtClean="0">
                          <a:solidFill>
                            <a:schemeClr val="dk1"/>
                          </a:solidFill>
                          <a:effectLst/>
                          <a:latin typeface="Times New Roman" pitchFamily="18" charset="0"/>
                          <a:ea typeface="+mn-ea"/>
                          <a:cs typeface="Times New Roman" pitchFamily="18" charset="0"/>
                        </a:rPr>
                        <a:t>Sınıf ortamı, </a:t>
                      </a:r>
                    </a:p>
                    <a:p>
                      <a:pPr lvl="0"/>
                      <a:r>
                        <a:rPr kumimoji="0" lang="tr-TR" sz="1600" b="1" kern="1200" dirty="0" smtClean="0">
                          <a:solidFill>
                            <a:schemeClr val="dk1"/>
                          </a:solidFill>
                          <a:effectLst/>
                          <a:latin typeface="Times New Roman" pitchFamily="18" charset="0"/>
                          <a:ea typeface="+mn-ea"/>
                          <a:cs typeface="Times New Roman" pitchFamily="18" charset="0"/>
                        </a:rPr>
                        <a:t>Ders araç gereçleri ve donatım, </a:t>
                      </a:r>
                    </a:p>
                    <a:p>
                      <a:pPr lvl="0"/>
                      <a:r>
                        <a:rPr kumimoji="0" lang="tr-TR" sz="1600" b="1" kern="1200" dirty="0" smtClean="0">
                          <a:solidFill>
                            <a:schemeClr val="dk1"/>
                          </a:solidFill>
                          <a:effectLst/>
                          <a:latin typeface="Times New Roman" pitchFamily="18" charset="0"/>
                          <a:ea typeface="+mn-ea"/>
                          <a:cs typeface="Times New Roman" pitchFamily="18" charset="0"/>
                        </a:rPr>
                        <a:t>Ders arası (dinlenme ve ihtiyaçlarını karşılama yeterliliği), </a:t>
                      </a:r>
                    </a:p>
                    <a:p>
                      <a:pPr lvl="0"/>
                      <a:r>
                        <a:rPr kumimoji="0" lang="tr-TR" sz="1600" b="1" kern="1200" dirty="0" smtClean="0">
                          <a:solidFill>
                            <a:schemeClr val="dk1"/>
                          </a:solidFill>
                          <a:effectLst/>
                          <a:latin typeface="Times New Roman" pitchFamily="18" charset="0"/>
                          <a:ea typeface="+mn-ea"/>
                          <a:cs typeface="Times New Roman" pitchFamily="18" charset="0"/>
                        </a:rPr>
                        <a:t>Okulun fiziki ortamı, </a:t>
                      </a:r>
                    </a:p>
                    <a:p>
                      <a:pPr lvl="0"/>
                      <a:r>
                        <a:rPr kumimoji="0" lang="tr-TR" sz="1600" b="1" kern="1200" dirty="0" smtClean="0">
                          <a:solidFill>
                            <a:schemeClr val="dk1"/>
                          </a:solidFill>
                          <a:effectLst/>
                          <a:latin typeface="Times New Roman" pitchFamily="18" charset="0"/>
                          <a:ea typeface="+mn-ea"/>
                          <a:cs typeface="Times New Roman" pitchFamily="18" charset="0"/>
                        </a:rPr>
                        <a:t>Kantin, yemekhane, yatakhaneler, kooperatif,(varsa)</a:t>
                      </a:r>
                    </a:p>
                    <a:p>
                      <a:pPr lvl="0"/>
                      <a:r>
                        <a:rPr kumimoji="0" lang="tr-TR" sz="1600" b="1" kern="1200" dirty="0" smtClean="0">
                          <a:solidFill>
                            <a:schemeClr val="dk1"/>
                          </a:solidFill>
                          <a:effectLst/>
                          <a:latin typeface="Times New Roman" pitchFamily="18" charset="0"/>
                          <a:ea typeface="+mn-ea"/>
                          <a:cs typeface="Times New Roman" pitchFamily="18" charset="0"/>
                        </a:rPr>
                        <a:t>Sosyal, kültürel, sportif vb. faaliyetlere katılım,</a:t>
                      </a:r>
                    </a:p>
                    <a:p>
                      <a:pPr lvl="0"/>
                      <a:r>
                        <a:rPr kumimoji="0" lang="tr-TR" sz="1600" b="1" kern="1200" dirty="0" smtClean="0">
                          <a:solidFill>
                            <a:schemeClr val="dk1"/>
                          </a:solidFill>
                          <a:effectLst/>
                          <a:latin typeface="Times New Roman" pitchFamily="18" charset="0"/>
                          <a:ea typeface="+mn-ea"/>
                          <a:cs typeface="Times New Roman" pitchFamily="18" charset="0"/>
                        </a:rPr>
                        <a:t>Değerlendirme, ödül, takdir, teşekkür.</a:t>
                      </a:r>
                    </a:p>
                    <a:p>
                      <a:pPr marL="342900" lvl="0" indent="-342900">
                        <a:lnSpc>
                          <a:spcPct val="150000"/>
                        </a:lnSpc>
                        <a:spcAft>
                          <a:spcPts val="0"/>
                        </a:spcAft>
                        <a:buSzPts val="800"/>
                        <a:buFont typeface="Wingdings" pitchFamily="2" charset="2"/>
                        <a:buChar char="v"/>
                        <a:tabLst>
                          <a:tab pos="228600" algn="l"/>
                          <a:tab pos="685800" algn="l"/>
                        </a:tabLst>
                      </a:pPr>
                      <a:endParaRPr lang="tr-TR" sz="16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188640"/>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276097861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098845984"/>
              </p:ext>
            </p:extLst>
          </p:nvPr>
        </p:nvGraphicFramePr>
        <p:xfrm>
          <a:off x="72008" y="1010803"/>
          <a:ext cx="9036496" cy="5220789"/>
        </p:xfrm>
        <a:graphic>
          <a:graphicData uri="http://schemas.openxmlformats.org/drawingml/2006/table">
            <a:tbl>
              <a:tblPr firstRow="1" firstCol="1" bandRow="1">
                <a:tableStyleId>{69CF1AB2-1976-4502-BF36-3FF5EA218861}</a:tableStyleId>
              </a:tblPr>
              <a:tblGrid>
                <a:gridCol w="611560"/>
                <a:gridCol w="8424936"/>
              </a:tblGrid>
              <a:tr h="432048">
                <a:tc gridSpan="2">
                  <a:txBody>
                    <a:bodyPr/>
                    <a:lstStyle/>
                    <a:p>
                      <a:pPr marL="0" indent="0" algn="ctr">
                        <a:lnSpc>
                          <a:spcPct val="115000"/>
                        </a:lnSpc>
                        <a:spcAft>
                          <a:spcPts val="1000"/>
                        </a:spcAft>
                        <a:buFont typeface="Wingdings" pitchFamily="2" charset="2"/>
                        <a:buNone/>
                      </a:pPr>
                      <a:r>
                        <a:rPr kumimoji="0" lang="tr-TR" sz="2000" b="1" kern="1200" dirty="0" smtClean="0">
                          <a:solidFill>
                            <a:schemeClr val="dk1"/>
                          </a:solidFill>
                          <a:effectLst/>
                          <a:latin typeface="Times New Roman" pitchFamily="18" charset="0"/>
                          <a:ea typeface="+mn-ea"/>
                          <a:cs typeface="Times New Roman" pitchFamily="18" charset="0"/>
                        </a:rPr>
                        <a:t>6b. Kriter: Hizmetten Yararlananlar ile İlgili Performans Sonuçları </a:t>
                      </a:r>
                      <a:endParaRPr lang="tr-TR" sz="36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99621">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400" b="1" dirty="0">
                          <a:solidFill>
                            <a:srgbClr val="C00000"/>
                          </a:solidFill>
                          <a:effectLst/>
                          <a:latin typeface="Times New Roman" pitchFamily="18" charset="0"/>
                          <a:cs typeface="Times New Roman" pitchFamily="18" charset="0"/>
                        </a:rPr>
                        <a:t>Yeni Alt </a:t>
                      </a:r>
                      <a:r>
                        <a:rPr lang="tr-TR" sz="1400" b="1" dirty="0" smtClean="0">
                          <a:solidFill>
                            <a:srgbClr val="C00000"/>
                          </a:solidFill>
                          <a:effectLst/>
                          <a:latin typeface="Times New Roman" pitchFamily="18" charset="0"/>
                          <a:cs typeface="Times New Roman" pitchFamily="18" charset="0"/>
                        </a:rPr>
                        <a:t>Kriterler  </a:t>
                      </a:r>
                      <a:r>
                        <a:rPr lang="tr-TR" sz="1400" b="1" baseline="0" dirty="0" smtClean="0">
                          <a:solidFill>
                            <a:srgbClr val="C00000"/>
                          </a:solidFill>
                          <a:effectLst/>
                          <a:latin typeface="Times New Roman" pitchFamily="18" charset="0"/>
                          <a:cs typeface="Times New Roman" pitchFamily="18" charset="0"/>
                        </a:rPr>
                        <a:t> </a:t>
                      </a:r>
                      <a:r>
                        <a:rPr lang="tr-TR" sz="1100" b="1" dirty="0" smtClean="0">
                          <a:solidFill>
                            <a:srgbClr val="C00000"/>
                          </a:solidFill>
                          <a:effectLst/>
                          <a:latin typeface="Times New Roman" pitchFamily="18" charset="0"/>
                          <a:cs typeface="Times New Roman" pitchFamily="18" charset="0"/>
                        </a:rPr>
                        <a:t>(Genel </a:t>
                      </a:r>
                      <a:r>
                        <a:rPr lang="tr-TR" sz="1100" b="1" dirty="0">
                          <a:solidFill>
                            <a:srgbClr val="C00000"/>
                          </a:solidFill>
                          <a:effectLst/>
                          <a:latin typeface="Times New Roman" pitchFamily="18" charset="0"/>
                          <a:cs typeface="Times New Roman" pitchFamily="18" charset="0"/>
                        </a:rPr>
                        <a:t>İlkokul-Ortaokul- Genel Lise)</a:t>
                      </a:r>
                      <a:endParaRPr lang="tr-TR" sz="1100" b="1" dirty="0">
                        <a:solidFill>
                          <a:srgbClr val="C00000"/>
                        </a:solidFill>
                        <a:effectLst/>
                        <a:latin typeface="Times New Roman" pitchFamily="18" charset="0"/>
                        <a:ea typeface="Calibri"/>
                        <a:cs typeface="Times New Roman" pitchFamily="18" charset="0"/>
                      </a:endParaRPr>
                    </a:p>
                  </a:txBody>
                  <a:tcPr marL="27777" marR="27777" marT="6127" marB="0"/>
                </a:tc>
              </a:tr>
              <a:tr h="581194">
                <a:tc>
                  <a:txBody>
                    <a:bodyPr/>
                    <a:lstStyle/>
                    <a:p>
                      <a:endParaRPr lang="tr-TR" dirty="0"/>
                    </a:p>
                  </a:txBody>
                  <a:tcPr marL="44450" marR="44450" marT="0" marB="0"/>
                </a:tc>
                <a:tc>
                  <a:txBody>
                    <a:bodyPr/>
                    <a:lstStyle/>
                    <a:p>
                      <a:pPr lvl="0"/>
                      <a:r>
                        <a:rPr kumimoji="0" lang="tr-TR" sz="1800" b="1" kern="1200" dirty="0" smtClean="0">
                          <a:solidFill>
                            <a:schemeClr val="dk1"/>
                          </a:solidFill>
                          <a:effectLst/>
                          <a:latin typeface="Times New Roman" pitchFamily="18" charset="0"/>
                          <a:ea typeface="+mn-ea"/>
                          <a:cs typeface="Times New Roman" pitchFamily="18" charset="0"/>
                        </a:rPr>
                        <a:t>Öğrenci devamsızlık yüzdeleri,</a:t>
                      </a:r>
                    </a:p>
                    <a:p>
                      <a:pPr lvl="0"/>
                      <a:r>
                        <a:rPr kumimoji="0" lang="tr-TR" sz="1800" b="1" kern="1200" dirty="0" smtClean="0">
                          <a:solidFill>
                            <a:schemeClr val="dk1"/>
                          </a:solidFill>
                          <a:effectLst/>
                          <a:latin typeface="Times New Roman" pitchFamily="18" charset="0"/>
                          <a:ea typeface="+mn-ea"/>
                          <a:cs typeface="Times New Roman" pitchFamily="18" charset="0"/>
                        </a:rPr>
                        <a:t>Devamsızlıktan sınıf tekrarına kalan öğrenci yüzdeleri,</a:t>
                      </a:r>
                    </a:p>
                    <a:p>
                      <a:pPr lvl="0"/>
                      <a:r>
                        <a:rPr kumimoji="0" lang="tr-TR" sz="1800" b="1" kern="1200" dirty="0" smtClean="0">
                          <a:solidFill>
                            <a:schemeClr val="dk1"/>
                          </a:solidFill>
                          <a:effectLst/>
                          <a:latin typeface="Times New Roman" pitchFamily="18" charset="0"/>
                          <a:ea typeface="+mn-ea"/>
                          <a:cs typeface="Times New Roman" pitchFamily="18" charset="0"/>
                        </a:rPr>
                        <a:t>Başarısızlıktan sınıf tekrarına kalan öğrenci yüzdeleri,</a:t>
                      </a:r>
                    </a:p>
                    <a:p>
                      <a:pPr lvl="0"/>
                      <a:r>
                        <a:rPr kumimoji="0" lang="tr-TR" sz="1800" b="1" kern="1200" dirty="0" smtClean="0">
                          <a:solidFill>
                            <a:schemeClr val="dk1"/>
                          </a:solidFill>
                          <a:effectLst/>
                          <a:latin typeface="Times New Roman" pitchFamily="18" charset="0"/>
                          <a:ea typeface="+mn-ea"/>
                          <a:cs typeface="Times New Roman" pitchFamily="18" charset="0"/>
                        </a:rPr>
                        <a:t>Sorumlu geçen veya ek sınavla geçen öğrenci yüzdeleri,</a:t>
                      </a:r>
                    </a:p>
                    <a:p>
                      <a:pPr lvl="0"/>
                      <a:r>
                        <a:rPr kumimoji="0" lang="tr-TR" sz="1800" b="1" kern="1200" dirty="0" smtClean="0">
                          <a:solidFill>
                            <a:schemeClr val="dk1"/>
                          </a:solidFill>
                          <a:effectLst/>
                          <a:latin typeface="Times New Roman" pitchFamily="18" charset="0"/>
                          <a:ea typeface="+mn-ea"/>
                          <a:cs typeface="Times New Roman" pitchFamily="18" charset="0"/>
                        </a:rPr>
                        <a:t>Okuldan ayrılan veya uzaklaştırılan öğrenci yüzdeleri,</a:t>
                      </a:r>
                    </a:p>
                    <a:p>
                      <a:pPr lvl="0"/>
                      <a:r>
                        <a:rPr kumimoji="0" lang="tr-TR" sz="1800" b="1" kern="1200" dirty="0" smtClean="0">
                          <a:solidFill>
                            <a:schemeClr val="dk1"/>
                          </a:solidFill>
                          <a:effectLst/>
                          <a:latin typeface="Times New Roman" pitchFamily="18" charset="0"/>
                          <a:ea typeface="+mn-ea"/>
                          <a:cs typeface="Times New Roman" pitchFamily="18" charset="0"/>
                        </a:rPr>
                        <a:t>Rapor alan öğrenci yüzdeleri,</a:t>
                      </a:r>
                    </a:p>
                    <a:p>
                      <a:pPr lvl="0"/>
                      <a:r>
                        <a:rPr kumimoji="0" lang="tr-TR" sz="1800" b="1" kern="1200" dirty="0" smtClean="0">
                          <a:solidFill>
                            <a:schemeClr val="dk1"/>
                          </a:solidFill>
                          <a:effectLst/>
                          <a:latin typeface="Times New Roman" pitchFamily="18" charset="0"/>
                          <a:ea typeface="+mn-ea"/>
                          <a:cs typeface="Times New Roman" pitchFamily="18" charset="0"/>
                        </a:rPr>
                        <a:t>Öğrenci ve veliden gelen öneri/dilek sayısı ve dikkate alınma yüzdeleri,</a:t>
                      </a:r>
                    </a:p>
                    <a:p>
                      <a:pPr lvl="0"/>
                      <a:r>
                        <a:rPr kumimoji="0" lang="tr-TR" sz="1800" b="1" kern="1200" dirty="0" smtClean="0">
                          <a:solidFill>
                            <a:schemeClr val="dk1"/>
                          </a:solidFill>
                          <a:effectLst/>
                          <a:latin typeface="Times New Roman" pitchFamily="18" charset="0"/>
                          <a:ea typeface="+mn-ea"/>
                          <a:cs typeface="Times New Roman" pitchFamily="18" charset="0"/>
                        </a:rPr>
                        <a:t>Öğrenci ve veliden gelen şikâyet sayısı ve dikkate alınma yüzdeleri,</a:t>
                      </a:r>
                    </a:p>
                    <a:p>
                      <a:pPr lvl="0"/>
                      <a:r>
                        <a:rPr kumimoji="0" lang="tr-TR" sz="1800" b="1" kern="1200" dirty="0" smtClean="0">
                          <a:solidFill>
                            <a:schemeClr val="dk1"/>
                          </a:solidFill>
                          <a:effectLst/>
                          <a:latin typeface="Times New Roman" pitchFamily="18" charset="0"/>
                          <a:ea typeface="+mn-ea"/>
                          <a:cs typeface="Times New Roman" pitchFamily="18" charset="0"/>
                        </a:rPr>
                        <a:t>Öğrenci ve velilerin iyileştirme çalışmalarına gönüllü katılım yüzdeleri,</a:t>
                      </a:r>
                    </a:p>
                    <a:p>
                      <a:pPr lvl="0"/>
                      <a:r>
                        <a:rPr kumimoji="0" lang="tr-TR" sz="1800" b="1" kern="1200" dirty="0" smtClean="0">
                          <a:solidFill>
                            <a:schemeClr val="dk1"/>
                          </a:solidFill>
                          <a:effectLst/>
                          <a:latin typeface="Times New Roman" pitchFamily="18" charset="0"/>
                          <a:ea typeface="+mn-ea"/>
                          <a:cs typeface="Times New Roman" pitchFamily="18" charset="0"/>
                        </a:rPr>
                        <a:t>Öğrenci ve velilere yönelik düzenlenen sosyal, kültürel, sportif vb. faaliyet sayıları ve bu faaliyetlere katılım yüzdeleri,</a:t>
                      </a:r>
                    </a:p>
                    <a:p>
                      <a:pPr lvl="0"/>
                      <a:r>
                        <a:rPr kumimoji="0" lang="tr-TR" sz="1800" b="1" kern="1200" dirty="0" smtClean="0">
                          <a:solidFill>
                            <a:schemeClr val="dk1"/>
                          </a:solidFill>
                          <a:effectLst/>
                          <a:latin typeface="Times New Roman" pitchFamily="18" charset="0"/>
                          <a:ea typeface="+mn-ea"/>
                          <a:cs typeface="Times New Roman" pitchFamily="18" charset="0"/>
                        </a:rPr>
                        <a:t>Okul-aile işbirliğinin sağlandığı kurul ve komisyon çalışmalarına katılım yüzdeleri,</a:t>
                      </a:r>
                    </a:p>
                    <a:p>
                      <a:pPr lvl="0"/>
                      <a:r>
                        <a:rPr kumimoji="0" lang="tr-TR" sz="1800" b="1" kern="1200" dirty="0" smtClean="0">
                          <a:solidFill>
                            <a:schemeClr val="dk1"/>
                          </a:solidFill>
                          <a:effectLst/>
                          <a:latin typeface="Times New Roman" pitchFamily="18" charset="0"/>
                          <a:ea typeface="+mn-ea"/>
                          <a:cs typeface="Times New Roman" pitchFamily="18" charset="0"/>
                        </a:rPr>
                        <a:t>Öğrenci ve velilerin memnuniyet anketlerine cevap verme yüzdeleri,</a:t>
                      </a:r>
                    </a:p>
                    <a:p>
                      <a:pPr lvl="0"/>
                      <a:r>
                        <a:rPr kumimoji="0" lang="tr-TR" sz="1800" b="1" kern="1200" dirty="0" smtClean="0">
                          <a:solidFill>
                            <a:schemeClr val="dk1"/>
                          </a:solidFill>
                          <a:effectLst/>
                          <a:latin typeface="Times New Roman" pitchFamily="18" charset="0"/>
                          <a:ea typeface="+mn-ea"/>
                          <a:cs typeface="Times New Roman" pitchFamily="18" charset="0"/>
                        </a:rPr>
                        <a:t>Öğrencilere ve velilere sunulan hizmetler nedeniyle okula verilen ödül ve unvanlar, yüzdeleri,</a:t>
                      </a:r>
                    </a:p>
                    <a:p>
                      <a:r>
                        <a:rPr kumimoji="0" lang="tr-TR" sz="1800" b="1" kern="1200" dirty="0" smtClean="0">
                          <a:solidFill>
                            <a:schemeClr val="dk1"/>
                          </a:solidFill>
                          <a:effectLst/>
                          <a:latin typeface="Times New Roman" pitchFamily="18" charset="0"/>
                          <a:ea typeface="+mn-ea"/>
                          <a:cs typeface="Times New Roman" pitchFamily="18" charset="0"/>
                        </a:rPr>
                        <a:t>Rehberlik ve yönlendirme hizmetlerine ilişkin yüzdeler</a:t>
                      </a:r>
                      <a:endParaRPr lang="tr-TR" sz="18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188640"/>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4095264135"/>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565419568"/>
              </p:ext>
            </p:extLst>
          </p:nvPr>
        </p:nvGraphicFramePr>
        <p:xfrm>
          <a:off x="72008" y="1010803"/>
          <a:ext cx="9036496" cy="4672149"/>
        </p:xfrm>
        <a:graphic>
          <a:graphicData uri="http://schemas.openxmlformats.org/drawingml/2006/table">
            <a:tbl>
              <a:tblPr firstRow="1" firstCol="1" bandRow="1">
                <a:tableStyleId>{69CF1AB2-1976-4502-BF36-3FF5EA218861}</a:tableStyleId>
              </a:tblPr>
              <a:tblGrid>
                <a:gridCol w="539552"/>
                <a:gridCol w="8496944"/>
              </a:tblGrid>
              <a:tr h="432048">
                <a:tc gridSpan="2">
                  <a:txBody>
                    <a:bodyPr/>
                    <a:lstStyle/>
                    <a:p>
                      <a:pPr marL="0" indent="0" algn="ctr">
                        <a:lnSpc>
                          <a:spcPct val="115000"/>
                        </a:lnSpc>
                        <a:spcAft>
                          <a:spcPts val="1000"/>
                        </a:spcAft>
                        <a:buFont typeface="Wingdings" pitchFamily="2" charset="2"/>
                        <a:buNone/>
                      </a:pPr>
                      <a:r>
                        <a:rPr kumimoji="0" lang="tr-TR" sz="2400" b="1" kern="1200" dirty="0" smtClean="0">
                          <a:solidFill>
                            <a:schemeClr val="dk1"/>
                          </a:solidFill>
                          <a:effectLst/>
                          <a:latin typeface="Times New Roman" pitchFamily="18" charset="0"/>
                          <a:ea typeface="+mn-ea"/>
                          <a:cs typeface="Times New Roman" pitchFamily="18" charset="0"/>
                        </a:rPr>
                        <a:t>7a. Kriter: Çalışanlar ile İlgili Memnuniyet Sonuçları </a:t>
                      </a:r>
                      <a:endParaRPr lang="tr-TR" sz="44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99621">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200" b="1" dirty="0" smtClean="0">
                          <a:solidFill>
                            <a:srgbClr val="C00000"/>
                          </a:solidFill>
                          <a:effectLst/>
                          <a:latin typeface="Times New Roman" pitchFamily="18" charset="0"/>
                          <a:cs typeface="Times New Roman" pitchFamily="18" charset="0"/>
                        </a:rPr>
                        <a:t>(Genel </a:t>
                      </a:r>
                      <a:r>
                        <a:rPr lang="tr-TR" sz="1200" b="1" dirty="0">
                          <a:solidFill>
                            <a:srgbClr val="C00000"/>
                          </a:solidFill>
                          <a:effectLst/>
                          <a:latin typeface="Times New Roman" pitchFamily="18" charset="0"/>
                          <a:cs typeface="Times New Roman" pitchFamily="18" charset="0"/>
                        </a:rPr>
                        <a:t>İlkokul-Ortaokul- Genel Lise)</a:t>
                      </a:r>
                      <a:endParaRPr lang="tr-TR" sz="1200" b="1" dirty="0">
                        <a:solidFill>
                          <a:srgbClr val="C00000"/>
                        </a:solidFill>
                        <a:effectLst/>
                        <a:latin typeface="Times New Roman" pitchFamily="18" charset="0"/>
                        <a:ea typeface="Calibri"/>
                        <a:cs typeface="Times New Roman" pitchFamily="18" charset="0"/>
                      </a:endParaRPr>
                    </a:p>
                  </a:txBody>
                  <a:tcPr marL="27777" marR="27777" marT="6127" marB="0"/>
                </a:tc>
              </a:tr>
              <a:tr h="581194">
                <a:tc>
                  <a:txBody>
                    <a:bodyPr/>
                    <a:lstStyle/>
                    <a:p>
                      <a:endParaRPr lang="tr-TR" dirty="0"/>
                    </a:p>
                  </a:txBody>
                  <a:tcPr marL="44450" marR="44450" marT="0" marB="0"/>
                </a:tc>
                <a:tc>
                  <a:txBody>
                    <a:bodyPr/>
                    <a:lstStyle/>
                    <a:p>
                      <a:pPr lvl="0"/>
                      <a:r>
                        <a:rPr kumimoji="0" lang="tr-TR" sz="1800" b="1" kern="1200" dirty="0" smtClean="0">
                          <a:solidFill>
                            <a:schemeClr val="dk1"/>
                          </a:solidFill>
                          <a:effectLst/>
                          <a:latin typeface="Times New Roman" pitchFamily="18" charset="0"/>
                          <a:ea typeface="+mn-ea"/>
                          <a:cs typeface="Times New Roman" pitchFamily="18" charset="0"/>
                        </a:rPr>
                        <a:t>Kariyer geliştirme, </a:t>
                      </a:r>
                    </a:p>
                    <a:p>
                      <a:pPr lvl="0"/>
                      <a:r>
                        <a:rPr kumimoji="0" lang="tr-TR" sz="1800" b="1" kern="1200" dirty="0" smtClean="0">
                          <a:solidFill>
                            <a:schemeClr val="dk1"/>
                          </a:solidFill>
                          <a:effectLst/>
                          <a:latin typeface="Times New Roman" pitchFamily="18" charset="0"/>
                          <a:ea typeface="+mn-ea"/>
                          <a:cs typeface="Times New Roman" pitchFamily="18" charset="0"/>
                        </a:rPr>
                        <a:t>İletişim, </a:t>
                      </a:r>
                    </a:p>
                    <a:p>
                      <a:pPr lvl="0"/>
                      <a:r>
                        <a:rPr kumimoji="0" lang="tr-TR" sz="1800" b="1" kern="1200" dirty="0" smtClean="0">
                          <a:solidFill>
                            <a:schemeClr val="dk1"/>
                          </a:solidFill>
                          <a:effectLst/>
                          <a:latin typeface="Times New Roman" pitchFamily="18" charset="0"/>
                          <a:ea typeface="+mn-ea"/>
                          <a:cs typeface="Times New Roman" pitchFamily="18" charset="0"/>
                        </a:rPr>
                        <a:t>Yetkilendirme </a:t>
                      </a:r>
                    </a:p>
                    <a:p>
                      <a:pPr lvl="0"/>
                      <a:r>
                        <a:rPr kumimoji="0" lang="tr-TR" sz="1800" b="1" kern="1200" dirty="0" smtClean="0">
                          <a:solidFill>
                            <a:schemeClr val="dk1"/>
                          </a:solidFill>
                          <a:effectLst/>
                          <a:latin typeface="Times New Roman" pitchFamily="18" charset="0"/>
                          <a:ea typeface="+mn-ea"/>
                          <a:cs typeface="Times New Roman" pitchFamily="18" charset="0"/>
                        </a:rPr>
                        <a:t>Fırsat eşitliği, </a:t>
                      </a:r>
                    </a:p>
                    <a:p>
                      <a:pPr lvl="0"/>
                      <a:r>
                        <a:rPr kumimoji="0" lang="tr-TR" sz="1800" b="1" kern="1200" dirty="0" smtClean="0">
                          <a:solidFill>
                            <a:schemeClr val="dk1"/>
                          </a:solidFill>
                          <a:effectLst/>
                          <a:latin typeface="Times New Roman" pitchFamily="18" charset="0"/>
                          <a:ea typeface="+mn-ea"/>
                          <a:cs typeface="Times New Roman" pitchFamily="18" charset="0"/>
                        </a:rPr>
                        <a:t>Kararlara katılım, </a:t>
                      </a:r>
                    </a:p>
                    <a:p>
                      <a:pPr lvl="0"/>
                      <a:r>
                        <a:rPr kumimoji="0" lang="tr-TR" sz="1800" b="1" kern="1200" dirty="0" smtClean="0">
                          <a:solidFill>
                            <a:schemeClr val="dk1"/>
                          </a:solidFill>
                          <a:effectLst/>
                          <a:latin typeface="Times New Roman" pitchFamily="18" charset="0"/>
                          <a:ea typeface="+mn-ea"/>
                          <a:cs typeface="Times New Roman" pitchFamily="18" charset="0"/>
                        </a:rPr>
                        <a:t>Yönetimden memnuniyet, </a:t>
                      </a:r>
                    </a:p>
                    <a:p>
                      <a:pPr lvl="0"/>
                      <a:r>
                        <a:rPr kumimoji="0" lang="tr-TR" sz="1800" b="1" kern="1200" dirty="0" smtClean="0">
                          <a:solidFill>
                            <a:schemeClr val="dk1"/>
                          </a:solidFill>
                          <a:effectLst/>
                          <a:latin typeface="Times New Roman" pitchFamily="18" charset="0"/>
                          <a:ea typeface="+mn-ea"/>
                          <a:cs typeface="Times New Roman" pitchFamily="18" charset="0"/>
                        </a:rPr>
                        <a:t>Takdir-tanıma sistemi, </a:t>
                      </a:r>
                    </a:p>
                    <a:p>
                      <a:pPr lvl="0"/>
                      <a:r>
                        <a:rPr kumimoji="0" lang="tr-TR" sz="1800" b="1" kern="1200" dirty="0" smtClean="0">
                          <a:solidFill>
                            <a:schemeClr val="dk1"/>
                          </a:solidFill>
                          <a:effectLst/>
                          <a:latin typeface="Times New Roman" pitchFamily="18" charset="0"/>
                          <a:ea typeface="+mn-ea"/>
                          <a:cs typeface="Times New Roman" pitchFamily="18" charset="0"/>
                        </a:rPr>
                        <a:t>Performans değerlendirme sistemi, </a:t>
                      </a:r>
                    </a:p>
                    <a:p>
                      <a:pPr lvl="0"/>
                      <a:r>
                        <a:rPr kumimoji="0" lang="tr-TR" sz="1800" b="1" kern="1200" dirty="0" smtClean="0">
                          <a:solidFill>
                            <a:schemeClr val="dk1"/>
                          </a:solidFill>
                          <a:effectLst/>
                          <a:latin typeface="Times New Roman" pitchFamily="18" charset="0"/>
                          <a:ea typeface="+mn-ea"/>
                          <a:cs typeface="Times New Roman" pitchFamily="18" charset="0"/>
                        </a:rPr>
                        <a:t>Okulun vizyon, misyon ve değerlerine ilişkin algılamalar, </a:t>
                      </a:r>
                    </a:p>
                    <a:p>
                      <a:pPr lvl="0"/>
                      <a:r>
                        <a:rPr kumimoji="0" lang="tr-TR" sz="1800" b="1" kern="1200" dirty="0" smtClean="0">
                          <a:solidFill>
                            <a:schemeClr val="dk1"/>
                          </a:solidFill>
                          <a:effectLst/>
                          <a:latin typeface="Times New Roman" pitchFamily="18" charset="0"/>
                          <a:ea typeface="+mn-ea"/>
                          <a:cs typeface="Times New Roman" pitchFamily="18" charset="0"/>
                        </a:rPr>
                        <a:t>Destek (moral, motivasyon, kariyer, ekipman vb.), </a:t>
                      </a:r>
                    </a:p>
                    <a:p>
                      <a:pPr lvl="0"/>
                      <a:r>
                        <a:rPr kumimoji="0" lang="tr-TR" sz="1800" b="1" kern="1200" dirty="0" smtClean="0">
                          <a:solidFill>
                            <a:schemeClr val="dk1"/>
                          </a:solidFill>
                          <a:effectLst/>
                          <a:latin typeface="Times New Roman" pitchFamily="18" charset="0"/>
                          <a:ea typeface="+mn-ea"/>
                          <a:cs typeface="Times New Roman" pitchFamily="18" charset="0"/>
                        </a:rPr>
                        <a:t>Okulda bulunan araç-gereçler, </a:t>
                      </a:r>
                    </a:p>
                    <a:p>
                      <a:pPr lvl="0"/>
                      <a:r>
                        <a:rPr kumimoji="0" lang="tr-TR" sz="1800" b="1" kern="1200" dirty="0" smtClean="0">
                          <a:solidFill>
                            <a:schemeClr val="dk1"/>
                          </a:solidFill>
                          <a:effectLst/>
                          <a:latin typeface="Times New Roman" pitchFamily="18" charset="0"/>
                          <a:ea typeface="+mn-ea"/>
                          <a:cs typeface="Times New Roman" pitchFamily="18" charset="0"/>
                        </a:rPr>
                        <a:t>Okul ortamı (fiziki şartlar ve </a:t>
                      </a:r>
                      <a:r>
                        <a:rPr kumimoji="0" lang="tr-TR" sz="1800" b="1" kern="1200" dirty="0" err="1" smtClean="0">
                          <a:solidFill>
                            <a:schemeClr val="dk1"/>
                          </a:solidFill>
                          <a:effectLst/>
                          <a:latin typeface="Times New Roman" pitchFamily="18" charset="0"/>
                          <a:ea typeface="+mn-ea"/>
                          <a:cs typeface="Times New Roman" pitchFamily="18" charset="0"/>
                        </a:rPr>
                        <a:t>psiko</a:t>
                      </a:r>
                      <a:r>
                        <a:rPr kumimoji="0" lang="tr-TR" sz="1800" b="1" kern="1200" dirty="0" smtClean="0">
                          <a:solidFill>
                            <a:schemeClr val="dk1"/>
                          </a:solidFill>
                          <a:effectLst/>
                          <a:latin typeface="Times New Roman" pitchFamily="18" charset="0"/>
                          <a:ea typeface="+mn-ea"/>
                          <a:cs typeface="Times New Roman" pitchFamily="18" charset="0"/>
                        </a:rPr>
                        <a:t>-sosyal şartlar), </a:t>
                      </a:r>
                    </a:p>
                    <a:p>
                      <a:pPr lvl="0"/>
                      <a:r>
                        <a:rPr kumimoji="0" lang="tr-TR" sz="1800" b="1" kern="1200" dirty="0" smtClean="0">
                          <a:solidFill>
                            <a:schemeClr val="dk1"/>
                          </a:solidFill>
                          <a:effectLst/>
                          <a:latin typeface="Times New Roman" pitchFamily="18" charset="0"/>
                          <a:ea typeface="+mn-ea"/>
                          <a:cs typeface="Times New Roman" pitchFamily="18" charset="0"/>
                        </a:rPr>
                        <a:t>Çalışanlara okul tarafından sağlanması gereken hizmetler.</a:t>
                      </a:r>
                    </a:p>
                    <a:p>
                      <a:pPr lvl="0"/>
                      <a:endParaRPr lang="tr-TR" sz="18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116632"/>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167974685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a:blip r:embed="rId2" cstate="print"/>
          <a:srcRect l="27672" t="24579" r="25840" b="17344"/>
          <a:stretch>
            <a:fillRect/>
          </a:stretch>
        </p:blipFill>
        <p:spPr bwMode="auto">
          <a:xfrm>
            <a:off x="611560" y="620688"/>
            <a:ext cx="8136904" cy="5715206"/>
          </a:xfrm>
          <a:prstGeom prst="rect">
            <a:avLst/>
          </a:prstGeom>
          <a:noFill/>
          <a:ln w="9525">
            <a:noFill/>
            <a:miter lim="800000"/>
            <a:headEnd/>
            <a:tailEnd/>
          </a:ln>
        </p:spPr>
      </p:pic>
      <p:sp>
        <p:nvSpPr>
          <p:cNvPr id="7" name="6 Altbilgi Yer Tutucusu"/>
          <p:cNvSpPr>
            <a:spLocks noGrp="1"/>
          </p:cNvSpPr>
          <p:nvPr>
            <p:ph type="ftr" sz="quarter" idx="11"/>
          </p:nvPr>
        </p:nvSpPr>
        <p:spPr/>
        <p:txBody>
          <a:bodyPr/>
          <a:lstStyle/>
          <a:p>
            <a:endParaRPr lang="tr-TR" dirty="0">
              <a:noFill/>
            </a:endParaRPr>
          </a:p>
        </p:txBody>
      </p:sp>
      <p:sp>
        <p:nvSpPr>
          <p:cNvPr id="6" name="5 Slayt Numarası Yer Tutucusu"/>
          <p:cNvSpPr>
            <a:spLocks noGrp="1"/>
          </p:cNvSpPr>
          <p:nvPr>
            <p:ph type="sldNum" sz="quarter" idx="12"/>
          </p:nvPr>
        </p:nvSpPr>
        <p:spPr/>
        <p:txBody>
          <a:bodyPr/>
          <a:lstStyle/>
          <a:p>
            <a:fld id="{4B551A19-9AB6-4439-85BA-6A9B7CC1BC16}" type="slidenum">
              <a:rPr lang="tr-TR" smtClean="0"/>
              <a:pPr/>
              <a:t>5</a:t>
            </a:fld>
            <a:endParaRPr lang="tr-T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773538619"/>
              </p:ext>
            </p:extLst>
          </p:nvPr>
        </p:nvGraphicFramePr>
        <p:xfrm>
          <a:off x="72008" y="1010803"/>
          <a:ext cx="9036496" cy="4794069"/>
        </p:xfrm>
        <a:graphic>
          <a:graphicData uri="http://schemas.openxmlformats.org/drawingml/2006/table">
            <a:tbl>
              <a:tblPr firstRow="1" firstCol="1" bandRow="1">
                <a:tableStyleId>{69CF1AB2-1976-4502-BF36-3FF5EA218861}</a:tableStyleId>
              </a:tblPr>
              <a:tblGrid>
                <a:gridCol w="539552"/>
                <a:gridCol w="8496944"/>
              </a:tblGrid>
              <a:tr h="432048">
                <a:tc gridSpan="2">
                  <a:txBody>
                    <a:bodyPr/>
                    <a:lstStyle/>
                    <a:p>
                      <a:pPr marL="0" indent="0" algn="ctr">
                        <a:lnSpc>
                          <a:spcPct val="115000"/>
                        </a:lnSpc>
                        <a:spcAft>
                          <a:spcPts val="1000"/>
                        </a:spcAft>
                        <a:buFont typeface="Wingdings" pitchFamily="2" charset="2"/>
                        <a:buNone/>
                      </a:pPr>
                      <a:r>
                        <a:rPr kumimoji="0" lang="tr-TR" sz="2400" b="1" kern="1200" dirty="0" smtClean="0">
                          <a:solidFill>
                            <a:schemeClr val="dk1"/>
                          </a:solidFill>
                          <a:effectLst/>
                          <a:latin typeface="Times New Roman" pitchFamily="18" charset="0"/>
                          <a:ea typeface="+mn-ea"/>
                          <a:cs typeface="Times New Roman" pitchFamily="18" charset="0"/>
                        </a:rPr>
                        <a:t>7b. Kriter: Çalışanlar ile İlgili Performans Sonuçları </a:t>
                      </a:r>
                      <a:endParaRPr lang="tr-TR" sz="54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99621">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200" b="1" dirty="0" smtClean="0">
                          <a:solidFill>
                            <a:srgbClr val="C00000"/>
                          </a:solidFill>
                          <a:effectLst/>
                          <a:latin typeface="Times New Roman" pitchFamily="18" charset="0"/>
                          <a:cs typeface="Times New Roman" pitchFamily="18" charset="0"/>
                        </a:rPr>
                        <a:t>(Genel </a:t>
                      </a:r>
                      <a:r>
                        <a:rPr lang="tr-TR" sz="1200" b="1" dirty="0">
                          <a:solidFill>
                            <a:srgbClr val="C00000"/>
                          </a:solidFill>
                          <a:effectLst/>
                          <a:latin typeface="Times New Roman" pitchFamily="18" charset="0"/>
                          <a:cs typeface="Times New Roman" pitchFamily="18" charset="0"/>
                        </a:rPr>
                        <a:t>İlkokul-Ortaokul- Genel Lise)</a:t>
                      </a:r>
                      <a:endParaRPr lang="tr-TR" sz="1200" b="1" dirty="0">
                        <a:solidFill>
                          <a:srgbClr val="C00000"/>
                        </a:solidFill>
                        <a:effectLst/>
                        <a:latin typeface="Times New Roman" pitchFamily="18" charset="0"/>
                        <a:ea typeface="Calibri"/>
                        <a:cs typeface="Times New Roman" pitchFamily="18" charset="0"/>
                      </a:endParaRPr>
                    </a:p>
                  </a:txBody>
                  <a:tcPr marL="27777" marR="27777" marT="6127" marB="0"/>
                </a:tc>
              </a:tr>
              <a:tr h="581194">
                <a:tc>
                  <a:txBody>
                    <a:bodyPr/>
                    <a:lstStyle/>
                    <a:p>
                      <a:endParaRPr lang="tr-TR" dirty="0"/>
                    </a:p>
                  </a:txBody>
                  <a:tcPr marL="44450" marR="44450" marT="0" marB="0"/>
                </a:tc>
                <a:tc>
                  <a:txBody>
                    <a:bodyPr/>
                    <a:lstStyle/>
                    <a:p>
                      <a:pPr lvl="0"/>
                      <a:r>
                        <a:rPr kumimoji="0" lang="tr-TR" sz="2000" b="1" kern="1200" dirty="0" smtClean="0">
                          <a:solidFill>
                            <a:schemeClr val="dk1"/>
                          </a:solidFill>
                          <a:effectLst/>
                          <a:latin typeface="Times New Roman" pitchFamily="18" charset="0"/>
                          <a:ea typeface="+mn-ea"/>
                          <a:cs typeface="Times New Roman" pitchFamily="18" charset="0"/>
                        </a:rPr>
                        <a:t>Çalışanların İyileştirme ekiplerine katılım oranları,</a:t>
                      </a:r>
                    </a:p>
                    <a:p>
                      <a:pPr lvl="0"/>
                      <a:r>
                        <a:rPr kumimoji="0" lang="tr-TR" sz="2000" b="1" kern="1200" dirty="0" smtClean="0">
                          <a:solidFill>
                            <a:schemeClr val="dk1"/>
                          </a:solidFill>
                          <a:effectLst/>
                          <a:latin typeface="Times New Roman" pitchFamily="18" charset="0"/>
                          <a:ea typeface="+mn-ea"/>
                          <a:cs typeface="Times New Roman" pitchFamily="18" charset="0"/>
                        </a:rPr>
                        <a:t>Öneri sayısı ve dikkate alınma yüzdeleri,</a:t>
                      </a:r>
                    </a:p>
                    <a:p>
                      <a:pPr lvl="0"/>
                      <a:r>
                        <a:rPr kumimoji="0" lang="tr-TR" sz="2000" b="1" kern="1200" dirty="0" smtClean="0">
                          <a:solidFill>
                            <a:schemeClr val="dk1"/>
                          </a:solidFill>
                          <a:effectLst/>
                          <a:latin typeface="Times New Roman" pitchFamily="18" charset="0"/>
                          <a:ea typeface="+mn-ea"/>
                          <a:cs typeface="Times New Roman" pitchFamily="18" charset="0"/>
                        </a:rPr>
                        <a:t>Şikâyet sayısı ve dikkate alınma yüzdeleri,</a:t>
                      </a:r>
                    </a:p>
                    <a:p>
                      <a:pPr lvl="0"/>
                      <a:r>
                        <a:rPr kumimoji="0" lang="tr-TR" sz="2000" b="1" kern="1200" dirty="0" smtClean="0">
                          <a:solidFill>
                            <a:schemeClr val="dk1"/>
                          </a:solidFill>
                          <a:effectLst/>
                          <a:latin typeface="Times New Roman" pitchFamily="18" charset="0"/>
                          <a:ea typeface="+mn-ea"/>
                          <a:cs typeface="Times New Roman" pitchFamily="18" charset="0"/>
                        </a:rPr>
                        <a:t>Eğitim ve gelişim düzeyleri yüzdeleri (Lisans tamamlayan, yüksek lisans ve doktora yapanlar),</a:t>
                      </a:r>
                    </a:p>
                    <a:p>
                      <a:pPr lvl="0"/>
                      <a:r>
                        <a:rPr kumimoji="0" lang="tr-TR" sz="2000" b="1" kern="1200" dirty="0" smtClean="0">
                          <a:solidFill>
                            <a:schemeClr val="dk1"/>
                          </a:solidFill>
                          <a:effectLst/>
                          <a:latin typeface="Times New Roman" pitchFamily="18" charset="0"/>
                          <a:ea typeface="+mn-ea"/>
                          <a:cs typeface="Times New Roman" pitchFamily="18" charset="0"/>
                        </a:rPr>
                        <a:t>Çalışanların hizmet içi eğitime katılım yüzdesi, </a:t>
                      </a:r>
                    </a:p>
                    <a:p>
                      <a:pPr lvl="0"/>
                      <a:r>
                        <a:rPr kumimoji="0" lang="tr-TR" sz="2000" b="1" kern="1200" dirty="0" smtClean="0">
                          <a:solidFill>
                            <a:schemeClr val="dk1"/>
                          </a:solidFill>
                          <a:effectLst/>
                          <a:latin typeface="Times New Roman" pitchFamily="18" charset="0"/>
                          <a:ea typeface="+mn-ea"/>
                          <a:cs typeface="Times New Roman" pitchFamily="18" charset="0"/>
                        </a:rPr>
                        <a:t>Çalışanlara verilen ödül/belge sayıları ve bunların çalışan sayısına oranı (yüzdesi), </a:t>
                      </a:r>
                    </a:p>
                    <a:p>
                      <a:pPr lvl="0"/>
                      <a:r>
                        <a:rPr kumimoji="0" lang="tr-TR" sz="2000" b="1" kern="1200" dirty="0" smtClean="0">
                          <a:solidFill>
                            <a:schemeClr val="dk1"/>
                          </a:solidFill>
                          <a:effectLst/>
                          <a:latin typeface="Times New Roman" pitchFamily="18" charset="0"/>
                          <a:ea typeface="+mn-ea"/>
                          <a:cs typeface="Times New Roman" pitchFamily="18" charset="0"/>
                        </a:rPr>
                        <a:t>Memnuniyet anketlerine cevap verme yüzdesi,</a:t>
                      </a:r>
                    </a:p>
                    <a:p>
                      <a:pPr lvl="0"/>
                      <a:r>
                        <a:rPr kumimoji="0" lang="tr-TR" sz="2000" b="1" kern="1200" dirty="0" smtClean="0">
                          <a:solidFill>
                            <a:schemeClr val="dk1"/>
                          </a:solidFill>
                          <a:effectLst/>
                          <a:latin typeface="Times New Roman" pitchFamily="18" charset="0"/>
                          <a:ea typeface="+mn-ea"/>
                          <a:cs typeface="Times New Roman" pitchFamily="18" charset="0"/>
                        </a:rPr>
                        <a:t>Çalışan başına düşen devamsızlık sayısı,</a:t>
                      </a:r>
                    </a:p>
                    <a:p>
                      <a:pPr lvl="0"/>
                      <a:r>
                        <a:rPr kumimoji="0" lang="tr-TR" sz="2000" b="1" kern="1200" dirty="0" smtClean="0">
                          <a:solidFill>
                            <a:schemeClr val="dk1"/>
                          </a:solidFill>
                          <a:effectLst/>
                          <a:latin typeface="Times New Roman" pitchFamily="18" charset="0"/>
                          <a:ea typeface="+mn-ea"/>
                          <a:cs typeface="Times New Roman" pitchFamily="18" charset="0"/>
                        </a:rPr>
                        <a:t>Okulda görev yapan öğretmenlerin, bu okuldaki ortalama görev süresi, </a:t>
                      </a:r>
                    </a:p>
                    <a:p>
                      <a:r>
                        <a:rPr kumimoji="0" lang="tr-TR" sz="2000" b="1" kern="1200" dirty="0" smtClean="0">
                          <a:solidFill>
                            <a:schemeClr val="dk1"/>
                          </a:solidFill>
                          <a:effectLst/>
                          <a:latin typeface="Times New Roman" pitchFamily="18" charset="0"/>
                          <a:ea typeface="+mn-ea"/>
                          <a:cs typeface="Times New Roman" pitchFamily="18" charset="0"/>
                        </a:rPr>
                        <a:t>Çalışana sağlanan hizmetlerin (Kreş, servis, gezi ve sosyal, kültürel, sportif vb. etkinlikler) her bir alanıyla ilgili faaliyet sayıları ve katılım yüzdeleri</a:t>
                      </a:r>
                      <a:endParaRPr lang="tr-TR" sz="20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332656"/>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2210953277"/>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941137396"/>
              </p:ext>
            </p:extLst>
          </p:nvPr>
        </p:nvGraphicFramePr>
        <p:xfrm>
          <a:off x="72008" y="1010803"/>
          <a:ext cx="9036496" cy="4794460"/>
        </p:xfrm>
        <a:graphic>
          <a:graphicData uri="http://schemas.openxmlformats.org/drawingml/2006/table">
            <a:tbl>
              <a:tblPr firstRow="1" firstCol="1" bandRow="1">
                <a:tableStyleId>{69CF1AB2-1976-4502-BF36-3FF5EA218861}</a:tableStyleId>
              </a:tblPr>
              <a:tblGrid>
                <a:gridCol w="323528"/>
                <a:gridCol w="8712968"/>
              </a:tblGrid>
              <a:tr h="396767">
                <a:tc gridSpan="2">
                  <a:txBody>
                    <a:bodyPr/>
                    <a:lstStyle/>
                    <a:p>
                      <a:pPr marL="0" indent="0" algn="ctr">
                        <a:lnSpc>
                          <a:spcPct val="115000"/>
                        </a:lnSpc>
                        <a:spcAft>
                          <a:spcPts val="1000"/>
                        </a:spcAft>
                        <a:buFont typeface="Wingdings" pitchFamily="2" charset="2"/>
                        <a:buNone/>
                      </a:pPr>
                      <a:r>
                        <a:rPr kumimoji="0" lang="tr-TR" sz="2000" b="1" kern="1200" dirty="0" smtClean="0">
                          <a:solidFill>
                            <a:schemeClr val="dk1"/>
                          </a:solidFill>
                          <a:effectLst/>
                          <a:latin typeface="Times New Roman" pitchFamily="18" charset="0"/>
                          <a:ea typeface="+mn-ea"/>
                          <a:cs typeface="Times New Roman" pitchFamily="18" charset="0"/>
                        </a:rPr>
                        <a:t>8. Kriter: Toplumsal-Sosyal Sorumluluk İle İlgili Performans Sonuçları </a:t>
                      </a:r>
                      <a:endParaRPr lang="tr-TR" sz="60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366988">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200" b="1" dirty="0" smtClean="0">
                          <a:solidFill>
                            <a:srgbClr val="C00000"/>
                          </a:solidFill>
                          <a:effectLst/>
                          <a:latin typeface="Times New Roman" pitchFamily="18" charset="0"/>
                          <a:cs typeface="Times New Roman" pitchFamily="18" charset="0"/>
                        </a:rPr>
                        <a:t>(Genel </a:t>
                      </a:r>
                      <a:r>
                        <a:rPr lang="tr-TR" sz="1200" b="1" dirty="0">
                          <a:solidFill>
                            <a:srgbClr val="C00000"/>
                          </a:solidFill>
                          <a:effectLst/>
                          <a:latin typeface="Times New Roman" pitchFamily="18" charset="0"/>
                          <a:cs typeface="Times New Roman" pitchFamily="18" charset="0"/>
                        </a:rPr>
                        <a:t>İlkokul-Ortaokul- Genel Lise)</a:t>
                      </a:r>
                      <a:endParaRPr lang="tr-TR" sz="1200" b="1" dirty="0">
                        <a:solidFill>
                          <a:srgbClr val="C00000"/>
                        </a:solidFill>
                        <a:effectLst/>
                        <a:latin typeface="Times New Roman" pitchFamily="18" charset="0"/>
                        <a:ea typeface="Calibri"/>
                        <a:cs typeface="Times New Roman" pitchFamily="18" charset="0"/>
                      </a:endParaRPr>
                    </a:p>
                  </a:txBody>
                  <a:tcPr marL="27777" marR="27777" marT="6127" marB="0"/>
                </a:tc>
              </a:tr>
              <a:tr h="4030705">
                <a:tc>
                  <a:txBody>
                    <a:bodyPr/>
                    <a:lstStyle/>
                    <a:p>
                      <a:endParaRPr lang="tr-TR" dirty="0"/>
                    </a:p>
                  </a:txBody>
                  <a:tcPr marL="44450" marR="44450" marT="0" marB="0"/>
                </a:tc>
                <a:tc>
                  <a:txBody>
                    <a:bodyPr/>
                    <a:lstStyle/>
                    <a:p>
                      <a:pPr lvl="0"/>
                      <a:r>
                        <a:rPr kumimoji="0" lang="tr-TR" sz="2000" b="1" kern="1200" dirty="0" smtClean="0">
                          <a:solidFill>
                            <a:schemeClr val="dk1"/>
                          </a:solidFill>
                          <a:effectLst/>
                          <a:latin typeface="Times New Roman" pitchFamily="18" charset="0"/>
                          <a:ea typeface="+mn-ea"/>
                          <a:cs typeface="Times New Roman" pitchFamily="18" charset="0"/>
                        </a:rPr>
                        <a:t>Okul/kurumun diğer okul/kurumlarla bilgi, deneyim paylaşımı ve çevre ile olan ilişkileriyle ilgili faaliyet sonuçları, </a:t>
                      </a:r>
                    </a:p>
                    <a:p>
                      <a:pPr lvl="0"/>
                      <a:r>
                        <a:rPr kumimoji="0" lang="tr-TR" sz="2000" b="1" kern="1200" dirty="0" smtClean="0">
                          <a:solidFill>
                            <a:schemeClr val="dk1"/>
                          </a:solidFill>
                          <a:effectLst/>
                          <a:latin typeface="Times New Roman" pitchFamily="18" charset="0"/>
                          <a:ea typeface="+mn-ea"/>
                          <a:cs typeface="Times New Roman" pitchFamily="18" charset="0"/>
                        </a:rPr>
                        <a:t>Okul/kurumun medyada toplumsal konularda olumlu yer almaya ilişkin sonuçlar,</a:t>
                      </a:r>
                    </a:p>
                    <a:p>
                      <a:pPr lvl="0"/>
                      <a:r>
                        <a:rPr kumimoji="0" lang="tr-TR" sz="2000" b="1" kern="1200" dirty="0" smtClean="0">
                          <a:solidFill>
                            <a:schemeClr val="dk1"/>
                          </a:solidFill>
                          <a:effectLst/>
                          <a:latin typeface="Times New Roman" pitchFamily="18" charset="0"/>
                          <a:ea typeface="+mn-ea"/>
                          <a:cs typeface="Times New Roman" pitchFamily="18" charset="0"/>
                        </a:rPr>
                        <a:t>Toplumsal çevreyi geliştirmeye yönelik her türlü faaliyetlerle ilgili sonuçlar,</a:t>
                      </a:r>
                    </a:p>
                    <a:p>
                      <a:pPr lvl="0"/>
                      <a:r>
                        <a:rPr kumimoji="0" lang="tr-TR" sz="2000" b="1" kern="1200" dirty="0" smtClean="0">
                          <a:solidFill>
                            <a:schemeClr val="dk1"/>
                          </a:solidFill>
                          <a:effectLst/>
                          <a:latin typeface="Times New Roman" pitchFamily="18" charset="0"/>
                          <a:ea typeface="+mn-ea"/>
                          <a:cs typeface="Times New Roman" pitchFamily="18" charset="0"/>
                        </a:rPr>
                        <a:t>Özel eğitim ihtiyacı olanlarla varsa toplumsal açıdan dezavantajlı bireylere sağlanan desteğe ilişkin sonuçlar,</a:t>
                      </a:r>
                    </a:p>
                    <a:p>
                      <a:pPr lvl="0"/>
                      <a:r>
                        <a:rPr kumimoji="0" lang="tr-TR" sz="2000" b="1" kern="1200" dirty="0" smtClean="0">
                          <a:solidFill>
                            <a:schemeClr val="dk1"/>
                          </a:solidFill>
                          <a:effectLst/>
                          <a:latin typeface="Times New Roman" pitchFamily="18" charset="0"/>
                          <a:ea typeface="+mn-ea"/>
                          <a:cs typeface="Times New Roman" pitchFamily="18" charset="0"/>
                        </a:rPr>
                        <a:t>Toplum memnuniyetiyle ilgili kazanılan unvan ve ödül sayısı,</a:t>
                      </a:r>
                    </a:p>
                    <a:p>
                      <a:r>
                        <a:rPr kumimoji="0" lang="tr-TR" sz="2000" b="1" kern="1200" dirty="0" smtClean="0">
                          <a:solidFill>
                            <a:schemeClr val="dk1"/>
                          </a:solidFill>
                          <a:effectLst/>
                          <a:latin typeface="Times New Roman" pitchFamily="18" charset="0"/>
                          <a:ea typeface="+mn-ea"/>
                          <a:cs typeface="Times New Roman" pitchFamily="18" charset="0"/>
                        </a:rPr>
                        <a:t>Doğal kaynakların korunması, Çevreye katkı, halk sağlığı, sosyal, kültürel, sportif vb. alanlarda toplumsal sorumluluk gereği gönüllü yaptığı faaliyet sayısı</a:t>
                      </a:r>
                      <a:endParaRPr lang="tr-TR" sz="2000" b="1" dirty="0" smtClean="0">
                        <a:effectLst/>
                        <a:latin typeface="Times New Roman" pitchFamily="18" charset="0"/>
                        <a:ea typeface="Times New Roman"/>
                        <a:cs typeface="Times New Roman" pitchFamily="18" charset="0"/>
                      </a:endParaRPr>
                    </a:p>
                    <a:p>
                      <a:pPr lvl="0"/>
                      <a:endParaRPr lang="tr-TR" sz="20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260648"/>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2380280329"/>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3332569709"/>
              </p:ext>
            </p:extLst>
          </p:nvPr>
        </p:nvGraphicFramePr>
        <p:xfrm>
          <a:off x="72008" y="1010803"/>
          <a:ext cx="9036496" cy="5687137"/>
        </p:xfrm>
        <a:graphic>
          <a:graphicData uri="http://schemas.openxmlformats.org/drawingml/2006/table">
            <a:tbl>
              <a:tblPr firstRow="1" firstCol="1" bandRow="1">
                <a:tableStyleId>{69CF1AB2-1976-4502-BF36-3FF5EA218861}</a:tableStyleId>
              </a:tblPr>
              <a:tblGrid>
                <a:gridCol w="539552"/>
                <a:gridCol w="8496944"/>
              </a:tblGrid>
              <a:tr h="468276">
                <a:tc gridSpan="2">
                  <a:txBody>
                    <a:bodyPr/>
                    <a:lstStyle/>
                    <a:p>
                      <a:pPr marL="0" indent="0" algn="ctr">
                        <a:lnSpc>
                          <a:spcPct val="115000"/>
                        </a:lnSpc>
                        <a:spcAft>
                          <a:spcPts val="1000"/>
                        </a:spcAft>
                        <a:buFont typeface="Wingdings" pitchFamily="2" charset="2"/>
                        <a:buNone/>
                      </a:pPr>
                      <a:r>
                        <a:rPr kumimoji="0" lang="tr-TR" sz="2800" b="1" kern="1200" dirty="0" smtClean="0">
                          <a:solidFill>
                            <a:schemeClr val="dk1"/>
                          </a:solidFill>
                          <a:effectLst/>
                          <a:latin typeface="Times New Roman" pitchFamily="18" charset="0"/>
                          <a:ea typeface="+mn-ea"/>
                          <a:cs typeface="Times New Roman" pitchFamily="18" charset="0"/>
                        </a:rPr>
                        <a:t>9a. Kriter: Finansal Sonuçlar </a:t>
                      </a:r>
                      <a:endParaRPr lang="tr-TR" sz="80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433130">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200" b="1" dirty="0" smtClean="0">
                          <a:solidFill>
                            <a:srgbClr val="C00000"/>
                          </a:solidFill>
                          <a:effectLst/>
                          <a:latin typeface="Times New Roman" pitchFamily="18" charset="0"/>
                          <a:cs typeface="Times New Roman" pitchFamily="18" charset="0"/>
                        </a:rPr>
                        <a:t>(Genel </a:t>
                      </a:r>
                      <a:r>
                        <a:rPr lang="tr-TR" sz="1200" b="1" dirty="0">
                          <a:solidFill>
                            <a:srgbClr val="C00000"/>
                          </a:solidFill>
                          <a:effectLst/>
                          <a:latin typeface="Times New Roman" pitchFamily="18" charset="0"/>
                          <a:cs typeface="Times New Roman" pitchFamily="18" charset="0"/>
                        </a:rPr>
                        <a:t>İlkokul-Ortaokul- Genel Lise)</a:t>
                      </a:r>
                      <a:endParaRPr lang="tr-TR" sz="1200" b="1" dirty="0">
                        <a:solidFill>
                          <a:srgbClr val="C00000"/>
                        </a:solidFill>
                        <a:effectLst/>
                        <a:latin typeface="Times New Roman" pitchFamily="18" charset="0"/>
                        <a:ea typeface="Calibri"/>
                        <a:cs typeface="Times New Roman" pitchFamily="18" charset="0"/>
                      </a:endParaRPr>
                    </a:p>
                  </a:txBody>
                  <a:tcPr marL="27777" marR="27777" marT="6127" marB="0"/>
                </a:tc>
              </a:tr>
              <a:tr h="4757152">
                <a:tc>
                  <a:txBody>
                    <a:bodyPr/>
                    <a:lstStyle/>
                    <a:p>
                      <a:endParaRPr lang="tr-TR" dirty="0"/>
                    </a:p>
                  </a:txBody>
                  <a:tcPr marL="44450" marR="44450" marT="0" marB="0"/>
                </a:tc>
                <a:tc>
                  <a:txBody>
                    <a:bodyPr/>
                    <a:lstStyle/>
                    <a:p>
                      <a:pPr lvl="0"/>
                      <a:endParaRPr kumimoji="0" lang="tr-TR" sz="1800" b="1" kern="1200" dirty="0" smtClean="0">
                        <a:solidFill>
                          <a:schemeClr val="dk1"/>
                        </a:solidFill>
                        <a:effectLst/>
                        <a:latin typeface="Times New Roman" pitchFamily="18" charset="0"/>
                        <a:ea typeface="+mn-ea"/>
                        <a:cs typeface="Times New Roman" pitchFamily="18" charset="0"/>
                      </a:endParaRPr>
                    </a:p>
                    <a:p>
                      <a:pPr lvl="0"/>
                      <a:r>
                        <a:rPr kumimoji="0" lang="tr-TR" sz="1800" b="1" kern="1200" dirty="0" smtClean="0">
                          <a:solidFill>
                            <a:schemeClr val="dk1"/>
                          </a:solidFill>
                          <a:effectLst/>
                          <a:latin typeface="Times New Roman" pitchFamily="18" charset="0"/>
                          <a:ea typeface="+mn-ea"/>
                          <a:cs typeface="Times New Roman" pitchFamily="18" charset="0"/>
                        </a:rPr>
                        <a:t>Gelir ve gidere ilişkin sonuçlar,</a:t>
                      </a:r>
                    </a:p>
                    <a:p>
                      <a:pPr lvl="0"/>
                      <a:endParaRPr kumimoji="0" lang="tr-TR" sz="1800" b="1" kern="1200" dirty="0" smtClean="0">
                        <a:solidFill>
                          <a:schemeClr val="dk1"/>
                        </a:solidFill>
                        <a:effectLst/>
                        <a:latin typeface="Times New Roman" pitchFamily="18" charset="0"/>
                        <a:ea typeface="+mn-ea"/>
                        <a:cs typeface="Times New Roman" pitchFamily="18" charset="0"/>
                      </a:endParaRPr>
                    </a:p>
                    <a:p>
                      <a:pPr lvl="0"/>
                      <a:r>
                        <a:rPr kumimoji="0" lang="tr-TR" sz="1800" b="1" kern="1200" dirty="0" smtClean="0">
                          <a:solidFill>
                            <a:schemeClr val="dk1"/>
                          </a:solidFill>
                          <a:effectLst/>
                          <a:latin typeface="Times New Roman" pitchFamily="18" charset="0"/>
                          <a:ea typeface="+mn-ea"/>
                          <a:cs typeface="Times New Roman" pitchFamily="18" charset="0"/>
                        </a:rPr>
                        <a:t>Harcamaların okul/kurum stratejik plan ve eylem planları ile uyumu,</a:t>
                      </a:r>
                    </a:p>
                    <a:p>
                      <a:pPr lvl="0"/>
                      <a:endParaRPr kumimoji="0" lang="tr-TR" sz="1800" b="1" kern="1200" dirty="0" smtClean="0">
                        <a:solidFill>
                          <a:schemeClr val="dk1"/>
                        </a:solidFill>
                        <a:effectLst/>
                        <a:latin typeface="Times New Roman" pitchFamily="18" charset="0"/>
                        <a:ea typeface="+mn-ea"/>
                        <a:cs typeface="Times New Roman" pitchFamily="18" charset="0"/>
                      </a:endParaRPr>
                    </a:p>
                    <a:p>
                      <a:pPr lvl="0"/>
                      <a:r>
                        <a:rPr kumimoji="0" lang="tr-TR" sz="1800" b="1" kern="1200" dirty="0" smtClean="0">
                          <a:solidFill>
                            <a:schemeClr val="dk1"/>
                          </a:solidFill>
                          <a:effectLst/>
                          <a:latin typeface="Times New Roman" pitchFamily="18" charset="0"/>
                          <a:ea typeface="+mn-ea"/>
                          <a:cs typeface="Times New Roman" pitchFamily="18" charset="0"/>
                        </a:rPr>
                        <a:t>Verimlilik, tasarrufa ilişkin sonuçlar,</a:t>
                      </a:r>
                    </a:p>
                    <a:p>
                      <a:pPr lvl="0"/>
                      <a:endParaRPr kumimoji="0" lang="tr-TR" sz="1800" b="1" kern="1200" dirty="0" smtClean="0">
                        <a:solidFill>
                          <a:schemeClr val="dk1"/>
                        </a:solidFill>
                        <a:effectLst/>
                        <a:latin typeface="Times New Roman" pitchFamily="18" charset="0"/>
                        <a:ea typeface="+mn-ea"/>
                        <a:cs typeface="Times New Roman" pitchFamily="18" charset="0"/>
                      </a:endParaRPr>
                    </a:p>
                    <a:p>
                      <a:pPr lvl="0"/>
                      <a:r>
                        <a:rPr kumimoji="0" lang="tr-TR" sz="1800" b="1" kern="1200" dirty="0" smtClean="0">
                          <a:solidFill>
                            <a:schemeClr val="dk1"/>
                          </a:solidFill>
                          <a:effectLst/>
                          <a:latin typeface="Times New Roman" pitchFamily="18" charset="0"/>
                          <a:ea typeface="+mn-ea"/>
                          <a:cs typeface="Times New Roman" pitchFamily="18" charset="0"/>
                        </a:rPr>
                        <a:t>Bütçe hedeflerine ulaşma oranı.</a:t>
                      </a:r>
                    </a:p>
                    <a:p>
                      <a:pPr lvl="0"/>
                      <a:endParaRPr lang="tr-TR" sz="1600" b="1" dirty="0">
                        <a:effectLst/>
                        <a:latin typeface="Times New Roman" pitchFamily="18" charset="0"/>
                        <a:ea typeface="Times New Roman"/>
                        <a:cs typeface="Times New Roman" pitchFamily="18" charset="0"/>
                      </a:endParaRPr>
                    </a:p>
                  </a:txBody>
                  <a:tcPr marL="68580" marR="68580" marT="0" marB="0"/>
                </a:tc>
              </a:tr>
            </a:tbl>
          </a:graphicData>
        </a:graphic>
      </p:graphicFrame>
      <p:sp>
        <p:nvSpPr>
          <p:cNvPr id="5" name="Dikdörtgen 4"/>
          <p:cNvSpPr/>
          <p:nvPr/>
        </p:nvSpPr>
        <p:spPr>
          <a:xfrm>
            <a:off x="179512" y="116632"/>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383648995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İçerik Yer Tutucusu 3"/>
          <p:cNvGraphicFramePr>
            <a:graphicFrameLocks noGrp="1"/>
          </p:cNvGraphicFramePr>
          <p:nvPr>
            <p:ph idx="1"/>
            <p:extLst>
              <p:ext uri="{D42A27DB-BD31-4B8C-83A1-F6EECF244321}">
                <p14:modId xmlns="" xmlns:p14="http://schemas.microsoft.com/office/powerpoint/2010/main" val="1989254620"/>
              </p:ext>
            </p:extLst>
          </p:nvPr>
        </p:nvGraphicFramePr>
        <p:xfrm>
          <a:off x="0" y="836713"/>
          <a:ext cx="9108504" cy="6120679"/>
        </p:xfrm>
        <a:graphic>
          <a:graphicData uri="http://schemas.openxmlformats.org/drawingml/2006/table">
            <a:tbl>
              <a:tblPr firstRow="1" firstCol="1" bandRow="1">
                <a:tableStyleId>{69CF1AB2-1976-4502-BF36-3FF5EA218861}</a:tableStyleId>
              </a:tblPr>
              <a:tblGrid>
                <a:gridCol w="611560"/>
                <a:gridCol w="8496944"/>
              </a:tblGrid>
              <a:tr h="431503">
                <a:tc gridSpan="2">
                  <a:txBody>
                    <a:bodyPr/>
                    <a:lstStyle/>
                    <a:p>
                      <a:pPr marL="0" indent="0" algn="ctr">
                        <a:lnSpc>
                          <a:spcPct val="115000"/>
                        </a:lnSpc>
                        <a:spcAft>
                          <a:spcPts val="1000"/>
                        </a:spcAft>
                        <a:buFont typeface="Wingdings" pitchFamily="2" charset="2"/>
                        <a:buNone/>
                      </a:pPr>
                      <a:r>
                        <a:rPr kumimoji="0" lang="tr-TR" sz="2400" b="1" kern="1200" dirty="0" smtClean="0">
                          <a:solidFill>
                            <a:schemeClr val="dk1"/>
                          </a:solidFill>
                          <a:effectLst/>
                          <a:latin typeface="Times New Roman" pitchFamily="18" charset="0"/>
                          <a:ea typeface="+mn-ea"/>
                          <a:cs typeface="Times New Roman" pitchFamily="18" charset="0"/>
                        </a:rPr>
                        <a:t>9b. Kriter: Temel Performansa İlişkin Diğer Sonuçlar </a:t>
                      </a:r>
                      <a:endParaRPr lang="tr-TR" sz="9600" b="1" dirty="0">
                        <a:solidFill>
                          <a:schemeClr val="tx1"/>
                        </a:solidFill>
                        <a:effectLst/>
                        <a:latin typeface="Times New Roman" pitchFamily="18" charset="0"/>
                        <a:ea typeface="Calibri"/>
                        <a:cs typeface="Times New Roman" pitchFamily="18" charset="0"/>
                      </a:endParaRPr>
                    </a:p>
                  </a:txBody>
                  <a:tcPr marL="27777" marR="27777" marT="6127" marB="0"/>
                </a:tc>
                <a:tc hMerge="1">
                  <a:txBody>
                    <a:bodyPr/>
                    <a:lstStyle/>
                    <a:p>
                      <a:endParaRPr lang="tr-TR"/>
                    </a:p>
                  </a:txBody>
                  <a:tcPr/>
                </a:tc>
              </a:tr>
              <a:tr h="297008">
                <a:tc>
                  <a:txBody>
                    <a:bodyPr/>
                    <a:lstStyle/>
                    <a:p>
                      <a:endParaRPr lang="tr-TR" dirty="0"/>
                    </a:p>
                  </a:txBody>
                  <a:tcPr marL="27777" marR="27777" marT="6127" marB="0"/>
                </a:tc>
                <a:tc>
                  <a:txBody>
                    <a:bodyPr/>
                    <a:lstStyle/>
                    <a:p>
                      <a:pPr marL="0" indent="0" algn="ctr">
                        <a:lnSpc>
                          <a:spcPct val="115000"/>
                        </a:lnSpc>
                        <a:spcAft>
                          <a:spcPts val="1000"/>
                        </a:spcAft>
                        <a:buFont typeface="Wingdings" pitchFamily="2" charset="2"/>
                        <a:buNone/>
                      </a:pPr>
                      <a:r>
                        <a:rPr lang="tr-TR" sz="1600" b="1" dirty="0">
                          <a:solidFill>
                            <a:srgbClr val="C00000"/>
                          </a:solidFill>
                          <a:effectLst/>
                          <a:latin typeface="Times New Roman" pitchFamily="18" charset="0"/>
                          <a:cs typeface="Times New Roman" pitchFamily="18" charset="0"/>
                        </a:rPr>
                        <a:t>Yeni Alt </a:t>
                      </a:r>
                      <a:r>
                        <a:rPr lang="tr-TR" sz="1600" b="1" dirty="0" smtClean="0">
                          <a:solidFill>
                            <a:srgbClr val="C00000"/>
                          </a:solidFill>
                          <a:effectLst/>
                          <a:latin typeface="Times New Roman" pitchFamily="18" charset="0"/>
                          <a:cs typeface="Times New Roman" pitchFamily="18" charset="0"/>
                        </a:rPr>
                        <a:t>Kriterler  </a:t>
                      </a:r>
                      <a:r>
                        <a:rPr lang="tr-TR" sz="1600" b="1" baseline="0" dirty="0" smtClean="0">
                          <a:solidFill>
                            <a:srgbClr val="C00000"/>
                          </a:solidFill>
                          <a:effectLst/>
                          <a:latin typeface="Times New Roman" pitchFamily="18" charset="0"/>
                          <a:cs typeface="Times New Roman" pitchFamily="18" charset="0"/>
                        </a:rPr>
                        <a:t> </a:t>
                      </a:r>
                      <a:r>
                        <a:rPr lang="tr-TR" sz="1200" b="1" dirty="0" smtClean="0">
                          <a:solidFill>
                            <a:srgbClr val="C00000"/>
                          </a:solidFill>
                          <a:effectLst/>
                          <a:latin typeface="Times New Roman" pitchFamily="18" charset="0"/>
                          <a:cs typeface="Times New Roman" pitchFamily="18" charset="0"/>
                        </a:rPr>
                        <a:t>(Genel </a:t>
                      </a:r>
                      <a:r>
                        <a:rPr lang="tr-TR" sz="1200" b="1" dirty="0">
                          <a:solidFill>
                            <a:srgbClr val="C00000"/>
                          </a:solidFill>
                          <a:effectLst/>
                          <a:latin typeface="Times New Roman" pitchFamily="18" charset="0"/>
                          <a:cs typeface="Times New Roman" pitchFamily="18" charset="0"/>
                        </a:rPr>
                        <a:t>İlkokul-Ortaokul- Genel Lise)</a:t>
                      </a:r>
                      <a:endParaRPr lang="tr-TR" sz="1200" b="1" dirty="0">
                        <a:solidFill>
                          <a:srgbClr val="C00000"/>
                        </a:solidFill>
                        <a:effectLst/>
                        <a:latin typeface="Times New Roman" pitchFamily="18" charset="0"/>
                        <a:ea typeface="Calibri"/>
                        <a:cs typeface="Times New Roman" pitchFamily="18" charset="0"/>
                      </a:endParaRPr>
                    </a:p>
                  </a:txBody>
                  <a:tcPr marL="27777" marR="27777" marT="6127" marB="0"/>
                </a:tc>
              </a:tr>
              <a:tr h="5392168">
                <a:tc>
                  <a:txBody>
                    <a:bodyPr/>
                    <a:lstStyle/>
                    <a:p>
                      <a:endParaRPr lang="tr-TR" dirty="0"/>
                    </a:p>
                  </a:txBody>
                  <a:tcPr marL="44450" marR="44450" marT="0" marB="0"/>
                </a:tc>
                <a:tc>
                  <a:txBody>
                    <a:bodyPr/>
                    <a:lstStyle/>
                    <a:p>
                      <a:pPr lvl="0"/>
                      <a:r>
                        <a:rPr kumimoji="0" lang="tr-TR" sz="1600" b="1" kern="1200" dirty="0" smtClean="0">
                          <a:solidFill>
                            <a:schemeClr val="dk1"/>
                          </a:solidFill>
                          <a:effectLst/>
                          <a:latin typeface="Times New Roman" pitchFamily="18" charset="0"/>
                          <a:ea typeface="+mn-ea"/>
                          <a:cs typeface="Times New Roman" pitchFamily="18" charset="0"/>
                        </a:rPr>
                        <a:t>Sınıf başarı düzeyleri,</a:t>
                      </a:r>
                    </a:p>
                    <a:p>
                      <a:pPr lvl="0"/>
                      <a:r>
                        <a:rPr kumimoji="0" lang="tr-TR" sz="1600" b="1" kern="1200" dirty="0" smtClean="0">
                          <a:solidFill>
                            <a:schemeClr val="dk1"/>
                          </a:solidFill>
                          <a:effectLst/>
                          <a:latin typeface="Times New Roman" pitchFamily="18" charset="0"/>
                          <a:ea typeface="+mn-ea"/>
                          <a:cs typeface="Times New Roman" pitchFamily="18" charset="0"/>
                        </a:rPr>
                        <a:t>Bir üst öğrenim kurumuna sınavla/sınavsız yerleştirilen öğrenci oranları, </a:t>
                      </a:r>
                    </a:p>
                    <a:p>
                      <a:pPr lvl="0"/>
                      <a:r>
                        <a:rPr kumimoji="0" lang="tr-TR" sz="1600" b="1" kern="1200" dirty="0" smtClean="0">
                          <a:solidFill>
                            <a:schemeClr val="dk1"/>
                          </a:solidFill>
                          <a:effectLst/>
                          <a:latin typeface="Times New Roman" pitchFamily="18" charset="0"/>
                          <a:ea typeface="+mn-ea"/>
                          <a:cs typeface="Times New Roman" pitchFamily="18" charset="0"/>
                        </a:rPr>
                        <a:t>Sınıfını doğrudan geçen öğrenci oranları, </a:t>
                      </a:r>
                    </a:p>
                    <a:p>
                      <a:pPr lvl="0"/>
                      <a:r>
                        <a:rPr kumimoji="0" lang="tr-TR" sz="1600" b="1" kern="1200" dirty="0" smtClean="0">
                          <a:solidFill>
                            <a:schemeClr val="dk1"/>
                          </a:solidFill>
                          <a:effectLst/>
                          <a:latin typeface="Times New Roman" pitchFamily="18" charset="0"/>
                          <a:ea typeface="+mn-ea"/>
                          <a:cs typeface="Times New Roman" pitchFamily="18" charset="0"/>
                        </a:rPr>
                        <a:t>Okulun başarısından dolayı yerel ve genel basında yer alma durumu, </a:t>
                      </a:r>
                    </a:p>
                    <a:p>
                      <a:pPr lvl="0"/>
                      <a:r>
                        <a:rPr kumimoji="0" lang="tr-TR" sz="1600" b="1" kern="1200" dirty="0" smtClean="0">
                          <a:solidFill>
                            <a:schemeClr val="dk1"/>
                          </a:solidFill>
                          <a:effectLst/>
                          <a:latin typeface="Times New Roman" pitchFamily="18" charset="0"/>
                          <a:ea typeface="+mn-ea"/>
                          <a:cs typeface="Times New Roman" pitchFamily="18" charset="0"/>
                        </a:rPr>
                        <a:t>Ulusal ve uluslararası düzenlenen yarışmalara katılan öğrenci yüzdesi,</a:t>
                      </a:r>
                    </a:p>
                    <a:p>
                      <a:pPr lvl="0"/>
                      <a:r>
                        <a:rPr kumimoji="0" lang="tr-TR" sz="1600" b="1" kern="1200" dirty="0" smtClean="0">
                          <a:solidFill>
                            <a:schemeClr val="dk1"/>
                          </a:solidFill>
                          <a:effectLst/>
                          <a:latin typeface="Times New Roman" pitchFamily="18" charset="0"/>
                          <a:ea typeface="+mn-ea"/>
                          <a:cs typeface="Times New Roman" pitchFamily="18" charset="0"/>
                        </a:rPr>
                        <a:t>Okulda üretilen projeler, yayınlar vb. alanlara ilişkin sonuçlar, </a:t>
                      </a:r>
                    </a:p>
                    <a:p>
                      <a:pPr lvl="0"/>
                      <a:r>
                        <a:rPr kumimoji="0" lang="tr-TR" sz="1600" b="1" kern="1200" dirty="0" smtClean="0">
                          <a:solidFill>
                            <a:schemeClr val="dk1"/>
                          </a:solidFill>
                          <a:effectLst/>
                          <a:latin typeface="Times New Roman" pitchFamily="18" charset="0"/>
                          <a:ea typeface="+mn-ea"/>
                          <a:cs typeface="Times New Roman" pitchFamily="18" charset="0"/>
                        </a:rPr>
                        <a:t>Yeni süreç tasarımına ilişkin sonuçlar, </a:t>
                      </a:r>
                    </a:p>
                    <a:p>
                      <a:pPr lvl="0"/>
                      <a:r>
                        <a:rPr kumimoji="0" lang="tr-TR" sz="1600" b="1" kern="1200" dirty="0" smtClean="0">
                          <a:solidFill>
                            <a:schemeClr val="dk1"/>
                          </a:solidFill>
                          <a:effectLst/>
                          <a:latin typeface="Times New Roman" pitchFamily="18" charset="0"/>
                          <a:ea typeface="+mn-ea"/>
                          <a:cs typeface="Times New Roman" pitchFamily="18" charset="0"/>
                        </a:rPr>
                        <a:t>Merkezi sistem sınav sonuçları, </a:t>
                      </a:r>
                    </a:p>
                    <a:p>
                      <a:pPr lvl="0"/>
                      <a:r>
                        <a:rPr kumimoji="0" lang="tr-TR" sz="1600" b="1" kern="1200" dirty="0" smtClean="0">
                          <a:solidFill>
                            <a:schemeClr val="dk1"/>
                          </a:solidFill>
                          <a:effectLst/>
                          <a:latin typeface="Times New Roman" pitchFamily="18" charset="0"/>
                          <a:ea typeface="+mn-ea"/>
                          <a:cs typeface="Times New Roman" pitchFamily="18" charset="0"/>
                        </a:rPr>
                        <a:t>Bina, donanım, araç gereç ve sarf malzemelerinin ekonomik, verimli ve etkili kullanımına ilişkin sonuçlar, </a:t>
                      </a:r>
                    </a:p>
                    <a:p>
                      <a:pPr lvl="0"/>
                      <a:r>
                        <a:rPr kumimoji="0" lang="tr-TR" sz="1600" b="1" kern="1200" dirty="0" smtClean="0">
                          <a:solidFill>
                            <a:schemeClr val="dk1"/>
                          </a:solidFill>
                          <a:effectLst/>
                          <a:latin typeface="Times New Roman" pitchFamily="18" charset="0"/>
                          <a:ea typeface="+mn-ea"/>
                          <a:cs typeface="Times New Roman" pitchFamily="18" charset="0"/>
                        </a:rPr>
                        <a:t>Öğrenci/öğretmen oranı, </a:t>
                      </a:r>
                    </a:p>
                    <a:p>
                      <a:pPr lvl="0"/>
                      <a:r>
                        <a:rPr kumimoji="0" lang="tr-TR" sz="1600" b="1" kern="1200" dirty="0" smtClean="0">
                          <a:solidFill>
                            <a:schemeClr val="dk1"/>
                          </a:solidFill>
                          <a:effectLst/>
                          <a:latin typeface="Times New Roman" pitchFamily="18" charset="0"/>
                          <a:ea typeface="+mn-ea"/>
                          <a:cs typeface="Times New Roman" pitchFamily="18" charset="0"/>
                        </a:rPr>
                        <a:t>Bilişim teknolojilerinden yararlanma oranı, </a:t>
                      </a:r>
                    </a:p>
                    <a:p>
                      <a:pPr lvl="0"/>
                      <a:r>
                        <a:rPr kumimoji="0" lang="tr-TR" sz="1600" b="1" kern="1200" dirty="0" smtClean="0">
                          <a:solidFill>
                            <a:schemeClr val="dk1"/>
                          </a:solidFill>
                          <a:effectLst/>
                          <a:latin typeface="Times New Roman" pitchFamily="18" charset="0"/>
                          <a:ea typeface="+mn-ea"/>
                          <a:cs typeface="Times New Roman" pitchFamily="18" charset="0"/>
                        </a:rPr>
                        <a:t>Üniversiteler, eğitim ile ilgili kuruluşlarla yapılan işbirliklerine ilişkin sonuçlar, </a:t>
                      </a:r>
                    </a:p>
                    <a:p>
                      <a:pPr lvl="0"/>
                      <a:r>
                        <a:rPr kumimoji="0" lang="tr-TR" sz="1600" b="1" kern="1200" dirty="0" err="1" smtClean="0">
                          <a:solidFill>
                            <a:schemeClr val="dk1"/>
                          </a:solidFill>
                          <a:effectLst/>
                          <a:latin typeface="Times New Roman" pitchFamily="18" charset="0"/>
                          <a:ea typeface="+mn-ea"/>
                          <a:cs typeface="Times New Roman" pitchFamily="18" charset="0"/>
                        </a:rPr>
                        <a:t>Özdeğerlendirme</a:t>
                      </a:r>
                      <a:r>
                        <a:rPr kumimoji="0" lang="tr-TR" sz="1600" b="1" kern="1200" dirty="0" smtClean="0">
                          <a:solidFill>
                            <a:schemeClr val="dk1"/>
                          </a:solidFill>
                          <a:effectLst/>
                          <a:latin typeface="Times New Roman" pitchFamily="18" charset="0"/>
                          <a:ea typeface="+mn-ea"/>
                          <a:cs typeface="Times New Roman" pitchFamily="18" charset="0"/>
                        </a:rPr>
                        <a:t> sonuçları doğrultusunda yapılan iyileştirme sayıları, </a:t>
                      </a:r>
                    </a:p>
                    <a:p>
                      <a:pPr lvl="0"/>
                      <a:r>
                        <a:rPr kumimoji="0" lang="tr-TR" sz="1600" b="1" kern="1200" dirty="0" smtClean="0">
                          <a:solidFill>
                            <a:schemeClr val="dk1"/>
                          </a:solidFill>
                          <a:effectLst/>
                          <a:latin typeface="Times New Roman" pitchFamily="18" charset="0"/>
                          <a:ea typeface="+mn-ea"/>
                          <a:cs typeface="Times New Roman" pitchFamily="18" charset="0"/>
                        </a:rPr>
                        <a:t>Teftiş puanları, okulu başarılı gösterebilecek diğer uygulamalara ilişkin sonuçları, </a:t>
                      </a:r>
                    </a:p>
                    <a:p>
                      <a:pPr lvl="0"/>
                      <a:r>
                        <a:rPr kumimoji="0" lang="tr-TR" sz="1600" b="1" kern="1200" dirty="0" smtClean="0">
                          <a:solidFill>
                            <a:schemeClr val="dk1"/>
                          </a:solidFill>
                          <a:effectLst/>
                          <a:latin typeface="Times New Roman" pitchFamily="18" charset="0"/>
                          <a:ea typeface="+mn-ea"/>
                          <a:cs typeface="Times New Roman" pitchFamily="18" charset="0"/>
                        </a:rPr>
                        <a:t>Öğrenci disiplin olaylarıyla ilgili sonuçlar, </a:t>
                      </a:r>
                    </a:p>
                    <a:p>
                      <a:pPr lvl="0"/>
                      <a:r>
                        <a:rPr kumimoji="0" lang="tr-TR" sz="1600" b="1" kern="1200" dirty="0" smtClean="0">
                          <a:solidFill>
                            <a:schemeClr val="dk1"/>
                          </a:solidFill>
                          <a:effectLst/>
                          <a:latin typeface="Times New Roman" pitchFamily="18" charset="0"/>
                          <a:ea typeface="+mn-ea"/>
                          <a:cs typeface="Times New Roman" pitchFamily="18" charset="0"/>
                        </a:rPr>
                        <a:t>Diğer performans göstergelerinde bulunmayan ancak stratejik planda yer alan hedeflerin gerçekleşme durumuna ilişkin sonuçlar (varsa).</a:t>
                      </a:r>
                    </a:p>
                  </a:txBody>
                  <a:tcPr marL="68580" marR="68580" marT="0" marB="0"/>
                </a:tc>
              </a:tr>
            </a:tbl>
          </a:graphicData>
        </a:graphic>
      </p:graphicFrame>
      <p:sp>
        <p:nvSpPr>
          <p:cNvPr id="5" name="Dikdörtgen 4"/>
          <p:cNvSpPr/>
          <p:nvPr/>
        </p:nvSpPr>
        <p:spPr>
          <a:xfrm>
            <a:off x="179512" y="188640"/>
            <a:ext cx="8784976" cy="584775"/>
          </a:xfrm>
          <a:prstGeom prst="rect">
            <a:avLst/>
          </a:prstGeom>
        </p:spPr>
        <p:txBody>
          <a:bodyPr wrap="square">
            <a:spAutoFit/>
          </a:bodyPr>
          <a:lstStyle/>
          <a:p>
            <a:pPr algn="ctr"/>
            <a:r>
              <a:rPr lang="tr-TR" sz="3200" b="1" dirty="0" smtClean="0">
                <a:solidFill>
                  <a:srgbClr val="C00000"/>
                </a:solidFill>
              </a:rPr>
              <a:t>Sonuç Kriterleri  Alt Kriterleri</a:t>
            </a:r>
            <a:endParaRPr lang="tr-TR" sz="3200" dirty="0"/>
          </a:p>
        </p:txBody>
      </p:sp>
    </p:spTree>
    <p:extLst>
      <p:ext uri="{BB962C8B-B14F-4D97-AF65-F5344CB8AC3E}">
        <p14:creationId xmlns="" xmlns:p14="http://schemas.microsoft.com/office/powerpoint/2010/main" val="1016711523"/>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İçerik Yer Tutucusu 2"/>
          <p:cNvSpPr>
            <a:spLocks noGrp="1"/>
          </p:cNvSpPr>
          <p:nvPr>
            <p:ph idx="1"/>
          </p:nvPr>
        </p:nvSpPr>
        <p:spPr>
          <a:xfrm>
            <a:off x="611188" y="981075"/>
            <a:ext cx="8229600" cy="5327650"/>
          </a:xfrm>
        </p:spPr>
        <p:txBody>
          <a:bodyPr/>
          <a:lstStyle/>
          <a:p>
            <a:pPr marL="0" indent="0" algn="ctr">
              <a:buFont typeface="Wingdings 2" pitchFamily="18" charset="2"/>
              <a:buNone/>
            </a:pPr>
            <a:r>
              <a:rPr lang="tr-TR" sz="6000" smtClean="0"/>
              <a:t>EĞİTİMDE KALİTE YÖNETİM SİSTEMİ OKUL GELİŞİM SÜRECİ BASAMAKLARI</a:t>
            </a:r>
          </a:p>
          <a:p>
            <a:pPr marL="0" indent="0" algn="ctr">
              <a:buFont typeface="Wingdings 2" pitchFamily="18" charset="2"/>
              <a:buNone/>
            </a:pPr>
            <a:r>
              <a:rPr lang="tr-TR" sz="6000" smtClean="0"/>
              <a:t> 2015</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ext Box 2"/>
          <p:cNvSpPr txBox="1">
            <a:spLocks noChangeArrowheads="1"/>
          </p:cNvSpPr>
          <p:nvPr/>
        </p:nvSpPr>
        <p:spPr bwMode="auto">
          <a:xfrm>
            <a:off x="1000125" y="0"/>
            <a:ext cx="7500938" cy="6632575"/>
          </a:xfrm>
          <a:prstGeom prst="rect">
            <a:avLst/>
          </a:prstGeom>
          <a:noFill/>
          <a:ln w="9525">
            <a:solidFill>
              <a:srgbClr val="FFFFFF"/>
            </a:solidFill>
            <a:miter lim="800000"/>
            <a:headEnd/>
            <a:tailEnd/>
          </a:ln>
        </p:spPr>
        <p:txBody>
          <a:bodyPr>
            <a:spAutoFit/>
          </a:bodyPr>
          <a:lstStyle/>
          <a:p>
            <a:pPr algn="ctr" eaLnBrk="0" hangingPunct="0">
              <a:lnSpc>
                <a:spcPct val="125000"/>
              </a:lnSpc>
            </a:pPr>
            <a:r>
              <a:rPr lang="tr-TR" sz="2000" b="1">
                <a:solidFill>
                  <a:srgbClr val="0000CC"/>
                </a:solidFill>
              </a:rPr>
              <a:t>    </a:t>
            </a:r>
            <a:r>
              <a:rPr lang="tr-TR" sz="3600" b="1">
                <a:solidFill>
                  <a:srgbClr val="FF0000"/>
                </a:solidFill>
              </a:rPr>
              <a:t>Okul Geliştrime Çalışmalarının Yasal Dayanakları</a:t>
            </a:r>
          </a:p>
          <a:p>
            <a:pPr eaLnBrk="0" hangingPunct="0">
              <a:lnSpc>
                <a:spcPct val="125000"/>
              </a:lnSpc>
            </a:pPr>
            <a:r>
              <a:rPr lang="tr-TR" sz="2800" b="1">
                <a:solidFill>
                  <a:srgbClr val="000000"/>
                </a:solidFill>
              </a:rPr>
              <a:t>*5018 Sayılı Kamu Mali Yönetimi ve Kontrol Kanunu </a:t>
            </a:r>
            <a:r>
              <a:rPr lang="tr-TR" sz="2800" b="1" i="1">
                <a:solidFill>
                  <a:srgbClr val="000000"/>
                </a:solidFill>
              </a:rPr>
              <a:t>(2003)</a:t>
            </a:r>
          </a:p>
          <a:p>
            <a:pPr eaLnBrk="0" hangingPunct="0">
              <a:lnSpc>
                <a:spcPct val="125000"/>
              </a:lnSpc>
            </a:pPr>
            <a:endParaRPr lang="tr-TR" sz="1600" b="1" i="1">
              <a:solidFill>
                <a:srgbClr val="000000"/>
              </a:solidFill>
            </a:endParaRPr>
          </a:p>
          <a:p>
            <a:pPr eaLnBrk="0" hangingPunct="0">
              <a:lnSpc>
                <a:spcPct val="125000"/>
              </a:lnSpc>
            </a:pPr>
            <a:r>
              <a:rPr lang="tr-TR" sz="2800">
                <a:solidFill>
                  <a:srgbClr val="000000"/>
                </a:solidFill>
              </a:rPr>
              <a:t>*</a:t>
            </a:r>
            <a:r>
              <a:rPr lang="tr-TR" sz="2800" b="1">
                <a:solidFill>
                  <a:srgbClr val="000000"/>
                </a:solidFill>
              </a:rPr>
              <a:t>DPT Tarafından “Kamu İdarelerinde Stratejik Planlamaya   İlişkin Usul ve Esaslar Hakkında Yönetmelik” yayımlanmıştır. </a:t>
            </a:r>
            <a:r>
              <a:rPr lang="tr-TR" sz="2800" b="1" i="1">
                <a:solidFill>
                  <a:srgbClr val="000000"/>
                </a:solidFill>
              </a:rPr>
              <a:t>(2005)</a:t>
            </a:r>
          </a:p>
          <a:p>
            <a:pPr eaLnBrk="0" hangingPunct="0">
              <a:lnSpc>
                <a:spcPct val="125000"/>
              </a:lnSpc>
            </a:pPr>
            <a:r>
              <a:rPr lang="tr-TR" sz="2800">
                <a:solidFill>
                  <a:srgbClr val="000000"/>
                </a:solidFill>
              </a:rPr>
              <a:t>* </a:t>
            </a:r>
            <a:r>
              <a:rPr lang="tr-TR" sz="2800" b="1">
                <a:solidFill>
                  <a:srgbClr val="000000"/>
                </a:solidFill>
              </a:rPr>
              <a:t>Eğitimde Kalite Yönetim Sistemi Yönergesi(2014)</a:t>
            </a:r>
          </a:p>
          <a:p>
            <a:pPr eaLnBrk="0" hangingPunct="0">
              <a:lnSpc>
                <a:spcPct val="125000"/>
              </a:lnSpc>
            </a:pPr>
            <a:endParaRPr lang="tr-TR" sz="2800" i="1" u="sng">
              <a:solidFill>
                <a:srgbClr val="0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 presetClass="entr" presetSubtype="16" fill="hold" nodeType="clickEffect">
                                  <p:stCondLst>
                                    <p:cond delay="0"/>
                                  </p:stCondLst>
                                  <p:childTnLst>
                                    <p:set>
                                      <p:cBhvr>
                                        <p:cTn id="6" dur="1" fill="hold">
                                          <p:stCondLst>
                                            <p:cond delay="0"/>
                                          </p:stCondLst>
                                        </p:cTn>
                                        <p:tgtEl>
                                          <p:spTgt spid="17410">
                                            <p:txEl>
                                              <p:pRg st="0" end="0"/>
                                            </p:txEl>
                                          </p:spTgt>
                                        </p:tgtEl>
                                        <p:attrNameLst>
                                          <p:attrName>style.visibility</p:attrName>
                                        </p:attrNameLst>
                                      </p:cBhvr>
                                      <p:to>
                                        <p:strVal val="visible"/>
                                      </p:to>
                                    </p:set>
                                    <p:animEffect transition="in" filter="box(in)">
                                      <p:cBhvr>
                                        <p:cTn id="7" dur="500"/>
                                        <p:tgtEl>
                                          <p:spTgt spid="17410">
                                            <p:txEl>
                                              <p:pRg st="0" end="0"/>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17410">
                                            <p:txEl>
                                              <p:pRg st="1" end="1"/>
                                            </p:txEl>
                                          </p:spTgt>
                                        </p:tgtEl>
                                        <p:attrNameLst>
                                          <p:attrName>style.visibility</p:attrName>
                                        </p:attrNameLst>
                                      </p:cBhvr>
                                      <p:to>
                                        <p:strVal val="visible"/>
                                      </p:to>
                                    </p:set>
                                    <p:animEffect transition="in" filter="box(in)">
                                      <p:cBhvr>
                                        <p:cTn id="10" dur="500"/>
                                        <p:tgtEl>
                                          <p:spTgt spid="17410">
                                            <p:txEl>
                                              <p:pRg st="1" end="1"/>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4" presetClass="entr" presetSubtype="16" fill="hold" nodeType="clickEffect">
                                  <p:stCondLst>
                                    <p:cond delay="0"/>
                                  </p:stCondLst>
                                  <p:childTnLst>
                                    <p:set>
                                      <p:cBhvr>
                                        <p:cTn id="14" dur="1" fill="hold">
                                          <p:stCondLst>
                                            <p:cond delay="0"/>
                                          </p:stCondLst>
                                        </p:cTn>
                                        <p:tgtEl>
                                          <p:spTgt spid="17410">
                                            <p:txEl>
                                              <p:pRg st="3" end="3"/>
                                            </p:txEl>
                                          </p:spTgt>
                                        </p:tgtEl>
                                        <p:attrNameLst>
                                          <p:attrName>style.visibility</p:attrName>
                                        </p:attrNameLst>
                                      </p:cBhvr>
                                      <p:to>
                                        <p:strVal val="visible"/>
                                      </p:to>
                                    </p:set>
                                    <p:animEffect transition="in" filter="box(in)">
                                      <p:cBhvr>
                                        <p:cTn id="15" dur="500"/>
                                        <p:tgtEl>
                                          <p:spTgt spid="17410">
                                            <p:txEl>
                                              <p:pRg st="3" end="3"/>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nodeType="clickEffect">
                                  <p:stCondLst>
                                    <p:cond delay="0"/>
                                  </p:stCondLst>
                                  <p:childTnLst>
                                    <p:set>
                                      <p:cBhvr>
                                        <p:cTn id="19" dur="1" fill="hold">
                                          <p:stCondLst>
                                            <p:cond delay="0"/>
                                          </p:stCondLst>
                                        </p:cTn>
                                        <p:tgtEl>
                                          <p:spTgt spid="17410">
                                            <p:txEl>
                                              <p:pRg st="4" end="4"/>
                                            </p:txEl>
                                          </p:spTgt>
                                        </p:tgtEl>
                                        <p:attrNameLst>
                                          <p:attrName>style.visibility</p:attrName>
                                        </p:attrNameLst>
                                      </p:cBhvr>
                                      <p:to>
                                        <p:strVal val="visible"/>
                                      </p:to>
                                    </p:set>
                                    <p:animEffect transition="in" filter="box(in)">
                                      <p:cBhvr>
                                        <p:cTn id="20" dur="500"/>
                                        <p:tgtEl>
                                          <p:spTgt spid="17410">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etin kutusu"/>
          <p:cNvSpPr txBox="1"/>
          <p:nvPr/>
        </p:nvSpPr>
        <p:spPr>
          <a:xfrm>
            <a:off x="323850" y="836613"/>
            <a:ext cx="8569325" cy="4216400"/>
          </a:xfrm>
          <a:prstGeom prst="rect">
            <a:avLst/>
          </a:prstGeom>
          <a:noFill/>
        </p:spPr>
        <p:txBody>
          <a:bodyPr>
            <a:spAutoFit/>
          </a:bodyPr>
          <a:lstStyle/>
          <a:p>
            <a:pPr>
              <a:defRPr/>
            </a:pPr>
            <a:r>
              <a:rPr lang="tr-TR" sz="1800" b="1" dirty="0">
                <a:solidFill>
                  <a:schemeClr val="bg1"/>
                </a:solidFill>
                <a:latin typeface="Arial" charset="0"/>
              </a:rPr>
              <a:t> 	</a:t>
            </a:r>
            <a:r>
              <a:rPr lang="tr-TR" sz="2800" b="1" dirty="0">
                <a:latin typeface="Arial" charset="0"/>
              </a:rPr>
              <a:t>Plânlı Okul Gelişimi yaklaşımında temel amaç; eğitim ve öğretimin niteliğinin ve öğrenci başarısının artırılması, okulun fiziksel yapısının geliştirilmesi ve okulların günden güne daha iyiye, daha güzele doğru bir gelişim göstermesini sağlamaktır. </a:t>
            </a:r>
          </a:p>
          <a:p>
            <a:pPr>
              <a:defRPr/>
            </a:pPr>
            <a:endParaRPr lang="tr-TR" sz="1600" b="1" dirty="0">
              <a:latin typeface="Arial" charset="0"/>
            </a:endParaRPr>
          </a:p>
          <a:p>
            <a:pPr>
              <a:defRPr/>
            </a:pPr>
            <a:r>
              <a:rPr lang="tr-TR" sz="2800" b="1" dirty="0">
                <a:effectLst>
                  <a:outerShdw blurRad="38100" dist="38100" dir="2700000" algn="tl">
                    <a:srgbClr val="000000"/>
                  </a:outerShdw>
                </a:effectLst>
                <a:latin typeface="Arial" charset="0"/>
              </a:rPr>
              <a:t>	</a:t>
            </a:r>
            <a:r>
              <a:rPr lang="tr-TR" sz="2800" b="1" dirty="0">
                <a:latin typeface="Arial" charset="0"/>
              </a:rPr>
              <a:t>Böylece “Kendi kendini geliştiren, yenileyen, değerlendiren ve sorgulayan okul...” anlayışı hakim kılınacaktır. </a:t>
            </a:r>
          </a:p>
        </p:txBody>
      </p:sp>
      <p:graphicFrame>
        <p:nvGraphicFramePr>
          <p:cNvPr id="1026" name="Object 5"/>
          <p:cNvGraphicFramePr>
            <a:graphicFrameLocks/>
          </p:cNvGraphicFramePr>
          <p:nvPr/>
        </p:nvGraphicFramePr>
        <p:xfrm>
          <a:off x="6716713" y="4437063"/>
          <a:ext cx="2427287" cy="2293937"/>
        </p:xfrm>
        <a:graphic>
          <a:graphicData uri="http://schemas.openxmlformats.org/presentationml/2006/ole">
            <p:oleObj spid="_x0000_s1026" name="ClipArt" r:id="rId4" imgW="1841500" imgH="1598613" progId="">
              <p:embed/>
            </p:oleObj>
          </a:graphicData>
        </a:graphic>
      </p:graphicFrame>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1 Dikdörtgen"/>
          <p:cNvSpPr>
            <a:spLocks noChangeArrowheads="1"/>
          </p:cNvSpPr>
          <p:nvPr/>
        </p:nvSpPr>
        <p:spPr bwMode="auto">
          <a:xfrm>
            <a:off x="395288" y="1341438"/>
            <a:ext cx="8424862" cy="2308225"/>
          </a:xfrm>
          <a:prstGeom prst="rect">
            <a:avLst/>
          </a:prstGeom>
          <a:noFill/>
          <a:ln w="9525">
            <a:noFill/>
            <a:miter lim="800000"/>
            <a:headEnd/>
            <a:tailEnd/>
          </a:ln>
        </p:spPr>
        <p:txBody>
          <a:bodyPr>
            <a:spAutoFit/>
          </a:bodyPr>
          <a:lstStyle/>
          <a:p>
            <a:r>
              <a:rPr lang="tr-TR" sz="1800" b="1">
                <a:latin typeface="Arial" pitchFamily="34" charset="0"/>
              </a:rPr>
              <a:t>	</a:t>
            </a:r>
            <a:r>
              <a:rPr lang="tr-TR" sz="3600" b="1">
                <a:latin typeface="Arial" pitchFamily="34" charset="0"/>
              </a:rPr>
              <a:t>Planlı Okul Gelişim Modeli ile okullar paylaşımcı yönetim anlayışı, işbirliğine dayalı çalışma sistemi ve sürekli gelişim anlayışını benimserler.</a:t>
            </a:r>
            <a:endParaRPr lang="tr-TR" sz="3600"/>
          </a:p>
        </p:txBody>
      </p:sp>
      <p:graphicFrame>
        <p:nvGraphicFramePr>
          <p:cNvPr id="2050" name="Object 5"/>
          <p:cNvGraphicFramePr>
            <a:graphicFrameLocks/>
          </p:cNvGraphicFramePr>
          <p:nvPr/>
        </p:nvGraphicFramePr>
        <p:xfrm>
          <a:off x="6516688" y="4437063"/>
          <a:ext cx="2427287" cy="2293937"/>
        </p:xfrm>
        <a:graphic>
          <a:graphicData uri="http://schemas.openxmlformats.org/presentationml/2006/ole">
            <p:oleObj spid="_x0000_s2050" name="ClipArt" r:id="rId4" imgW="1841500" imgH="1598613" progId="">
              <p:embed/>
            </p:oleObj>
          </a:graphicData>
        </a:graphic>
      </p:graphicFrame>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5" name="1 Dikdörtgen"/>
          <p:cNvSpPr>
            <a:spLocks noChangeArrowheads="1"/>
          </p:cNvSpPr>
          <p:nvPr/>
        </p:nvSpPr>
        <p:spPr bwMode="auto">
          <a:xfrm>
            <a:off x="323850" y="836613"/>
            <a:ext cx="8569325" cy="2446337"/>
          </a:xfrm>
          <a:prstGeom prst="rect">
            <a:avLst/>
          </a:prstGeom>
          <a:noFill/>
          <a:ln w="9525">
            <a:noFill/>
            <a:miter lim="800000"/>
            <a:headEnd/>
            <a:tailEnd/>
          </a:ln>
        </p:spPr>
        <p:txBody>
          <a:bodyPr>
            <a:spAutoFit/>
          </a:bodyPr>
          <a:lstStyle/>
          <a:p>
            <a:r>
              <a:rPr lang="tr-TR" sz="3600" b="1">
                <a:solidFill>
                  <a:srgbClr val="FF0000"/>
                </a:solidFill>
                <a:latin typeface="Arial" pitchFamily="34" charset="0"/>
                <a:cs typeface="Arial" pitchFamily="34" charset="0"/>
              </a:rPr>
              <a:t>Okul Gelişim Süreci Basamakları</a:t>
            </a:r>
            <a:endParaRPr lang="tr-TR" sz="3600" b="1">
              <a:solidFill>
                <a:srgbClr val="FF0000"/>
              </a:solidFill>
              <a:latin typeface="Arial" pitchFamily="34" charset="0"/>
            </a:endParaRPr>
          </a:p>
          <a:p>
            <a:endParaRPr lang="tr-TR" sz="500">
              <a:solidFill>
                <a:schemeClr val="bg1"/>
              </a:solidFill>
              <a:latin typeface="Times New Roman" pitchFamily="18" charset="0"/>
            </a:endParaRPr>
          </a:p>
          <a:p>
            <a:pPr eaLnBrk="0" hangingPunct="0"/>
            <a:r>
              <a:rPr lang="tr-TR" sz="1800">
                <a:solidFill>
                  <a:schemeClr val="bg1"/>
                </a:solidFill>
                <a:latin typeface="Times New Roman" pitchFamily="18" charset="0"/>
                <a:cs typeface="Times New Roman" pitchFamily="18" charset="0"/>
              </a:rPr>
              <a:t> </a:t>
            </a:r>
            <a:r>
              <a:rPr lang="tr-TR" sz="2800">
                <a:latin typeface="Arial" pitchFamily="34" charset="0"/>
                <a:cs typeface="Arial" pitchFamily="34" charset="0"/>
              </a:rPr>
              <a:t>Planlı Okul Gelişimi; </a:t>
            </a:r>
            <a:r>
              <a:rPr lang="tr-TR" sz="2400">
                <a:latin typeface="Arial" pitchFamily="34" charset="0"/>
                <a:cs typeface="Arial" pitchFamily="34" charset="0"/>
              </a:rPr>
              <a:t>“</a:t>
            </a:r>
            <a:r>
              <a:rPr lang="tr-TR" sz="2400" b="1">
                <a:latin typeface="Arial" pitchFamily="34" charset="0"/>
                <a:cs typeface="Arial" pitchFamily="34" charset="0"/>
              </a:rPr>
              <a:t>Okul Gelişim Süreci Basamakları</a:t>
            </a:r>
            <a:r>
              <a:rPr lang="tr-TR" sz="2400">
                <a:latin typeface="Arial" pitchFamily="34" charset="0"/>
                <a:cs typeface="Arial" pitchFamily="34" charset="0"/>
              </a:rPr>
              <a:t>” </a:t>
            </a:r>
            <a:r>
              <a:rPr lang="tr-TR" sz="2800">
                <a:latin typeface="Arial" pitchFamily="34" charset="0"/>
                <a:cs typeface="Arial" pitchFamily="34" charset="0"/>
              </a:rPr>
              <a:t>izlenerek sağlanmalıdır.</a:t>
            </a:r>
            <a:endParaRPr lang="tr-TR" sz="2800">
              <a:latin typeface="Times New Roman" pitchFamily="18" charset="0"/>
              <a:cs typeface="Times New Roman" pitchFamily="18" charset="0"/>
            </a:endParaRPr>
          </a:p>
          <a:p>
            <a:pPr algn="just" eaLnBrk="0" hangingPunct="0"/>
            <a:r>
              <a:rPr lang="tr-TR" sz="2800">
                <a:latin typeface="Wingdings" pitchFamily="2" charset="2"/>
                <a:cs typeface="Arial" pitchFamily="34" charset="0"/>
              </a:rPr>
              <a:t>v</a:t>
            </a:r>
            <a:r>
              <a:rPr lang="tr-TR" sz="2800">
                <a:latin typeface="Arial" pitchFamily="34" charset="0"/>
                <a:cs typeface="Arial" pitchFamily="34" charset="0"/>
              </a:rPr>
              <a:t> Okul Gelişim Süreci Basamakları, birbirini takip eden on basmaktan meydana gelmektedir.</a:t>
            </a:r>
          </a:p>
        </p:txBody>
      </p:sp>
      <p:graphicFrame>
        <p:nvGraphicFramePr>
          <p:cNvPr id="3074" name="Object 3"/>
          <p:cNvGraphicFramePr>
            <a:graphicFrameLocks noChangeAspect="1"/>
          </p:cNvGraphicFramePr>
          <p:nvPr/>
        </p:nvGraphicFramePr>
        <p:xfrm>
          <a:off x="1692275" y="3357563"/>
          <a:ext cx="5759450" cy="3311525"/>
        </p:xfrm>
        <a:graphic>
          <a:graphicData uri="http://schemas.openxmlformats.org/presentationml/2006/ole">
            <p:oleObj spid="_x0000_s3074" name="Clip" r:id="rId4" imgW="795528" imgH="766267" progId="">
              <p:embed/>
            </p:oleObj>
          </a:graphicData>
        </a:graphic>
      </p:graphicFrame>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1 Dikdörtgen"/>
          <p:cNvSpPr>
            <a:spLocks noChangeArrowheads="1"/>
          </p:cNvSpPr>
          <p:nvPr/>
        </p:nvSpPr>
        <p:spPr bwMode="auto">
          <a:xfrm>
            <a:off x="539750" y="333375"/>
            <a:ext cx="7920038" cy="646113"/>
          </a:xfrm>
          <a:prstGeom prst="rect">
            <a:avLst/>
          </a:prstGeom>
          <a:noFill/>
          <a:ln w="9525">
            <a:noFill/>
            <a:miter lim="800000"/>
            <a:headEnd/>
            <a:tailEnd/>
          </a:ln>
        </p:spPr>
        <p:txBody>
          <a:bodyPr>
            <a:spAutoFit/>
          </a:bodyPr>
          <a:lstStyle/>
          <a:p>
            <a:pPr algn="ctr"/>
            <a:r>
              <a:rPr lang="tr-TR" sz="3600" b="1">
                <a:solidFill>
                  <a:srgbClr val="FF0000"/>
                </a:solidFill>
                <a:latin typeface="Arial" pitchFamily="34" charset="0"/>
                <a:cs typeface="Arial" pitchFamily="34" charset="0"/>
              </a:rPr>
              <a:t> Okul Gelişim Basamakları</a:t>
            </a:r>
          </a:p>
        </p:txBody>
      </p:sp>
      <p:sp>
        <p:nvSpPr>
          <p:cNvPr id="3" name="2 Dikdörtgen"/>
          <p:cNvSpPr/>
          <p:nvPr/>
        </p:nvSpPr>
        <p:spPr>
          <a:xfrm>
            <a:off x="102390" y="1009351"/>
            <a:ext cx="9036496" cy="5373779"/>
          </a:xfrm>
          <a:prstGeom prst="rect">
            <a:avLst/>
          </a:prstGeom>
        </p:spPr>
        <p:txBody>
          <a:bodyPr>
            <a:spAutoFit/>
          </a:bodyPr>
          <a:lstStyle/>
          <a:p>
            <a:pPr eaLnBrk="0" hangingPunct="0">
              <a:lnSpc>
                <a:spcPct val="130000"/>
              </a:lnSpc>
              <a:defRPr/>
            </a:pPr>
            <a:r>
              <a:rPr lang="tr-TR" sz="2400" b="1" dirty="0">
                <a:ln>
                  <a:solidFill>
                    <a:srgbClr val="FE0000"/>
                  </a:solidFill>
                </a:ln>
                <a:latin typeface="Arial" charset="0"/>
              </a:rPr>
              <a:t>1. Basamak </a:t>
            </a:r>
            <a:r>
              <a:rPr lang="tr-TR" sz="1800" b="1" dirty="0">
                <a:solidFill>
                  <a:srgbClr val="FF3300"/>
                </a:solidFill>
                <a:effectLst>
                  <a:outerShdw blurRad="38100" dist="38100" dir="2700000" algn="tl">
                    <a:srgbClr val="000000"/>
                  </a:outerShdw>
                </a:effectLst>
                <a:latin typeface="Arial" charset="0"/>
              </a:rPr>
              <a:t>:</a:t>
            </a:r>
            <a:r>
              <a:rPr lang="tr-TR" sz="1800" b="1" dirty="0">
                <a:effectLst>
                  <a:outerShdw blurRad="38100" dist="38100" dir="2700000" algn="tl">
                    <a:srgbClr val="000000"/>
                  </a:outerShdw>
                </a:effectLst>
                <a:latin typeface="Arial" charset="0"/>
              </a:rPr>
              <a:t> </a:t>
            </a:r>
            <a:r>
              <a:rPr lang="tr-TR" sz="2400" b="1" dirty="0">
                <a:effectLst>
                  <a:outerShdw blurRad="38100" dist="38100" dir="2700000" algn="tl">
                    <a:srgbClr val="FFFFFF"/>
                  </a:outerShdw>
                </a:effectLst>
                <a:latin typeface="Arial" charset="0"/>
              </a:rPr>
              <a:t>Okul Gelişimi Yönetim Ekibinin Kurulması</a:t>
            </a:r>
          </a:p>
          <a:p>
            <a:pPr eaLnBrk="0" hangingPunct="0">
              <a:lnSpc>
                <a:spcPct val="130000"/>
              </a:lnSpc>
              <a:defRPr/>
            </a:pPr>
            <a:r>
              <a:rPr lang="tr-TR" sz="2400" b="1" dirty="0">
                <a:ln>
                  <a:solidFill>
                    <a:srgbClr val="FE0000"/>
                  </a:solidFill>
                </a:ln>
                <a:latin typeface="Arial" charset="0"/>
              </a:rPr>
              <a:t>2.</a:t>
            </a:r>
            <a:r>
              <a:rPr lang="tr-TR" sz="2400" b="1" dirty="0">
                <a:latin typeface="Arial" charset="0"/>
              </a:rPr>
              <a:t> </a:t>
            </a:r>
            <a:r>
              <a:rPr lang="tr-TR" sz="2400" b="1" dirty="0">
                <a:ln>
                  <a:solidFill>
                    <a:srgbClr val="FE0000"/>
                  </a:solidFill>
                </a:ln>
                <a:latin typeface="Arial" charset="0"/>
              </a:rPr>
              <a:t>Basamak</a:t>
            </a:r>
            <a:r>
              <a:rPr lang="tr-TR" sz="2400" b="1" dirty="0">
                <a:latin typeface="Arial" charset="0"/>
              </a:rPr>
              <a:t> :</a:t>
            </a:r>
            <a:r>
              <a:rPr lang="tr-TR" sz="2400" b="1" dirty="0">
                <a:effectLst>
                  <a:outerShdw blurRad="38100" dist="38100" dir="2700000" algn="tl">
                    <a:srgbClr val="FFFFFF"/>
                  </a:outerShdw>
                </a:effectLst>
                <a:latin typeface="Arial" charset="0"/>
              </a:rPr>
              <a:t>Okul Gelişimi Hedefleri Ve Stratejik Plânlama</a:t>
            </a:r>
          </a:p>
          <a:p>
            <a:pPr eaLnBrk="0" hangingPunct="0">
              <a:lnSpc>
                <a:spcPct val="130000"/>
              </a:lnSpc>
              <a:defRPr/>
            </a:pPr>
            <a:r>
              <a:rPr lang="tr-TR" sz="2400" b="1" dirty="0">
                <a:ln>
                  <a:solidFill>
                    <a:srgbClr val="FE0000"/>
                  </a:solidFill>
                </a:ln>
                <a:latin typeface="Arial" charset="0"/>
              </a:rPr>
              <a:t>3</a:t>
            </a:r>
            <a:r>
              <a:rPr lang="tr-TR" sz="2400" b="1" dirty="0">
                <a:latin typeface="Arial" charset="0"/>
              </a:rPr>
              <a:t>. </a:t>
            </a:r>
            <a:r>
              <a:rPr lang="tr-TR" sz="2400" b="1" dirty="0">
                <a:ln>
                  <a:solidFill>
                    <a:srgbClr val="FE0000"/>
                  </a:solidFill>
                </a:ln>
                <a:latin typeface="Arial" charset="0"/>
              </a:rPr>
              <a:t>Basamak</a:t>
            </a:r>
            <a:r>
              <a:rPr lang="tr-TR" sz="2400" b="1" dirty="0">
                <a:latin typeface="Arial" charset="0"/>
              </a:rPr>
              <a:t> </a:t>
            </a:r>
            <a:r>
              <a:rPr lang="tr-TR" sz="2400" b="1" dirty="0">
                <a:effectLst>
                  <a:outerShdw blurRad="38100" dist="38100" dir="2700000" algn="tl">
                    <a:srgbClr val="FFFFFF"/>
                  </a:outerShdw>
                </a:effectLst>
                <a:latin typeface="Arial" charset="0"/>
              </a:rPr>
              <a:t>Memnuniyet Anketleri ve Öz Değerlendirmenin yapılması</a:t>
            </a:r>
          </a:p>
          <a:p>
            <a:pPr eaLnBrk="0" hangingPunct="0">
              <a:lnSpc>
                <a:spcPct val="130000"/>
              </a:lnSpc>
              <a:defRPr/>
            </a:pPr>
            <a:r>
              <a:rPr lang="tr-TR" sz="2400" b="1" dirty="0">
                <a:ln>
                  <a:solidFill>
                    <a:srgbClr val="FE0000"/>
                  </a:solidFill>
                </a:ln>
                <a:latin typeface="Arial" charset="0"/>
              </a:rPr>
              <a:t>4</a:t>
            </a:r>
            <a:r>
              <a:rPr lang="tr-TR" sz="2400" b="1" dirty="0">
                <a:latin typeface="Arial" charset="0"/>
              </a:rPr>
              <a:t>. </a:t>
            </a:r>
            <a:r>
              <a:rPr lang="tr-TR" sz="2400" b="1" dirty="0">
                <a:ln>
                  <a:solidFill>
                    <a:srgbClr val="FE0000"/>
                  </a:solidFill>
                </a:ln>
                <a:latin typeface="Arial" charset="0"/>
              </a:rPr>
              <a:t>Basamak</a:t>
            </a:r>
            <a:r>
              <a:rPr lang="tr-TR" sz="2400" b="1" dirty="0">
                <a:latin typeface="Arial" charset="0"/>
              </a:rPr>
              <a:t> </a:t>
            </a:r>
            <a:r>
              <a:rPr lang="tr-TR" sz="2400" b="1" dirty="0">
                <a:effectLst>
                  <a:outerShdw blurRad="38100" dist="38100" dir="2700000" algn="tl">
                    <a:srgbClr val="000000"/>
                  </a:outerShdw>
                </a:effectLst>
                <a:latin typeface="Arial" charset="0"/>
              </a:rPr>
              <a:t>:</a:t>
            </a:r>
            <a:r>
              <a:rPr lang="tr-TR" sz="2400" b="1" dirty="0">
                <a:effectLst>
                  <a:outerShdw blurRad="38100" dist="38100" dir="2700000" algn="tl">
                    <a:srgbClr val="FFFFFF"/>
                  </a:outerShdw>
                </a:effectLst>
                <a:latin typeface="Arial" charset="0"/>
              </a:rPr>
              <a:t> Yıllık Okul Gelişim Plânlarının Hazırlanması            </a:t>
            </a:r>
          </a:p>
          <a:p>
            <a:pPr eaLnBrk="0" hangingPunct="0">
              <a:lnSpc>
                <a:spcPct val="130000"/>
              </a:lnSpc>
              <a:defRPr/>
            </a:pPr>
            <a:r>
              <a:rPr lang="tr-TR" sz="2400" b="1" dirty="0">
                <a:ln>
                  <a:solidFill>
                    <a:srgbClr val="FE0000"/>
                  </a:solidFill>
                </a:ln>
                <a:latin typeface="Arial" charset="0"/>
              </a:rPr>
              <a:t>5. Basamak</a:t>
            </a:r>
            <a:r>
              <a:rPr lang="tr-TR" sz="2400" b="1" dirty="0">
                <a:latin typeface="Arial" charset="0"/>
              </a:rPr>
              <a:t> </a:t>
            </a:r>
            <a:r>
              <a:rPr lang="tr-TR" sz="2400" b="1" dirty="0">
                <a:effectLst>
                  <a:outerShdw blurRad="38100" dist="38100" dir="2700000" algn="tl">
                    <a:srgbClr val="000000"/>
                  </a:outerShdw>
                </a:effectLst>
                <a:latin typeface="Arial" charset="0"/>
              </a:rPr>
              <a:t>:</a:t>
            </a:r>
            <a:r>
              <a:rPr lang="tr-TR" sz="2400" b="1" dirty="0">
                <a:effectLst>
                  <a:outerShdw blurRad="38100" dist="38100" dir="2700000" algn="tl">
                    <a:srgbClr val="FFFFFF"/>
                  </a:outerShdw>
                </a:effectLst>
                <a:latin typeface="Arial" charset="0"/>
              </a:rPr>
              <a:t>Çalışma Gruplarının Kurulması</a:t>
            </a:r>
          </a:p>
          <a:p>
            <a:pPr eaLnBrk="0" hangingPunct="0">
              <a:lnSpc>
                <a:spcPct val="130000"/>
              </a:lnSpc>
              <a:defRPr/>
            </a:pPr>
            <a:r>
              <a:rPr lang="tr-TR" sz="2400" b="1" dirty="0">
                <a:ln>
                  <a:solidFill>
                    <a:srgbClr val="FE0000"/>
                  </a:solidFill>
                </a:ln>
                <a:latin typeface="Arial" charset="0"/>
              </a:rPr>
              <a:t>6. Basamak</a:t>
            </a:r>
            <a:r>
              <a:rPr lang="tr-TR" sz="2400" b="1" dirty="0">
                <a:latin typeface="Arial" charset="0"/>
              </a:rPr>
              <a:t> </a:t>
            </a:r>
            <a:r>
              <a:rPr lang="tr-TR" sz="2400" b="1" dirty="0">
                <a:effectLst>
                  <a:outerShdw blurRad="38100" dist="38100" dir="2700000" algn="tl">
                    <a:srgbClr val="000000"/>
                  </a:outerShdw>
                </a:effectLst>
                <a:latin typeface="Arial" charset="0"/>
              </a:rPr>
              <a:t>:</a:t>
            </a:r>
            <a:r>
              <a:rPr lang="tr-TR" sz="2400" b="1" dirty="0">
                <a:effectLst>
                  <a:outerShdw blurRad="38100" dist="38100" dir="2700000" algn="tl">
                    <a:srgbClr val="FFFFFF"/>
                  </a:outerShdw>
                </a:effectLst>
                <a:latin typeface="Arial" charset="0"/>
              </a:rPr>
              <a:t>Gurupların</a:t>
            </a:r>
            <a:r>
              <a:rPr lang="tr-TR" sz="2400" b="1" dirty="0">
                <a:effectLst>
                  <a:outerShdw blurRad="38100" dist="38100" dir="2700000" algn="tl">
                    <a:srgbClr val="000000"/>
                  </a:outerShdw>
                </a:effectLst>
                <a:latin typeface="Arial" charset="0"/>
              </a:rPr>
              <a:t> </a:t>
            </a:r>
            <a:r>
              <a:rPr lang="tr-TR" sz="2400" b="1" dirty="0">
                <a:effectLst>
                  <a:outerShdw blurRad="38100" dist="38100" dir="2700000" algn="tl">
                    <a:srgbClr val="FFFFFF"/>
                  </a:outerShdw>
                </a:effectLst>
                <a:latin typeface="Arial" charset="0"/>
              </a:rPr>
              <a:t>Çalışma Plânlarının Hazırlanması</a:t>
            </a:r>
          </a:p>
          <a:p>
            <a:pPr eaLnBrk="0" hangingPunct="0">
              <a:lnSpc>
                <a:spcPct val="130000"/>
              </a:lnSpc>
              <a:defRPr/>
            </a:pPr>
            <a:r>
              <a:rPr lang="tr-TR" sz="2400" b="1" dirty="0">
                <a:ln>
                  <a:solidFill>
                    <a:srgbClr val="FE0000"/>
                  </a:solidFill>
                </a:ln>
                <a:latin typeface="Arial" charset="0"/>
              </a:rPr>
              <a:t>7. Basamak</a:t>
            </a:r>
            <a:r>
              <a:rPr lang="tr-TR" sz="2400" b="1" dirty="0">
                <a:latin typeface="Arial" charset="0"/>
              </a:rPr>
              <a:t> </a:t>
            </a:r>
            <a:r>
              <a:rPr lang="tr-TR" sz="2400" b="1" dirty="0">
                <a:effectLst>
                  <a:outerShdw blurRad="38100" dist="38100" dir="2700000" algn="tl">
                    <a:srgbClr val="000000"/>
                  </a:outerShdw>
                </a:effectLst>
                <a:latin typeface="Arial" charset="0"/>
              </a:rPr>
              <a:t>: </a:t>
            </a:r>
            <a:r>
              <a:rPr lang="tr-TR" sz="2400" b="1" dirty="0">
                <a:effectLst>
                  <a:outerShdw blurRad="38100" dist="38100" dir="2700000" algn="tl">
                    <a:srgbClr val="FFFFFF"/>
                  </a:outerShdw>
                </a:effectLst>
                <a:latin typeface="Arial" charset="0"/>
              </a:rPr>
              <a:t>Yıllık Okul Gelişim Plânlarının Uygulanması</a:t>
            </a:r>
          </a:p>
          <a:p>
            <a:pPr eaLnBrk="0" hangingPunct="0">
              <a:lnSpc>
                <a:spcPct val="130000"/>
              </a:lnSpc>
              <a:defRPr/>
            </a:pPr>
            <a:r>
              <a:rPr lang="tr-TR" sz="2400" b="1" dirty="0">
                <a:ln>
                  <a:solidFill>
                    <a:srgbClr val="FE0000"/>
                  </a:solidFill>
                </a:ln>
                <a:latin typeface="Arial" charset="0"/>
              </a:rPr>
              <a:t>8. Basamak</a:t>
            </a:r>
            <a:r>
              <a:rPr lang="tr-TR" sz="2400" b="1" dirty="0">
                <a:latin typeface="Arial" charset="0"/>
              </a:rPr>
              <a:t> </a:t>
            </a:r>
            <a:r>
              <a:rPr lang="tr-TR" sz="2400" b="1" dirty="0">
                <a:effectLst>
                  <a:outerShdw blurRad="38100" dist="38100" dir="2700000" algn="tl">
                    <a:srgbClr val="000000"/>
                  </a:outerShdw>
                </a:effectLst>
                <a:latin typeface="Arial" charset="0"/>
              </a:rPr>
              <a:t>: </a:t>
            </a:r>
            <a:r>
              <a:rPr lang="tr-TR" sz="2400" b="1" dirty="0">
                <a:effectLst>
                  <a:outerShdw blurRad="38100" dist="38100" dir="2700000" algn="tl">
                    <a:srgbClr val="FFFFFF"/>
                  </a:outerShdw>
                </a:effectLst>
                <a:latin typeface="Arial" charset="0"/>
              </a:rPr>
              <a:t>Değerlendirme ve Düzeltmelerin Yapılması</a:t>
            </a:r>
          </a:p>
          <a:p>
            <a:pPr eaLnBrk="0" hangingPunct="0">
              <a:lnSpc>
                <a:spcPct val="130000"/>
              </a:lnSpc>
              <a:defRPr/>
            </a:pPr>
            <a:r>
              <a:rPr lang="tr-TR" sz="2400" b="1" dirty="0">
                <a:ln>
                  <a:solidFill>
                    <a:srgbClr val="FE0000"/>
                  </a:solidFill>
                </a:ln>
                <a:latin typeface="Arial" charset="0"/>
              </a:rPr>
              <a:t>9. Basamak </a:t>
            </a:r>
            <a:r>
              <a:rPr lang="tr-TR" sz="2400" b="1" dirty="0">
                <a:effectLst>
                  <a:outerShdw blurRad="38100" dist="38100" dir="2700000" algn="tl">
                    <a:srgbClr val="000000"/>
                  </a:outerShdw>
                </a:effectLst>
                <a:latin typeface="Arial" charset="0"/>
              </a:rPr>
              <a:t>: </a:t>
            </a:r>
            <a:r>
              <a:rPr lang="tr-TR" sz="2400" b="1" dirty="0">
                <a:effectLst>
                  <a:outerShdw blurRad="38100" dist="38100" dir="2700000" algn="tl">
                    <a:srgbClr val="FFFFFF"/>
                  </a:outerShdw>
                </a:effectLst>
                <a:latin typeface="Arial" charset="0"/>
              </a:rPr>
              <a:t>Düzeltilmiş Okul Gelişim Plânının Uygulanması</a:t>
            </a:r>
          </a:p>
          <a:p>
            <a:pPr eaLnBrk="0" hangingPunct="0">
              <a:lnSpc>
                <a:spcPct val="130000"/>
              </a:lnSpc>
              <a:defRPr/>
            </a:pPr>
            <a:r>
              <a:rPr lang="tr-TR" sz="2400" b="1" dirty="0">
                <a:ln>
                  <a:solidFill>
                    <a:srgbClr val="FE0000"/>
                  </a:solidFill>
                </a:ln>
                <a:latin typeface="Arial" charset="0"/>
              </a:rPr>
              <a:t>10</a:t>
            </a:r>
            <a:r>
              <a:rPr lang="tr-TR" sz="2400" b="1" dirty="0">
                <a:latin typeface="Arial" charset="0"/>
              </a:rPr>
              <a:t>.</a:t>
            </a:r>
            <a:r>
              <a:rPr lang="tr-TR" sz="2400" b="1" dirty="0">
                <a:ln>
                  <a:solidFill>
                    <a:srgbClr val="FE0000"/>
                  </a:solidFill>
                </a:ln>
                <a:latin typeface="Arial" charset="0"/>
              </a:rPr>
              <a:t>Basamak</a:t>
            </a:r>
            <a:r>
              <a:rPr lang="tr-TR" sz="2400" b="1" dirty="0">
                <a:ln>
                  <a:solidFill>
                    <a:srgbClr val="FE0000"/>
                  </a:solidFill>
                </a:ln>
                <a:effectLst>
                  <a:outerShdw blurRad="38100" dist="38100" dir="2700000" algn="tl">
                    <a:srgbClr val="000000"/>
                  </a:outerShdw>
                </a:effectLst>
                <a:latin typeface="Arial" charset="0"/>
              </a:rPr>
              <a:t> </a:t>
            </a:r>
            <a:r>
              <a:rPr lang="tr-TR" sz="2400" b="1" dirty="0">
                <a:effectLst>
                  <a:outerShdw blurRad="38100" dist="38100" dir="2700000" algn="tl">
                    <a:srgbClr val="000000"/>
                  </a:outerShdw>
                </a:effectLst>
                <a:latin typeface="Arial" charset="0"/>
              </a:rPr>
              <a:t>: </a:t>
            </a:r>
            <a:r>
              <a:rPr lang="tr-TR" sz="2400" b="1" dirty="0">
                <a:effectLst>
                  <a:outerShdw blurRad="38100" dist="38100" dir="2700000" algn="tl">
                    <a:srgbClr val="FFFFFF"/>
                  </a:outerShdw>
                </a:effectLst>
                <a:latin typeface="Arial" charset="0"/>
              </a:rPr>
              <a:t>Son Değerlendirme ve Rapor Yazılmasıdır</a:t>
            </a:r>
            <a:endParaRPr lang="tr-TR" sz="2400" dirty="0"/>
          </a:p>
        </p:txBody>
      </p:sp>
      <p:graphicFrame>
        <p:nvGraphicFramePr>
          <p:cNvPr id="4098" name="Object 3"/>
          <p:cNvGraphicFramePr>
            <a:graphicFrameLocks noChangeAspect="1"/>
          </p:cNvGraphicFramePr>
          <p:nvPr/>
        </p:nvGraphicFramePr>
        <p:xfrm>
          <a:off x="8491538" y="3068638"/>
          <a:ext cx="652462" cy="2232025"/>
        </p:xfrm>
        <a:graphic>
          <a:graphicData uri="http://schemas.openxmlformats.org/presentationml/2006/ole">
            <p:oleObj spid="_x0000_s4098" name="Klip" r:id="rId4" imgW="1715040" imgH="5233680" progId="">
              <p:embed/>
            </p:oleObj>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2 İçerik Yer Tutucusu"/>
          <p:cNvSpPr>
            <a:spLocks noGrp="1"/>
          </p:cNvSpPr>
          <p:nvPr>
            <p:ph idx="1"/>
          </p:nvPr>
        </p:nvSpPr>
        <p:spPr/>
        <p:txBody>
          <a:bodyPr>
            <a:normAutofit/>
          </a:bodyPr>
          <a:lstStyle/>
          <a:p>
            <a:r>
              <a:rPr lang="tr-TR" b="1" dirty="0" smtClean="0"/>
              <a:t>MADDE </a:t>
            </a:r>
            <a:r>
              <a:rPr lang="tr-TR" b="1" dirty="0"/>
              <a:t>6- </a:t>
            </a:r>
            <a:r>
              <a:rPr lang="tr-TR" dirty="0"/>
              <a:t>(1) Kurumlar, yılda bir kez model kriterlerini esas alarak öz değerlendirme yapar.</a:t>
            </a:r>
          </a:p>
          <a:p>
            <a:r>
              <a:rPr lang="tr-TR" dirty="0"/>
              <a:t>(2)	Kurumlar, öz değerlendirme sonucu ortaya çıkan iyileştirme konularını, stratejik planı da dikkate alarak öncelikli olarak iyileştirir</a:t>
            </a:r>
            <a:r>
              <a:rPr lang="tr-TR" dirty="0" smtClean="0"/>
              <a:t>.</a:t>
            </a:r>
            <a:endParaRPr lang="tr-TR" dirty="0"/>
          </a:p>
        </p:txBody>
      </p:sp>
      <p:sp>
        <p:nvSpPr>
          <p:cNvPr id="9" name="8 Slayt Numarası Yer Tutucusu"/>
          <p:cNvSpPr>
            <a:spLocks noGrp="1"/>
          </p:cNvSpPr>
          <p:nvPr>
            <p:ph type="sldNum" sz="quarter" idx="12"/>
          </p:nvPr>
        </p:nvSpPr>
        <p:spPr/>
        <p:txBody>
          <a:bodyPr/>
          <a:lstStyle/>
          <a:p>
            <a:fld id="{4B551A19-9AB6-4439-85BA-6A9B7CC1BC16}" type="slidenum">
              <a:rPr lang="tr-TR" smtClean="0"/>
              <a:pPr/>
              <a:t>6</a:t>
            </a:fld>
            <a:endParaRPr lang="tr-TR"/>
          </a:p>
        </p:txBody>
      </p:sp>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fontScale="90000"/>
          </a:bodyPr>
          <a:lstStyle/>
          <a:p>
            <a:r>
              <a:rPr lang="tr-TR" b="1" dirty="0" smtClean="0">
                <a:solidFill>
                  <a:srgbClr val="FF0000"/>
                </a:solidFill>
              </a:rPr>
              <a:t>Okul ve Kurumların Görev ve Sorumlulukları</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Text Box 5" descr="Gazete kağıdı"/>
          <p:cNvSpPr txBox="1">
            <a:spLocks noChangeArrowheads="1"/>
          </p:cNvSpPr>
          <p:nvPr/>
        </p:nvSpPr>
        <p:spPr bwMode="auto">
          <a:xfrm>
            <a:off x="381000" y="1066800"/>
            <a:ext cx="8686800" cy="2771775"/>
          </a:xfrm>
          <a:prstGeom prst="rect">
            <a:avLst/>
          </a:prstGeom>
          <a:noFill/>
          <a:ln w="9525">
            <a:noFill/>
            <a:miter lim="800000"/>
            <a:headEnd/>
            <a:tailEnd/>
          </a:ln>
        </p:spPr>
        <p:txBody>
          <a:bodyPr>
            <a:spAutoFit/>
          </a:bodyPr>
          <a:lstStyle/>
          <a:p>
            <a:pPr algn="ctr" eaLnBrk="0" hangingPunct="0">
              <a:spcBef>
                <a:spcPct val="50000"/>
              </a:spcBef>
            </a:pPr>
            <a:r>
              <a:rPr lang="tr-TR" sz="4400" b="1">
                <a:latin typeface="Arial" pitchFamily="34" charset="0"/>
              </a:rPr>
              <a:t>Şimdi biraz önce sıraladığım  Okul Gelişim Süreci basamaklarını kısaca </a:t>
            </a:r>
            <a:r>
              <a:rPr lang="tr-TR" sz="4400" b="1">
                <a:solidFill>
                  <a:srgbClr val="FF3300"/>
                </a:solidFill>
                <a:latin typeface="Arial" pitchFamily="34" charset="0"/>
              </a:rPr>
              <a:t>açıklayalım.</a:t>
            </a:r>
          </a:p>
        </p:txBody>
      </p:sp>
    </p:spTree>
  </p:cSld>
  <p:clrMapOvr>
    <a:masterClrMapping/>
  </p:clrMapOvr>
  <p:transition/>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5 Dikdörtgen"/>
          <p:cNvSpPr>
            <a:spLocks noChangeArrowheads="1"/>
          </p:cNvSpPr>
          <p:nvPr/>
        </p:nvSpPr>
        <p:spPr bwMode="auto">
          <a:xfrm>
            <a:off x="179388" y="1412875"/>
            <a:ext cx="8713787" cy="5360988"/>
          </a:xfrm>
          <a:prstGeom prst="rect">
            <a:avLst/>
          </a:prstGeom>
          <a:noFill/>
          <a:ln w="9525">
            <a:noFill/>
            <a:miter lim="800000"/>
            <a:headEnd/>
            <a:tailEnd/>
          </a:ln>
        </p:spPr>
        <p:txBody>
          <a:bodyPr>
            <a:spAutoFit/>
          </a:bodyPr>
          <a:lstStyle/>
          <a:p>
            <a:pPr eaLnBrk="0" hangingPunct="0">
              <a:spcBef>
                <a:spcPct val="10000"/>
              </a:spcBef>
            </a:pPr>
            <a:r>
              <a:rPr lang="tr-TR" sz="3200" b="1">
                <a:latin typeface="Arial" pitchFamily="34" charset="0"/>
              </a:rPr>
              <a:t>	Okul Gelişimi Yönetim Ekibi (OGYE), Okul Gelişim Modelinin birinci basamağıdır. </a:t>
            </a:r>
          </a:p>
          <a:p>
            <a:pPr eaLnBrk="0" hangingPunct="0">
              <a:spcBef>
                <a:spcPct val="10000"/>
              </a:spcBef>
            </a:pPr>
            <a:endParaRPr lang="tr-TR" sz="3200" b="1">
              <a:latin typeface="Arial" pitchFamily="34" charset="0"/>
            </a:endParaRPr>
          </a:p>
          <a:p>
            <a:pPr eaLnBrk="0" hangingPunct="0">
              <a:spcBef>
                <a:spcPct val="10000"/>
              </a:spcBef>
            </a:pPr>
            <a:r>
              <a:rPr lang="tr-TR" sz="3200" b="1">
                <a:latin typeface="Arial" pitchFamily="34" charset="0"/>
              </a:rPr>
              <a:t>Okul toplumunu temsilen Plânlı Okul Gelişimi’nden sorumlu bir ekiptir. </a:t>
            </a:r>
          </a:p>
          <a:p>
            <a:pPr eaLnBrk="0" hangingPunct="0">
              <a:spcBef>
                <a:spcPct val="10000"/>
              </a:spcBef>
            </a:pPr>
            <a:endParaRPr lang="tr-TR" sz="3200" b="1">
              <a:latin typeface="Arial" pitchFamily="34" charset="0"/>
            </a:endParaRPr>
          </a:p>
          <a:p>
            <a:pPr eaLnBrk="0" hangingPunct="0">
              <a:spcBef>
                <a:spcPct val="10000"/>
              </a:spcBef>
            </a:pPr>
            <a:r>
              <a:rPr lang="tr-TR" sz="3200" b="1">
                <a:latin typeface="Arial" pitchFamily="34" charset="0"/>
              </a:rPr>
              <a:t>Her öğretim yılı için hazırlanacak </a:t>
            </a:r>
          </a:p>
          <a:p>
            <a:pPr eaLnBrk="0" hangingPunct="0">
              <a:spcBef>
                <a:spcPct val="10000"/>
              </a:spcBef>
            </a:pPr>
            <a:r>
              <a:rPr lang="tr-TR" sz="3200" b="1">
                <a:latin typeface="Arial" pitchFamily="34" charset="0"/>
              </a:rPr>
              <a:t>okul Okul Gelişim Plânı’nın </a:t>
            </a:r>
          </a:p>
          <a:p>
            <a:pPr eaLnBrk="0" hangingPunct="0">
              <a:spcBef>
                <a:spcPct val="10000"/>
              </a:spcBef>
            </a:pPr>
            <a:r>
              <a:rPr lang="tr-TR" sz="3200" b="1">
                <a:latin typeface="Arial" pitchFamily="34" charset="0"/>
              </a:rPr>
              <a:t>hazırlanması ve yürütülmesinden </a:t>
            </a:r>
          </a:p>
          <a:p>
            <a:pPr eaLnBrk="0" hangingPunct="0">
              <a:spcBef>
                <a:spcPct val="10000"/>
              </a:spcBef>
            </a:pPr>
            <a:r>
              <a:rPr lang="tr-TR" sz="3200" b="1">
                <a:latin typeface="Arial" pitchFamily="34" charset="0"/>
              </a:rPr>
              <a:t>sorumludur.</a:t>
            </a:r>
          </a:p>
        </p:txBody>
      </p:sp>
      <p:pic>
        <p:nvPicPr>
          <p:cNvPr id="26627" name="Picture 3"/>
          <p:cNvPicPr>
            <a:picLocks noChangeAspect="1" noChangeArrowheads="1"/>
          </p:cNvPicPr>
          <p:nvPr/>
        </p:nvPicPr>
        <p:blipFill>
          <a:blip r:embed="rId3" cstate="print"/>
          <a:srcRect/>
          <a:stretch>
            <a:fillRect/>
          </a:stretch>
        </p:blipFill>
        <p:spPr bwMode="auto">
          <a:xfrm>
            <a:off x="6732588" y="3644900"/>
            <a:ext cx="2265362" cy="2808288"/>
          </a:xfrm>
          <a:prstGeom prst="rect">
            <a:avLst/>
          </a:prstGeom>
          <a:noFill/>
          <a:ln w="9525">
            <a:noFill/>
            <a:miter lim="800000"/>
            <a:headEnd/>
            <a:tailEnd/>
          </a:ln>
        </p:spPr>
      </p:pic>
      <p:sp>
        <p:nvSpPr>
          <p:cNvPr id="26628" name="4 Dikdörtgen"/>
          <p:cNvSpPr>
            <a:spLocks noChangeArrowheads="1"/>
          </p:cNvSpPr>
          <p:nvPr/>
        </p:nvSpPr>
        <p:spPr bwMode="auto">
          <a:xfrm>
            <a:off x="0" y="404813"/>
            <a:ext cx="9036050" cy="1016000"/>
          </a:xfrm>
          <a:prstGeom prst="rect">
            <a:avLst/>
          </a:prstGeom>
          <a:noFill/>
          <a:ln w="9525">
            <a:noFill/>
            <a:miter lim="800000"/>
            <a:headEnd/>
            <a:tailEnd/>
          </a:ln>
        </p:spPr>
        <p:txBody>
          <a:bodyPr>
            <a:spAutoFit/>
          </a:bodyPr>
          <a:lstStyle/>
          <a:p>
            <a:pPr algn="ctr" eaLnBrk="0" hangingPunct="0"/>
            <a:r>
              <a:rPr lang="tr-TR" sz="3000" b="1">
                <a:solidFill>
                  <a:srgbClr val="FF0000"/>
                </a:solidFill>
                <a:latin typeface="Arial" pitchFamily="34" charset="0"/>
                <a:cs typeface="Arial" pitchFamily="34" charset="0"/>
              </a:rPr>
              <a:t>1- OKUL GELİŞİMİ YÖNETİM EKİBİNİN KURULUŞU</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3 Dikdörtgen"/>
          <p:cNvSpPr>
            <a:spLocks noChangeArrowheads="1"/>
          </p:cNvSpPr>
          <p:nvPr/>
        </p:nvSpPr>
        <p:spPr bwMode="auto">
          <a:xfrm>
            <a:off x="395288" y="692150"/>
            <a:ext cx="8569325" cy="554038"/>
          </a:xfrm>
          <a:prstGeom prst="rect">
            <a:avLst/>
          </a:prstGeom>
          <a:noFill/>
          <a:ln w="9525">
            <a:noFill/>
            <a:miter lim="800000"/>
            <a:headEnd/>
            <a:tailEnd/>
          </a:ln>
        </p:spPr>
        <p:txBody>
          <a:bodyPr>
            <a:spAutoFit/>
          </a:bodyPr>
          <a:lstStyle/>
          <a:p>
            <a:pPr algn="ctr" eaLnBrk="0" hangingPunct="0"/>
            <a:r>
              <a:rPr lang="tr-TR" sz="3000" b="1">
                <a:solidFill>
                  <a:srgbClr val="FF0000"/>
                </a:solidFill>
                <a:latin typeface="Arial" pitchFamily="34" charset="0"/>
                <a:cs typeface="Arial" pitchFamily="34" charset="0"/>
              </a:rPr>
              <a:t>OGYE’ NİN KURULUŞ ESASLARI:</a:t>
            </a:r>
          </a:p>
        </p:txBody>
      </p:sp>
      <p:sp>
        <p:nvSpPr>
          <p:cNvPr id="27651" name="4 Dikdörtgen"/>
          <p:cNvSpPr>
            <a:spLocks noChangeArrowheads="1"/>
          </p:cNvSpPr>
          <p:nvPr/>
        </p:nvSpPr>
        <p:spPr bwMode="auto">
          <a:xfrm>
            <a:off x="0" y="1557338"/>
            <a:ext cx="9036050" cy="4016375"/>
          </a:xfrm>
          <a:prstGeom prst="rect">
            <a:avLst/>
          </a:prstGeom>
          <a:noFill/>
          <a:ln w="9525">
            <a:noFill/>
            <a:miter lim="800000"/>
            <a:headEnd/>
            <a:tailEnd/>
          </a:ln>
        </p:spPr>
        <p:txBody>
          <a:bodyPr>
            <a:spAutoFit/>
          </a:bodyPr>
          <a:lstStyle/>
          <a:p>
            <a:pPr algn="just" eaLnBrk="0" hangingPunct="0">
              <a:spcBef>
                <a:spcPct val="50000"/>
              </a:spcBef>
            </a:pPr>
            <a:r>
              <a:rPr lang="tr-TR" sz="1800" b="1">
                <a:latin typeface="Arial" pitchFamily="34" charset="0"/>
              </a:rPr>
              <a:t>	</a:t>
            </a:r>
            <a:r>
              <a:rPr lang="tr-TR" sz="3000" b="1">
                <a:latin typeface="Arial" pitchFamily="34" charset="0"/>
              </a:rPr>
              <a:t>OGYE; demokratik bir seçimle; bir önceki öğretim yılının Mart ayı içersinde, düzenlenecek ön seçim ve bunu izleyen genel seçimle kurulur.</a:t>
            </a:r>
          </a:p>
          <a:p>
            <a:pPr algn="just" eaLnBrk="0" hangingPunct="0">
              <a:spcBef>
                <a:spcPct val="50000"/>
              </a:spcBef>
            </a:pPr>
            <a:endParaRPr lang="tr-TR" sz="3000" b="1">
              <a:latin typeface="Arial" pitchFamily="34" charset="0"/>
            </a:endParaRPr>
          </a:p>
          <a:p>
            <a:pPr eaLnBrk="0" hangingPunct="0">
              <a:spcBef>
                <a:spcPct val="50000"/>
              </a:spcBef>
            </a:pPr>
            <a:r>
              <a:rPr lang="tr-TR" sz="3000" b="1">
                <a:latin typeface="Arial" pitchFamily="34" charset="0"/>
              </a:rPr>
              <a:t>( OGYE’nin hazırlayacağı  “Okul Gelişimi Plânı” </a:t>
            </a:r>
          </a:p>
          <a:p>
            <a:pPr algn="just" eaLnBrk="0" hangingPunct="0">
              <a:spcBef>
                <a:spcPct val="50000"/>
              </a:spcBef>
            </a:pPr>
            <a:r>
              <a:rPr lang="tr-TR" sz="3000" b="1">
                <a:latin typeface="Arial" pitchFamily="34" charset="0"/>
              </a:rPr>
              <a:t>ilgili öğretim yılı başında uygulanacağı için OGYE bir önceki yılın Mart ayında kurulur)</a:t>
            </a:r>
            <a:endParaRPr lang="tr-TR" sz="300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1 Başlık"/>
          <p:cNvSpPr>
            <a:spLocks noGrp="1"/>
          </p:cNvSpPr>
          <p:nvPr>
            <p:ph type="title"/>
          </p:nvPr>
        </p:nvSpPr>
        <p:spPr/>
        <p:txBody>
          <a:bodyPr>
            <a:normAutofit fontScale="90000"/>
          </a:bodyPr>
          <a:lstStyle/>
          <a:p>
            <a:pPr algn="ctr">
              <a:defRPr/>
            </a:pPr>
            <a:r>
              <a:rPr lang="tr-TR" sz="3800" b="1" dirty="0" smtClean="0">
                <a:solidFill>
                  <a:srgbClr val="FF0000"/>
                </a:solidFill>
                <a:latin typeface="Arial" pitchFamily="34" charset="0"/>
                <a:ea typeface="+mn-ea"/>
                <a:cs typeface="Arial" pitchFamily="34" charset="0"/>
              </a:rPr>
              <a:t>Okul Gelişimi Yönetim Ekibinin</a:t>
            </a:r>
            <a:br>
              <a:rPr lang="tr-TR" sz="3800" b="1" dirty="0" smtClean="0">
                <a:solidFill>
                  <a:srgbClr val="FF0000"/>
                </a:solidFill>
                <a:latin typeface="Arial" pitchFamily="34" charset="0"/>
                <a:ea typeface="+mn-ea"/>
                <a:cs typeface="Arial" pitchFamily="34" charset="0"/>
              </a:rPr>
            </a:br>
            <a:r>
              <a:rPr lang="tr-TR" sz="3800" b="1" dirty="0" smtClean="0">
                <a:solidFill>
                  <a:srgbClr val="FF0000"/>
                </a:solidFill>
                <a:latin typeface="Arial" pitchFamily="34" charset="0"/>
                <a:ea typeface="+mn-ea"/>
                <a:cs typeface="Arial" pitchFamily="34" charset="0"/>
              </a:rPr>
              <a:t> Görev Tanımlarını</a:t>
            </a:r>
          </a:p>
        </p:txBody>
      </p:sp>
      <p:sp>
        <p:nvSpPr>
          <p:cNvPr id="3" name="2 İçerik Yer Tutucusu"/>
          <p:cNvSpPr>
            <a:spLocks noGrp="1"/>
          </p:cNvSpPr>
          <p:nvPr>
            <p:ph idx="1"/>
          </p:nvPr>
        </p:nvSpPr>
        <p:spPr>
          <a:xfrm>
            <a:off x="179388" y="1935163"/>
            <a:ext cx="8713787" cy="4389437"/>
          </a:xfrm>
        </p:spPr>
        <p:txBody>
          <a:bodyPr>
            <a:normAutofit lnSpcReduction="10000"/>
          </a:bodyPr>
          <a:lstStyle/>
          <a:p>
            <a:pPr>
              <a:buFont typeface="Wingdings 2" pitchFamily="18" charset="2"/>
              <a:buNone/>
              <a:defRPr/>
            </a:pPr>
            <a:r>
              <a:rPr lang="tr-TR" sz="2800" smtClean="0">
                <a:effectLst>
                  <a:outerShdw blurRad="38100" dist="38100" dir="2700000" algn="tl">
                    <a:srgbClr val="C0C0C0"/>
                  </a:outerShdw>
                </a:effectLst>
                <a:latin typeface="Times New Roman" pitchFamily="18" charset="0"/>
                <a:cs typeface="Times New Roman" pitchFamily="18" charset="0"/>
              </a:rPr>
              <a:t>   		</a:t>
            </a:r>
            <a:r>
              <a:rPr lang="tr-TR" sz="3000" b="1" smtClean="0">
                <a:latin typeface="Arial" pitchFamily="34" charset="0"/>
                <a:cs typeface="Times New Roman" pitchFamily="18" charset="0"/>
              </a:rPr>
              <a:t>Okul Gelişimi Yönetim Ekibi (OGYE), Okul Gelişim Modelinde yapılacak çalışmalar için çeşitli önerilerde bulunulacak bir danışma komisyonu değildir. </a:t>
            </a:r>
          </a:p>
          <a:p>
            <a:pPr>
              <a:buFont typeface="Wingdings 2" pitchFamily="18" charset="2"/>
              <a:buNone/>
              <a:defRPr/>
            </a:pPr>
            <a:r>
              <a:rPr lang="tr-TR" sz="2800" smtClean="0">
                <a:effectLst>
                  <a:outerShdw blurRad="38100" dist="38100" dir="2700000" algn="tl">
                    <a:srgbClr val="C0C0C0"/>
                  </a:outerShdw>
                </a:effectLst>
                <a:latin typeface="Times New Roman" pitchFamily="18" charset="0"/>
                <a:cs typeface="Times New Roman" pitchFamily="18" charset="0"/>
              </a:rPr>
              <a:t>		</a:t>
            </a:r>
            <a:r>
              <a:rPr lang="tr-TR" sz="3000" b="1" smtClean="0">
                <a:latin typeface="Arial" pitchFamily="34" charset="0"/>
                <a:cs typeface="Times New Roman" pitchFamily="18" charset="0"/>
              </a:rPr>
              <a:t>(OGYE) Okul müdürünün liderliğinde çalışarak okulun gelişimini plânlayan, plânlanan çalışmaları uygulayan, çalışmalarda gerekli okul içi ve dışı koordinasyonu ve organizasyonu yürüten bir çalışma grubudur.</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3 Dikdörtgen"/>
          <p:cNvSpPr>
            <a:spLocks noChangeArrowheads="1"/>
          </p:cNvSpPr>
          <p:nvPr/>
        </p:nvSpPr>
        <p:spPr bwMode="auto">
          <a:xfrm>
            <a:off x="468313" y="836613"/>
            <a:ext cx="8280400" cy="369887"/>
          </a:xfrm>
          <a:prstGeom prst="rect">
            <a:avLst/>
          </a:prstGeom>
          <a:noFill/>
          <a:ln w="9525">
            <a:noFill/>
            <a:miter lim="800000"/>
            <a:headEnd/>
            <a:tailEnd/>
          </a:ln>
        </p:spPr>
        <p:txBody>
          <a:bodyPr>
            <a:spAutoFit/>
          </a:bodyPr>
          <a:lstStyle/>
          <a:p>
            <a:pPr algn="ctr" eaLnBrk="0" hangingPunct="0"/>
            <a:r>
              <a:rPr lang="tr-TR" sz="1800" b="1">
                <a:solidFill>
                  <a:schemeClr val="bg1"/>
                </a:solidFill>
                <a:latin typeface="Arial" pitchFamily="34" charset="0"/>
              </a:rPr>
              <a:t>Aşağıda belirtilen görevleri gerçekleştirecektir.</a:t>
            </a:r>
          </a:p>
        </p:txBody>
      </p:sp>
      <p:sp>
        <p:nvSpPr>
          <p:cNvPr id="29699" name="5 Başlık"/>
          <p:cNvSpPr>
            <a:spLocks noGrp="1"/>
          </p:cNvSpPr>
          <p:nvPr>
            <p:ph type="title"/>
          </p:nvPr>
        </p:nvSpPr>
        <p:spPr>
          <a:xfrm>
            <a:off x="539750" y="765175"/>
            <a:ext cx="8229600" cy="1143000"/>
          </a:xfrm>
        </p:spPr>
        <p:txBody>
          <a:bodyPr>
            <a:normAutofit fontScale="90000"/>
          </a:bodyPr>
          <a:lstStyle/>
          <a:p>
            <a:pPr algn="ctr"/>
            <a:r>
              <a:rPr lang="tr-TR" sz="7200" b="1" smtClean="0">
                <a:solidFill>
                  <a:srgbClr val="FE0000"/>
                </a:solidFill>
              </a:rPr>
              <a:t>O</a:t>
            </a:r>
            <a:r>
              <a:rPr lang="tr-TR" sz="2400" b="1" smtClean="0">
                <a:solidFill>
                  <a:srgbClr val="FE0000"/>
                </a:solidFill>
              </a:rPr>
              <a:t>kul</a:t>
            </a:r>
            <a:r>
              <a:rPr lang="tr-TR" b="1" smtClean="0">
                <a:solidFill>
                  <a:srgbClr val="FE0000"/>
                </a:solidFill>
              </a:rPr>
              <a:t> </a:t>
            </a:r>
            <a:r>
              <a:rPr lang="tr-TR" sz="7200" b="1" smtClean="0">
                <a:solidFill>
                  <a:srgbClr val="FE0000"/>
                </a:solidFill>
              </a:rPr>
              <a:t>G</a:t>
            </a:r>
            <a:r>
              <a:rPr lang="tr-TR" sz="2400" b="1" smtClean="0">
                <a:solidFill>
                  <a:srgbClr val="FE0000"/>
                </a:solidFill>
              </a:rPr>
              <a:t>elişim</a:t>
            </a:r>
            <a:r>
              <a:rPr lang="tr-TR" b="1" smtClean="0">
                <a:solidFill>
                  <a:srgbClr val="FE0000"/>
                </a:solidFill>
              </a:rPr>
              <a:t> </a:t>
            </a:r>
            <a:r>
              <a:rPr lang="tr-TR" sz="7200" b="1" smtClean="0">
                <a:solidFill>
                  <a:srgbClr val="FE0000"/>
                </a:solidFill>
              </a:rPr>
              <a:t>Y</a:t>
            </a:r>
            <a:r>
              <a:rPr lang="tr-TR" sz="2400" b="1" smtClean="0">
                <a:solidFill>
                  <a:srgbClr val="FE0000"/>
                </a:solidFill>
              </a:rPr>
              <a:t>önetim</a:t>
            </a:r>
            <a:r>
              <a:rPr lang="tr-TR" b="1" smtClean="0">
                <a:solidFill>
                  <a:srgbClr val="FE0000"/>
                </a:solidFill>
              </a:rPr>
              <a:t> </a:t>
            </a:r>
            <a:r>
              <a:rPr lang="tr-TR" sz="7200" b="1" smtClean="0">
                <a:solidFill>
                  <a:srgbClr val="FE0000"/>
                </a:solidFill>
              </a:rPr>
              <a:t>E</a:t>
            </a:r>
            <a:r>
              <a:rPr lang="tr-TR" sz="2400" b="1" smtClean="0">
                <a:solidFill>
                  <a:srgbClr val="FE0000"/>
                </a:solidFill>
              </a:rPr>
              <a:t>kibi</a:t>
            </a:r>
          </a:p>
        </p:txBody>
      </p:sp>
      <p:sp>
        <p:nvSpPr>
          <p:cNvPr id="29700" name="7 Dikdörtgen"/>
          <p:cNvSpPr>
            <a:spLocks noChangeArrowheads="1"/>
          </p:cNvSpPr>
          <p:nvPr/>
        </p:nvSpPr>
        <p:spPr bwMode="auto">
          <a:xfrm>
            <a:off x="250825" y="2205038"/>
            <a:ext cx="8569325" cy="1446212"/>
          </a:xfrm>
          <a:prstGeom prst="rect">
            <a:avLst/>
          </a:prstGeom>
          <a:noFill/>
          <a:ln w="9525">
            <a:noFill/>
            <a:miter lim="800000"/>
            <a:headEnd/>
            <a:tailEnd/>
          </a:ln>
        </p:spPr>
        <p:txBody>
          <a:bodyPr>
            <a:spAutoFit/>
          </a:bodyPr>
          <a:lstStyle/>
          <a:p>
            <a:pPr algn="ctr" eaLnBrk="0" hangingPunct="0"/>
            <a:r>
              <a:rPr lang="tr-TR" sz="4400" b="1">
                <a:latin typeface="Arial" pitchFamily="34" charset="0"/>
              </a:rPr>
              <a:t>Aşağıda belirtilen görevleri gerçekleştirecektir.</a:t>
            </a:r>
          </a:p>
        </p:txBody>
      </p:sp>
      <p:pic>
        <p:nvPicPr>
          <p:cNvPr id="29701" name="Picture 3"/>
          <p:cNvPicPr>
            <a:picLocks noChangeAspect="1" noChangeArrowheads="1"/>
          </p:cNvPicPr>
          <p:nvPr/>
        </p:nvPicPr>
        <p:blipFill>
          <a:blip r:embed="rId3" cstate="print"/>
          <a:srcRect/>
          <a:stretch>
            <a:fillRect/>
          </a:stretch>
        </p:blipFill>
        <p:spPr bwMode="auto">
          <a:xfrm>
            <a:off x="323850" y="3933825"/>
            <a:ext cx="2438400" cy="2514600"/>
          </a:xfrm>
          <a:prstGeom prst="rect">
            <a:avLst/>
          </a:prstGeom>
          <a:noFill/>
          <a:ln w="9525">
            <a:noFill/>
            <a:miter lim="800000"/>
            <a:headEnd/>
            <a:tailEnd/>
          </a:ln>
        </p:spPr>
      </p:pic>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4"/>
          <p:cNvPicPr>
            <a:picLocks noChangeAspect="1" noChangeArrowheads="1"/>
          </p:cNvPicPr>
          <p:nvPr/>
        </p:nvPicPr>
        <p:blipFill>
          <a:blip r:embed="rId3" cstate="print">
            <a:lum contrast="84000"/>
          </a:blip>
          <a:srcRect l="840" t="4082"/>
          <a:stretch>
            <a:fillRect/>
          </a:stretch>
        </p:blipFill>
        <p:spPr bwMode="auto">
          <a:xfrm>
            <a:off x="323850" y="2997200"/>
            <a:ext cx="8496300" cy="3384550"/>
          </a:xfrm>
          <a:prstGeom prst="rect">
            <a:avLst/>
          </a:prstGeom>
          <a:noFill/>
          <a:ln w="9525">
            <a:noFill/>
            <a:miter lim="800000"/>
            <a:headEnd/>
            <a:tailEnd/>
          </a:ln>
          <a:effectLst>
            <a:outerShdw blurRad="50800" dist="50800" dir="5400000" algn="ctr" rotWithShape="0">
              <a:schemeClr val="bg1"/>
            </a:outerShdw>
          </a:effectLst>
        </p:spPr>
      </p:pic>
      <p:sp>
        <p:nvSpPr>
          <p:cNvPr id="4" name="3 Dikdörtgen"/>
          <p:cNvSpPr/>
          <p:nvPr/>
        </p:nvSpPr>
        <p:spPr>
          <a:xfrm>
            <a:off x="250825" y="1341438"/>
            <a:ext cx="8713788" cy="1876425"/>
          </a:xfrm>
          <a:prstGeom prst="rect">
            <a:avLst/>
          </a:prstGeom>
        </p:spPr>
        <p:txBody>
          <a:bodyPr>
            <a:spAutoFit/>
          </a:bodyPr>
          <a:lstStyle/>
          <a:p>
            <a:pPr eaLnBrk="0" hangingPunct="0">
              <a:spcBef>
                <a:spcPct val="50000"/>
              </a:spcBef>
              <a:defRPr/>
            </a:pPr>
            <a:r>
              <a:rPr lang="tr-TR" sz="4400" b="1" dirty="0">
                <a:solidFill>
                  <a:srgbClr val="FF0000"/>
                </a:solidFill>
                <a:latin typeface="Arial" charset="0"/>
              </a:rPr>
              <a:t>1</a:t>
            </a:r>
            <a:r>
              <a:rPr lang="tr-TR" sz="4000" b="1" dirty="0">
                <a:effectLst>
                  <a:outerShdw blurRad="38100" dist="38100" dir="2700000" algn="tl">
                    <a:srgbClr val="000000"/>
                  </a:outerShdw>
                </a:effectLst>
                <a:latin typeface="Arial" charset="0"/>
              </a:rPr>
              <a:t>. </a:t>
            </a:r>
            <a:r>
              <a:rPr lang="tr-TR" sz="3600" b="1" dirty="0">
                <a:latin typeface="Arial" charset="0"/>
              </a:rPr>
              <a:t>OGYE, okul gelişim sürecinin yönetiminde    okul toplumunu temsil eder.</a:t>
            </a:r>
          </a:p>
        </p:txBody>
      </p:sp>
      <p:sp>
        <p:nvSpPr>
          <p:cNvPr id="30724" name="4 Metin kutusu"/>
          <p:cNvSpPr txBox="1">
            <a:spLocks noChangeArrowheads="1"/>
          </p:cNvSpPr>
          <p:nvPr/>
        </p:nvSpPr>
        <p:spPr bwMode="auto">
          <a:xfrm>
            <a:off x="1619250" y="476250"/>
            <a:ext cx="6121400" cy="615950"/>
          </a:xfrm>
          <a:prstGeom prst="rect">
            <a:avLst/>
          </a:prstGeom>
          <a:noFill/>
          <a:ln w="9525">
            <a:noFill/>
            <a:miter lim="800000"/>
            <a:headEnd/>
            <a:tailEnd/>
          </a:ln>
        </p:spPr>
        <p:txBody>
          <a:bodyPr>
            <a:spAutoFit/>
          </a:bodyPr>
          <a:lstStyle/>
          <a:p>
            <a:pPr algn="ctr"/>
            <a:r>
              <a:rPr lang="tr-TR" sz="3400">
                <a:solidFill>
                  <a:srgbClr val="FF0000"/>
                </a:solidFill>
              </a:rPr>
              <a:t>OGYE’NİN GÖREVLERİ</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23850" y="836613"/>
            <a:ext cx="8569325" cy="5845175"/>
          </a:xfrm>
          <a:prstGeom prst="rect">
            <a:avLst/>
          </a:prstGeom>
        </p:spPr>
        <p:txBody>
          <a:bodyPr>
            <a:spAutoFit/>
          </a:bodyPr>
          <a:lstStyle/>
          <a:p>
            <a:pPr eaLnBrk="0" hangingPunct="0">
              <a:lnSpc>
                <a:spcPct val="135000"/>
              </a:lnSpc>
              <a:spcBef>
                <a:spcPct val="50000"/>
              </a:spcBef>
              <a:defRPr/>
            </a:pPr>
            <a:r>
              <a:rPr lang="tr-TR" sz="2800" b="1" dirty="0">
                <a:solidFill>
                  <a:srgbClr val="FF0000"/>
                </a:solidFill>
                <a:effectLst>
                  <a:outerShdw blurRad="38100" dist="38100" dir="2700000" algn="tl">
                    <a:srgbClr val="000000"/>
                  </a:outerShdw>
                </a:effectLst>
                <a:latin typeface="Arial" charset="0"/>
              </a:rPr>
              <a:t>2</a:t>
            </a:r>
            <a:r>
              <a:rPr lang="tr-TR" sz="2800" b="1" dirty="0">
                <a:solidFill>
                  <a:srgbClr val="FF0000"/>
                </a:solidFill>
                <a:effectLst>
                  <a:outerShdw blurRad="38100" dist="38100" dir="2700000" algn="tl">
                    <a:srgbClr val="FFFFFF"/>
                  </a:outerShdw>
                </a:effectLst>
                <a:latin typeface="Arial" charset="0"/>
              </a:rPr>
              <a:t>. </a:t>
            </a:r>
            <a:r>
              <a:rPr lang="tr-TR" sz="2400" b="1" dirty="0">
                <a:effectLst>
                  <a:outerShdw blurRad="38100" dist="38100" dir="2700000" algn="tl">
                    <a:srgbClr val="FFFFFF"/>
                  </a:outerShdw>
                </a:effectLst>
                <a:latin typeface="Arial" charset="0"/>
              </a:rPr>
              <a:t>Bakanlık kanalıyla gönderilen ödenekler, okulda düzenlenen kermes, fuar gibi etkinliklerden elde edilen gelir, veli desteği, hayırsever vatandaşların katkısı, okul çevresindeki kuruluşların yardımları gibi çeşitli yollarla sağlanan mali kaynakları kullanarak “Okul Bütçesi”ni hazırlar ve yönetir. </a:t>
            </a:r>
          </a:p>
          <a:p>
            <a:pPr eaLnBrk="0" hangingPunct="0">
              <a:lnSpc>
                <a:spcPct val="135000"/>
              </a:lnSpc>
              <a:spcBef>
                <a:spcPct val="50000"/>
              </a:spcBef>
              <a:defRPr/>
            </a:pPr>
            <a:r>
              <a:rPr lang="tr-TR" sz="2400" b="1" dirty="0">
                <a:effectLst>
                  <a:outerShdw blurRad="38100" dist="38100" dir="2700000" algn="tl">
                    <a:srgbClr val="FFFFFF"/>
                  </a:outerShdw>
                </a:effectLst>
                <a:latin typeface="Arial" charset="0"/>
              </a:rPr>
              <a:t>	Okulun gelirlerinin, okulun gelişimine en fazla katkıda bulunacak alanlarda kullanılabilmesi için gerekli plânlamaları yapar. Okulun parasal kaynaklarının kullanımında yapılan harcamalar konusunda okul toplumunu ve velileri bilgilendirir.</a:t>
            </a:r>
          </a:p>
        </p:txBody>
      </p:sp>
      <p:sp>
        <p:nvSpPr>
          <p:cNvPr id="31747" name="2 Dikdörtgen"/>
          <p:cNvSpPr>
            <a:spLocks noChangeArrowheads="1"/>
          </p:cNvSpPr>
          <p:nvPr/>
        </p:nvSpPr>
        <p:spPr bwMode="auto">
          <a:xfrm>
            <a:off x="1835150" y="333375"/>
            <a:ext cx="4522788" cy="614363"/>
          </a:xfrm>
          <a:prstGeom prst="rect">
            <a:avLst/>
          </a:prstGeom>
          <a:noFill/>
          <a:ln w="9525">
            <a:noFill/>
            <a:miter lim="800000"/>
            <a:headEnd/>
            <a:tailEnd/>
          </a:ln>
        </p:spPr>
        <p:txBody>
          <a:bodyPr wrap="none">
            <a:spAutoFit/>
          </a:bodyPr>
          <a:lstStyle/>
          <a:p>
            <a:pPr algn="ctr"/>
            <a:r>
              <a:rPr lang="tr-TR" sz="3400">
                <a:solidFill>
                  <a:srgbClr val="FF0000"/>
                </a:solidFill>
              </a:rPr>
              <a:t>OGYE’NİN GÖREVLERİ</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3 Dikdörtgen"/>
          <p:cNvSpPr>
            <a:spLocks noChangeArrowheads="1"/>
          </p:cNvSpPr>
          <p:nvPr/>
        </p:nvSpPr>
        <p:spPr bwMode="auto">
          <a:xfrm>
            <a:off x="179388" y="1484313"/>
            <a:ext cx="8785225" cy="5030787"/>
          </a:xfrm>
          <a:prstGeom prst="rect">
            <a:avLst/>
          </a:prstGeom>
          <a:noFill/>
          <a:ln w="9525">
            <a:noFill/>
            <a:miter lim="800000"/>
            <a:headEnd/>
            <a:tailEnd/>
          </a:ln>
        </p:spPr>
        <p:txBody>
          <a:bodyPr>
            <a:spAutoFit/>
          </a:bodyPr>
          <a:lstStyle/>
          <a:p>
            <a:pPr eaLnBrk="0" hangingPunct="0">
              <a:spcBef>
                <a:spcPct val="50000"/>
              </a:spcBef>
            </a:pPr>
            <a:r>
              <a:rPr lang="tr-TR" sz="3800" b="1">
                <a:solidFill>
                  <a:srgbClr val="FF0000"/>
                </a:solidFill>
                <a:latin typeface="Arial" pitchFamily="34" charset="0"/>
              </a:rPr>
              <a:t>3</a:t>
            </a:r>
            <a:r>
              <a:rPr lang="tr-TR" sz="3600" b="1">
                <a:solidFill>
                  <a:srgbClr val="FF3300"/>
                </a:solidFill>
                <a:latin typeface="Arial" pitchFamily="34" charset="0"/>
              </a:rPr>
              <a:t>.</a:t>
            </a:r>
            <a:r>
              <a:rPr lang="tr-TR" sz="3600" b="1">
                <a:latin typeface="Arial" pitchFamily="34" charset="0"/>
              </a:rPr>
              <a:t> OGYE, Okul Gelişim Plânını </a:t>
            </a:r>
            <a:r>
              <a:rPr lang="tr-TR" sz="3600" b="1">
                <a:solidFill>
                  <a:srgbClr val="C00000"/>
                </a:solidFill>
                <a:latin typeface="Arial" pitchFamily="34" charset="0"/>
              </a:rPr>
              <a:t>stretejik plana </a:t>
            </a:r>
            <a:r>
              <a:rPr lang="tr-TR" sz="3600" b="1">
                <a:latin typeface="Arial" pitchFamily="34" charset="0"/>
              </a:rPr>
              <a:t>uygun olarak hazırlar ve bu plânı uygular.</a:t>
            </a:r>
          </a:p>
          <a:p>
            <a:pPr eaLnBrk="0" hangingPunct="0">
              <a:spcBef>
                <a:spcPts val="63"/>
              </a:spcBef>
            </a:pPr>
            <a:endParaRPr lang="tr-TR" sz="1200" b="1">
              <a:latin typeface="Arial" pitchFamily="34" charset="0"/>
            </a:endParaRPr>
          </a:p>
          <a:p>
            <a:pPr eaLnBrk="0" hangingPunct="0">
              <a:spcBef>
                <a:spcPct val="50000"/>
              </a:spcBef>
            </a:pPr>
            <a:r>
              <a:rPr lang="tr-TR" sz="3600" b="1">
                <a:latin typeface="Arial" pitchFamily="34" charset="0"/>
              </a:rPr>
              <a:t>4. OGYE, Okul gelişim sürecinde yer alacak olan alt “Çalışma Grupları”nı kurar, bu grupları plânlama süreci ile ilgili olarak bilgilendirir ve çalışmalarına rehberlik eder.</a:t>
            </a:r>
          </a:p>
        </p:txBody>
      </p:sp>
      <p:sp>
        <p:nvSpPr>
          <p:cNvPr id="32771" name="2 Dikdörtgen"/>
          <p:cNvSpPr>
            <a:spLocks noChangeArrowheads="1"/>
          </p:cNvSpPr>
          <p:nvPr/>
        </p:nvSpPr>
        <p:spPr bwMode="auto">
          <a:xfrm>
            <a:off x="1619250" y="620713"/>
            <a:ext cx="4524375" cy="615950"/>
          </a:xfrm>
          <a:prstGeom prst="rect">
            <a:avLst/>
          </a:prstGeom>
          <a:noFill/>
          <a:ln w="9525">
            <a:noFill/>
            <a:miter lim="800000"/>
            <a:headEnd/>
            <a:tailEnd/>
          </a:ln>
        </p:spPr>
        <p:txBody>
          <a:bodyPr wrap="none">
            <a:spAutoFit/>
          </a:bodyPr>
          <a:lstStyle/>
          <a:p>
            <a:pPr algn="ctr"/>
            <a:r>
              <a:rPr lang="tr-TR" sz="3400">
                <a:solidFill>
                  <a:srgbClr val="FF0000"/>
                </a:solidFill>
              </a:rPr>
              <a:t>OGYE’NİN GÖREVLERİ</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388" y="1268413"/>
            <a:ext cx="8785225" cy="5340350"/>
          </a:xfrm>
          <a:prstGeom prst="rect">
            <a:avLst/>
          </a:prstGeom>
        </p:spPr>
        <p:txBody>
          <a:bodyPr>
            <a:spAutoFit/>
          </a:bodyPr>
          <a:lstStyle/>
          <a:p>
            <a:pPr eaLnBrk="0" hangingPunct="0">
              <a:spcBef>
                <a:spcPct val="50000"/>
              </a:spcBef>
              <a:defRPr/>
            </a:pPr>
            <a:r>
              <a:rPr lang="tr-TR" sz="3000" b="1" dirty="0">
                <a:solidFill>
                  <a:srgbClr val="FF0000"/>
                </a:solidFill>
                <a:latin typeface="Arial" charset="0"/>
              </a:rPr>
              <a:t>5</a:t>
            </a:r>
            <a:r>
              <a:rPr lang="tr-TR" sz="3000" b="1" dirty="0">
                <a:solidFill>
                  <a:srgbClr val="FF0000"/>
                </a:solidFill>
                <a:effectLst>
                  <a:outerShdw blurRad="38100" dist="38100" dir="2700000" algn="tl">
                    <a:srgbClr val="FFFFFF"/>
                  </a:outerShdw>
                </a:effectLst>
                <a:latin typeface="Arial" charset="0"/>
              </a:rPr>
              <a:t>. </a:t>
            </a:r>
            <a:r>
              <a:rPr lang="tr-TR" sz="2800" b="1" dirty="0">
                <a:effectLst>
                  <a:outerShdw blurRad="38100" dist="38100" dir="2700000" algn="tl">
                    <a:srgbClr val="FFFFFF"/>
                  </a:outerShdw>
                </a:effectLst>
                <a:latin typeface="Arial" charset="0"/>
              </a:rPr>
              <a:t>Okulun mevcut durumunun belirlenmesi için gerekli bilgileri toplar ve geliştirilmesine ihtiyaç duyulan çalışma alanlarını belirler.</a:t>
            </a:r>
          </a:p>
          <a:p>
            <a:pPr eaLnBrk="0" hangingPunct="0">
              <a:spcBef>
                <a:spcPct val="50000"/>
              </a:spcBef>
              <a:defRPr/>
            </a:pPr>
            <a:r>
              <a:rPr lang="tr-TR" sz="3000" b="1" dirty="0">
                <a:solidFill>
                  <a:srgbClr val="FF0000"/>
                </a:solidFill>
                <a:effectLst>
                  <a:outerShdw blurRad="38100" dist="38100" dir="2700000" algn="tl">
                    <a:srgbClr val="000000"/>
                  </a:outerShdw>
                </a:effectLst>
                <a:latin typeface="Arial" charset="0"/>
              </a:rPr>
              <a:t>6. </a:t>
            </a:r>
            <a:r>
              <a:rPr lang="tr-TR" sz="2800" b="1" dirty="0">
                <a:effectLst>
                  <a:outerShdw blurRad="38100" dist="38100" dir="2700000" algn="tl">
                    <a:srgbClr val="FFFFFF"/>
                  </a:outerShdw>
                </a:effectLst>
                <a:latin typeface="Arial" charset="0"/>
              </a:rPr>
              <a:t>Plânlı okul gelişimi içerisinde yer alan diğer okulları (özellikle bu uygulamayı çok iyi başaran okulları) ziyaret edip onlarla görüş alış verişinde bulunur.</a:t>
            </a:r>
          </a:p>
          <a:p>
            <a:pPr algn="just" eaLnBrk="0" hangingPunct="0">
              <a:spcBef>
                <a:spcPct val="50000"/>
              </a:spcBef>
              <a:defRPr/>
            </a:pPr>
            <a:r>
              <a:rPr lang="tr-TR" sz="3000" b="1" dirty="0">
                <a:solidFill>
                  <a:srgbClr val="FF0000"/>
                </a:solidFill>
                <a:effectLst>
                  <a:outerShdw blurRad="38100" dist="38100" dir="2700000" algn="tl">
                    <a:srgbClr val="000000"/>
                  </a:outerShdw>
                </a:effectLst>
                <a:latin typeface="Arial" charset="0"/>
              </a:rPr>
              <a:t>7. </a:t>
            </a:r>
            <a:r>
              <a:rPr lang="tr-TR" sz="2800" b="1" dirty="0">
                <a:effectLst>
                  <a:outerShdw blurRad="38100" dist="38100" dir="2700000" algn="tl">
                    <a:srgbClr val="FFFFFF"/>
                  </a:outerShdw>
                </a:effectLst>
                <a:latin typeface="Arial" charset="0"/>
              </a:rPr>
              <a:t>“Okul Gelişim Süreci” ile ilgili olarak; okul personelini, velileri ve öğrenci gruplarını bilgilendirir. Bu amaçla; çeşitli toplantı, panel, seminer vb. düzenler.</a:t>
            </a:r>
          </a:p>
        </p:txBody>
      </p:sp>
      <p:sp>
        <p:nvSpPr>
          <p:cNvPr id="33795" name="2 Metin kutusu"/>
          <p:cNvSpPr txBox="1">
            <a:spLocks noChangeArrowheads="1"/>
          </p:cNvSpPr>
          <p:nvPr/>
        </p:nvSpPr>
        <p:spPr bwMode="auto">
          <a:xfrm>
            <a:off x="2195513" y="476250"/>
            <a:ext cx="4537075" cy="615950"/>
          </a:xfrm>
          <a:prstGeom prst="rect">
            <a:avLst/>
          </a:prstGeom>
          <a:noFill/>
          <a:ln w="9525">
            <a:noFill/>
            <a:miter lim="800000"/>
            <a:headEnd/>
            <a:tailEnd/>
          </a:ln>
        </p:spPr>
        <p:txBody>
          <a:bodyPr>
            <a:spAutoFit/>
          </a:bodyPr>
          <a:lstStyle/>
          <a:p>
            <a:pPr algn="ctr"/>
            <a:r>
              <a:rPr lang="tr-TR" sz="3400">
                <a:solidFill>
                  <a:srgbClr val="FF0000"/>
                </a:solidFill>
              </a:rPr>
              <a:t>OGYE’NİN GÖREVLERİ</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3 Dikdörtgen"/>
          <p:cNvSpPr>
            <a:spLocks noChangeArrowheads="1"/>
          </p:cNvSpPr>
          <p:nvPr/>
        </p:nvSpPr>
        <p:spPr bwMode="auto">
          <a:xfrm>
            <a:off x="250825" y="908050"/>
            <a:ext cx="8642350" cy="1755775"/>
          </a:xfrm>
          <a:prstGeom prst="rect">
            <a:avLst/>
          </a:prstGeom>
          <a:noFill/>
          <a:ln w="9525">
            <a:noFill/>
            <a:miter lim="800000"/>
            <a:headEnd/>
            <a:tailEnd/>
          </a:ln>
        </p:spPr>
        <p:txBody>
          <a:bodyPr>
            <a:spAutoFit/>
          </a:bodyPr>
          <a:lstStyle/>
          <a:p>
            <a:pPr algn="just" eaLnBrk="0" hangingPunct="0">
              <a:spcBef>
                <a:spcPct val="50000"/>
              </a:spcBef>
            </a:pPr>
            <a:r>
              <a:rPr lang="tr-TR" sz="3000" b="1">
                <a:solidFill>
                  <a:srgbClr val="FF0000"/>
                </a:solidFill>
                <a:latin typeface="Arial" pitchFamily="34" charset="0"/>
              </a:rPr>
              <a:t>8. </a:t>
            </a:r>
            <a:r>
              <a:rPr lang="tr-TR" sz="2600" b="1">
                <a:latin typeface="Arial" pitchFamily="34" charset="0"/>
              </a:rPr>
              <a:t>“İhtiyaç Analizi” için anketler uygular, görüşmeler yapar, anket ve görüşme formlarını değerlendirir, değerlendirme sonuçlarını okul personeline, velilere ve öğrencilere duyurur.</a:t>
            </a:r>
          </a:p>
        </p:txBody>
      </p:sp>
      <p:sp>
        <p:nvSpPr>
          <p:cNvPr id="5" name="4 Dikdörtgen"/>
          <p:cNvSpPr/>
          <p:nvPr/>
        </p:nvSpPr>
        <p:spPr>
          <a:xfrm>
            <a:off x="250825" y="2708275"/>
            <a:ext cx="8642350" cy="4029075"/>
          </a:xfrm>
          <a:prstGeom prst="rect">
            <a:avLst/>
          </a:prstGeom>
        </p:spPr>
        <p:txBody>
          <a:bodyPr>
            <a:spAutoFit/>
          </a:bodyPr>
          <a:lstStyle/>
          <a:p>
            <a:pPr algn="just" eaLnBrk="0" hangingPunct="0">
              <a:lnSpc>
                <a:spcPct val="110000"/>
              </a:lnSpc>
              <a:spcBef>
                <a:spcPct val="50000"/>
              </a:spcBef>
              <a:defRPr/>
            </a:pPr>
            <a:r>
              <a:rPr lang="tr-TR" sz="3000" b="1" dirty="0">
                <a:solidFill>
                  <a:srgbClr val="FF0000"/>
                </a:solidFill>
                <a:latin typeface="Arial" charset="0"/>
              </a:rPr>
              <a:t>9. </a:t>
            </a:r>
            <a:r>
              <a:rPr lang="tr-TR" sz="2600" b="1" dirty="0">
                <a:effectLst>
                  <a:outerShdw blurRad="38100" dist="38100" dir="2700000" algn="tl">
                    <a:srgbClr val="FFFFFF"/>
                  </a:outerShdw>
                </a:effectLst>
                <a:latin typeface="Arial" charset="0"/>
              </a:rPr>
              <a:t>İhtiyaç analizi ile belirlenen konular arasından, ilgili öğretim yılının okul gelişimi için öncelik taşıyanları belirler.</a:t>
            </a:r>
          </a:p>
          <a:p>
            <a:pPr algn="just" eaLnBrk="0" hangingPunct="0">
              <a:lnSpc>
                <a:spcPct val="110000"/>
              </a:lnSpc>
              <a:spcBef>
                <a:spcPct val="50000"/>
              </a:spcBef>
              <a:defRPr/>
            </a:pPr>
            <a:r>
              <a:rPr lang="tr-TR" sz="3000" b="1" dirty="0">
                <a:solidFill>
                  <a:srgbClr val="FF0000"/>
                </a:solidFill>
                <a:latin typeface="Arial" charset="0"/>
              </a:rPr>
              <a:t>10. </a:t>
            </a:r>
            <a:r>
              <a:rPr lang="tr-TR" sz="2400" b="1" dirty="0">
                <a:effectLst>
                  <a:outerShdw blurRad="38100" dist="38100" dir="2700000" algn="tl">
                    <a:srgbClr val="FFFFFF"/>
                  </a:outerShdw>
                </a:effectLst>
                <a:latin typeface="Arial" charset="0"/>
              </a:rPr>
              <a:t>Çalışma gruplarının plânlama ve uygulamalarını organize eder ve her çalışma  grubunun hazırladığı “Çalışma Plânlarının”</a:t>
            </a:r>
          </a:p>
          <a:p>
            <a:pPr algn="just" eaLnBrk="0" hangingPunct="0">
              <a:lnSpc>
                <a:spcPct val="110000"/>
              </a:lnSpc>
              <a:spcBef>
                <a:spcPct val="50000"/>
              </a:spcBef>
              <a:defRPr/>
            </a:pPr>
            <a:r>
              <a:rPr lang="tr-TR" sz="2400" b="1" dirty="0">
                <a:solidFill>
                  <a:srgbClr val="C00000"/>
                </a:solidFill>
                <a:effectLst>
                  <a:outerShdw blurRad="38100" dist="38100" dir="2700000" algn="tl">
                    <a:srgbClr val="FFFFFF"/>
                  </a:outerShdw>
                </a:effectLst>
                <a:latin typeface="Arial" charset="0"/>
              </a:rPr>
              <a:t> </a:t>
            </a:r>
            <a:r>
              <a:rPr lang="tr-TR" sz="2400" b="1" dirty="0">
                <a:effectLst>
                  <a:outerShdw blurRad="38100" dist="38100" dir="2700000" algn="tl">
                    <a:srgbClr val="FFFFFF"/>
                  </a:outerShdw>
                </a:effectLst>
                <a:latin typeface="Arial" charset="0"/>
              </a:rPr>
              <a:t>“Yıllık Okul Gelişim Plânı”na uygun olup olmadığını kontrol eder.</a:t>
            </a:r>
          </a:p>
        </p:txBody>
      </p:sp>
      <p:sp>
        <p:nvSpPr>
          <p:cNvPr id="34820" name="3 Metin kutusu"/>
          <p:cNvSpPr txBox="1">
            <a:spLocks noChangeArrowheads="1"/>
          </p:cNvSpPr>
          <p:nvPr/>
        </p:nvSpPr>
        <p:spPr bwMode="auto">
          <a:xfrm>
            <a:off x="2051050" y="260350"/>
            <a:ext cx="4537075" cy="615950"/>
          </a:xfrm>
          <a:prstGeom prst="rect">
            <a:avLst/>
          </a:prstGeom>
          <a:noFill/>
          <a:ln w="9525">
            <a:noFill/>
            <a:miter lim="800000"/>
            <a:headEnd/>
            <a:tailEnd/>
          </a:ln>
        </p:spPr>
        <p:txBody>
          <a:bodyPr>
            <a:spAutoFit/>
          </a:bodyPr>
          <a:lstStyle/>
          <a:p>
            <a:pPr algn="ctr"/>
            <a:r>
              <a:rPr lang="tr-TR" sz="3400">
                <a:solidFill>
                  <a:srgbClr val="FF0000"/>
                </a:solidFill>
              </a:rPr>
              <a:t>OGYE’NİN GÖREVLERİ</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a:xfrm>
            <a:off x="457200" y="764704"/>
            <a:ext cx="8229600" cy="5361459"/>
          </a:xfrm>
        </p:spPr>
        <p:txBody>
          <a:bodyPr>
            <a:normAutofit/>
          </a:bodyPr>
          <a:lstStyle/>
          <a:p>
            <a:r>
              <a:rPr lang="tr-TR" dirty="0" smtClean="0"/>
              <a:t>(3)	Bakanlığa bağlı her derece ve türdeki örgün ve yaygın eğitim kurumları, bu Yönerge’de açıklanan rapor formatına uyarak hazırlayacakları kurum ya da ekip başvuru raporu ile en az bir kategoride eğitimde kalite ödülü sürecine katılır.</a:t>
            </a:r>
          </a:p>
          <a:p>
            <a:r>
              <a:rPr lang="tr-TR" dirty="0" smtClean="0"/>
              <a:t>(4)	Model değerlendirme kriterleri, gelen talepler ve alınan geri bildirimler doğrultusunda Başkanlıkça güncellenir.</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7</a:t>
            </a:fld>
            <a:endParaRPr lang="tr-TR"/>
          </a:p>
        </p:txBody>
      </p:sp>
    </p:spTree>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250825" y="1557338"/>
            <a:ext cx="8713788" cy="4376737"/>
          </a:xfrm>
          <a:prstGeom prst="rect">
            <a:avLst/>
          </a:prstGeom>
        </p:spPr>
        <p:txBody>
          <a:bodyPr>
            <a:spAutoFit/>
          </a:bodyPr>
          <a:lstStyle/>
          <a:p>
            <a:pPr algn="just" eaLnBrk="0" hangingPunct="0">
              <a:lnSpc>
                <a:spcPct val="110000"/>
              </a:lnSpc>
              <a:spcBef>
                <a:spcPct val="50000"/>
              </a:spcBef>
              <a:defRPr/>
            </a:pPr>
            <a:r>
              <a:rPr lang="tr-TR" sz="3000" b="1" dirty="0">
                <a:solidFill>
                  <a:srgbClr val="FF0000"/>
                </a:solidFill>
                <a:latin typeface="Arial" charset="0"/>
              </a:rPr>
              <a:t>11. </a:t>
            </a:r>
            <a:r>
              <a:rPr lang="tr-TR" sz="3200" b="1" dirty="0">
                <a:effectLst>
                  <a:outerShdw blurRad="38100" dist="38100" dir="2700000" algn="tl">
                    <a:srgbClr val="FFFFFF"/>
                  </a:outerShdw>
                </a:effectLst>
                <a:latin typeface="Arial" charset="0"/>
              </a:rPr>
              <a:t>Çalışma gruplarının gerçekleştirecekleri çalışmaları koordine eder.</a:t>
            </a:r>
          </a:p>
          <a:p>
            <a:pPr algn="just" eaLnBrk="0" hangingPunct="0">
              <a:lnSpc>
                <a:spcPct val="110000"/>
              </a:lnSpc>
              <a:spcBef>
                <a:spcPct val="50000"/>
              </a:spcBef>
              <a:defRPr/>
            </a:pPr>
            <a:endParaRPr lang="tr-TR" sz="1000" b="1" dirty="0">
              <a:effectLst>
                <a:outerShdw blurRad="38100" dist="38100" dir="2700000" algn="tl">
                  <a:srgbClr val="FFFFFF"/>
                </a:outerShdw>
              </a:effectLst>
              <a:latin typeface="Arial" charset="0"/>
            </a:endParaRPr>
          </a:p>
          <a:p>
            <a:pPr algn="just" eaLnBrk="0" hangingPunct="0">
              <a:lnSpc>
                <a:spcPct val="110000"/>
              </a:lnSpc>
              <a:spcBef>
                <a:spcPct val="50000"/>
              </a:spcBef>
              <a:defRPr/>
            </a:pPr>
            <a:r>
              <a:rPr lang="tr-TR" sz="3000" b="1" dirty="0">
                <a:solidFill>
                  <a:srgbClr val="FF0000"/>
                </a:solidFill>
                <a:latin typeface="Arial" charset="0"/>
              </a:rPr>
              <a:t>12. </a:t>
            </a:r>
            <a:r>
              <a:rPr lang="tr-TR" sz="3200" b="1" dirty="0">
                <a:effectLst>
                  <a:outerShdw blurRad="38100" dist="38100" dir="2700000" algn="tl">
                    <a:srgbClr val="FFFFFF"/>
                  </a:outerShdw>
                </a:effectLst>
                <a:latin typeface="Arial" charset="0"/>
              </a:rPr>
              <a:t>Okul Gelişim Plânı doğrultusunda gerçekleştirilen çalışmaların “Biçimlendirici Değerlendirmesini” yapar ve alınan sonuçlar doğrultusunda plân üzerinde gerekli düzeltmeleri yapar.</a:t>
            </a:r>
          </a:p>
        </p:txBody>
      </p:sp>
      <p:sp>
        <p:nvSpPr>
          <p:cNvPr id="35843" name="2 Metin kutusu"/>
          <p:cNvSpPr txBox="1">
            <a:spLocks noChangeArrowheads="1"/>
          </p:cNvSpPr>
          <p:nvPr/>
        </p:nvSpPr>
        <p:spPr bwMode="auto">
          <a:xfrm>
            <a:off x="2124075" y="765175"/>
            <a:ext cx="4535488" cy="614363"/>
          </a:xfrm>
          <a:prstGeom prst="rect">
            <a:avLst/>
          </a:prstGeom>
          <a:noFill/>
          <a:ln w="9525">
            <a:noFill/>
            <a:miter lim="800000"/>
            <a:headEnd/>
            <a:tailEnd/>
          </a:ln>
        </p:spPr>
        <p:txBody>
          <a:bodyPr>
            <a:spAutoFit/>
          </a:bodyPr>
          <a:lstStyle/>
          <a:p>
            <a:pPr algn="ctr"/>
            <a:r>
              <a:rPr lang="tr-TR" sz="3400">
                <a:solidFill>
                  <a:srgbClr val="FF0000"/>
                </a:solidFill>
              </a:rPr>
              <a:t>OGYE’NİN GÖREVLERİ</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179388" y="1341438"/>
            <a:ext cx="8785225" cy="2894012"/>
          </a:xfrm>
          <a:prstGeom prst="rect">
            <a:avLst/>
          </a:prstGeom>
        </p:spPr>
        <p:txBody>
          <a:bodyPr>
            <a:spAutoFit/>
          </a:bodyPr>
          <a:lstStyle/>
          <a:p>
            <a:pPr>
              <a:spcBef>
                <a:spcPct val="50000"/>
              </a:spcBef>
              <a:defRPr/>
            </a:pPr>
            <a:r>
              <a:rPr lang="tr-TR" sz="3000" b="1" dirty="0">
                <a:solidFill>
                  <a:srgbClr val="FF0000"/>
                </a:solidFill>
                <a:latin typeface="Arial" charset="0"/>
              </a:rPr>
              <a:t>13. </a:t>
            </a:r>
            <a:r>
              <a:rPr lang="tr-TR" sz="3000" b="1" dirty="0">
                <a:effectLst>
                  <a:outerShdw blurRad="38100" dist="38100" dir="2700000" algn="tl">
                    <a:srgbClr val="FFFFFF"/>
                  </a:outerShdw>
                </a:effectLst>
                <a:latin typeface="Arial" charset="0"/>
              </a:rPr>
              <a:t>Düzeltilmiş Okul Gelişim Plânı’nın öğretim yılı sonunda “Son Değerlendirmesini” yapar. Gerçekleştirilemeyen hedefler, nedenleri ile belirlenir ve değerlendirme sonuçları bir sonraki yılın gelişim plânının hazırlanmasında dikkate alınır.</a:t>
            </a:r>
          </a:p>
        </p:txBody>
      </p:sp>
      <p:sp>
        <p:nvSpPr>
          <p:cNvPr id="5" name="4 Dikdörtgen"/>
          <p:cNvSpPr/>
          <p:nvPr/>
        </p:nvSpPr>
        <p:spPr>
          <a:xfrm>
            <a:off x="250825" y="4437063"/>
            <a:ext cx="8569325" cy="1939925"/>
          </a:xfrm>
          <a:prstGeom prst="rect">
            <a:avLst/>
          </a:prstGeom>
        </p:spPr>
        <p:txBody>
          <a:bodyPr>
            <a:spAutoFit/>
          </a:bodyPr>
          <a:lstStyle/>
          <a:p>
            <a:pPr algn="just">
              <a:spcBef>
                <a:spcPct val="50000"/>
              </a:spcBef>
              <a:defRPr/>
            </a:pPr>
            <a:r>
              <a:rPr lang="tr-TR" sz="3000" b="1" dirty="0">
                <a:solidFill>
                  <a:srgbClr val="FF0000"/>
                </a:solidFill>
                <a:latin typeface="Arial" charset="0"/>
              </a:rPr>
              <a:t>14. </a:t>
            </a:r>
            <a:r>
              <a:rPr lang="tr-TR" sz="3000" b="1" dirty="0">
                <a:effectLst>
                  <a:outerShdw blurRad="38100" dist="38100" dir="2700000" algn="tl">
                    <a:srgbClr val="FFFFFF"/>
                  </a:outerShdw>
                </a:effectLst>
                <a:latin typeface="Arial" charset="0"/>
              </a:rPr>
              <a:t>Okul personelinin ihtiyaçlarına yönelik olarak okulda hizmet içi eğitim (kurs, seminer, toplantı vb.) çalışmaların </a:t>
            </a:r>
            <a:r>
              <a:rPr lang="tr-TR" sz="3000" b="1" dirty="0" err="1">
                <a:effectLst>
                  <a:outerShdw blurRad="38100" dist="38100" dir="2700000" algn="tl">
                    <a:srgbClr val="FFFFFF"/>
                  </a:outerShdw>
                </a:effectLst>
                <a:latin typeface="Arial" charset="0"/>
              </a:rPr>
              <a:t>organizasyonnu</a:t>
            </a:r>
            <a:r>
              <a:rPr lang="tr-TR" sz="3000" b="1" dirty="0">
                <a:effectLst>
                  <a:outerShdw blurRad="38100" dist="38100" dir="2700000" algn="tl">
                    <a:srgbClr val="FFFFFF"/>
                  </a:outerShdw>
                </a:effectLst>
                <a:latin typeface="Arial" charset="0"/>
              </a:rPr>
              <a:t> yapar.</a:t>
            </a:r>
          </a:p>
        </p:txBody>
      </p:sp>
      <p:sp>
        <p:nvSpPr>
          <p:cNvPr id="36868" name="5 Metin kutusu"/>
          <p:cNvSpPr txBox="1">
            <a:spLocks noChangeArrowheads="1"/>
          </p:cNvSpPr>
          <p:nvPr/>
        </p:nvSpPr>
        <p:spPr bwMode="auto">
          <a:xfrm>
            <a:off x="2195513" y="620713"/>
            <a:ext cx="4537075" cy="615950"/>
          </a:xfrm>
          <a:prstGeom prst="rect">
            <a:avLst/>
          </a:prstGeom>
          <a:noFill/>
          <a:ln w="9525">
            <a:noFill/>
            <a:miter lim="800000"/>
            <a:headEnd/>
            <a:tailEnd/>
          </a:ln>
        </p:spPr>
        <p:txBody>
          <a:bodyPr>
            <a:spAutoFit/>
          </a:bodyPr>
          <a:lstStyle/>
          <a:p>
            <a:pPr algn="ctr"/>
            <a:r>
              <a:rPr lang="tr-TR" sz="3400">
                <a:solidFill>
                  <a:srgbClr val="FF0000"/>
                </a:solidFill>
              </a:rPr>
              <a:t>OGYE’NİN GÖREVLERİ</a:t>
            </a:r>
          </a:p>
        </p:txBody>
      </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3 Dikdörtgen"/>
          <p:cNvSpPr>
            <a:spLocks noChangeArrowheads="1"/>
          </p:cNvSpPr>
          <p:nvPr/>
        </p:nvSpPr>
        <p:spPr bwMode="auto">
          <a:xfrm>
            <a:off x="323850" y="1484313"/>
            <a:ext cx="8569325" cy="4770437"/>
          </a:xfrm>
          <a:prstGeom prst="rect">
            <a:avLst/>
          </a:prstGeom>
          <a:noFill/>
          <a:ln w="9525">
            <a:noFill/>
            <a:miter lim="800000"/>
            <a:headEnd/>
            <a:tailEnd/>
          </a:ln>
        </p:spPr>
        <p:txBody>
          <a:bodyPr>
            <a:spAutoFit/>
          </a:bodyPr>
          <a:lstStyle/>
          <a:p>
            <a:pPr algn="just">
              <a:spcBef>
                <a:spcPct val="50000"/>
              </a:spcBef>
            </a:pPr>
            <a:r>
              <a:rPr lang="tr-TR" sz="3000" b="1">
                <a:solidFill>
                  <a:srgbClr val="FF0000"/>
                </a:solidFill>
                <a:latin typeface="Arial" pitchFamily="34" charset="0"/>
              </a:rPr>
              <a:t>15. </a:t>
            </a:r>
            <a:r>
              <a:rPr lang="tr-TR" sz="3200" b="1">
                <a:latin typeface="Arial" pitchFamily="34" charset="0"/>
              </a:rPr>
              <a:t>Okul Gelişim Raporunu hazırlar. Raporu okul   toplumunun bilgilendirilmesine sunar ve öğretim yılını izleyen Temmuz ayı içinde Milli Eğitim Müdürlüğü ile Bakanlığımızın ilgili birimlerine ulaşacak şekilde gönderir.</a:t>
            </a:r>
          </a:p>
          <a:p>
            <a:pPr algn="just">
              <a:spcBef>
                <a:spcPct val="50000"/>
              </a:spcBef>
            </a:pPr>
            <a:r>
              <a:rPr lang="tr-TR" sz="3000" b="1">
                <a:solidFill>
                  <a:srgbClr val="FF0000"/>
                </a:solidFill>
                <a:latin typeface="Arial" pitchFamily="34" charset="0"/>
              </a:rPr>
              <a:t>16. </a:t>
            </a:r>
            <a:r>
              <a:rPr lang="tr-TR" sz="3200" b="1">
                <a:latin typeface="Arial" pitchFamily="34" charset="0"/>
              </a:rPr>
              <a:t>Okul personelinin hizmet içi eğitim ihtiyaçlarını belirler ve il/ilçe milli eğitim müdürlüklerine bildirir.</a:t>
            </a:r>
          </a:p>
        </p:txBody>
      </p:sp>
      <p:sp>
        <p:nvSpPr>
          <p:cNvPr id="37891" name="2 Metin kutusu"/>
          <p:cNvSpPr txBox="1">
            <a:spLocks noChangeArrowheads="1"/>
          </p:cNvSpPr>
          <p:nvPr/>
        </p:nvSpPr>
        <p:spPr bwMode="auto">
          <a:xfrm>
            <a:off x="2195513" y="692150"/>
            <a:ext cx="4537075" cy="615950"/>
          </a:xfrm>
          <a:prstGeom prst="rect">
            <a:avLst/>
          </a:prstGeom>
          <a:noFill/>
          <a:ln w="9525">
            <a:noFill/>
            <a:miter lim="800000"/>
            <a:headEnd/>
            <a:tailEnd/>
          </a:ln>
        </p:spPr>
        <p:txBody>
          <a:bodyPr>
            <a:spAutoFit/>
          </a:bodyPr>
          <a:lstStyle/>
          <a:p>
            <a:pPr algn="ctr"/>
            <a:r>
              <a:rPr lang="tr-TR" sz="3400">
                <a:solidFill>
                  <a:srgbClr val="FF0000"/>
                </a:solidFill>
              </a:rPr>
              <a:t>OGYE’NİN GÖREVLERİ</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3 Dikdörtgen"/>
          <p:cNvSpPr>
            <a:spLocks noChangeArrowheads="1"/>
          </p:cNvSpPr>
          <p:nvPr/>
        </p:nvSpPr>
        <p:spPr bwMode="auto">
          <a:xfrm>
            <a:off x="250825" y="1989138"/>
            <a:ext cx="8496300" cy="2462212"/>
          </a:xfrm>
          <a:prstGeom prst="rect">
            <a:avLst/>
          </a:prstGeom>
          <a:noFill/>
          <a:ln w="9525">
            <a:noFill/>
            <a:miter lim="800000"/>
            <a:headEnd/>
            <a:tailEnd/>
          </a:ln>
        </p:spPr>
        <p:txBody>
          <a:bodyPr>
            <a:spAutoFit/>
          </a:bodyPr>
          <a:lstStyle/>
          <a:p>
            <a:pPr algn="ctr"/>
            <a:r>
              <a:rPr lang="tr-TR" sz="5800" b="1">
                <a:solidFill>
                  <a:srgbClr val="FF0000"/>
                </a:solidFill>
                <a:latin typeface="Arial" pitchFamily="34" charset="0"/>
              </a:rPr>
              <a:t>Kimlerden Oluşur?</a:t>
            </a:r>
          </a:p>
          <a:p>
            <a:endParaRPr lang="tr-TR" sz="4800" b="1">
              <a:latin typeface="Arial" pitchFamily="34" charset="0"/>
            </a:endParaRPr>
          </a:p>
          <a:p>
            <a:r>
              <a:rPr lang="tr-TR" sz="4800" b="1">
                <a:latin typeface="Arial" pitchFamily="34" charset="0"/>
              </a:rPr>
              <a:t> </a:t>
            </a:r>
            <a:endParaRPr lang="tr-TR" sz="4800"/>
          </a:p>
        </p:txBody>
      </p:sp>
      <p:sp>
        <p:nvSpPr>
          <p:cNvPr id="38915" name="2 Dikdörtgen"/>
          <p:cNvSpPr>
            <a:spLocks noChangeArrowheads="1"/>
          </p:cNvSpPr>
          <p:nvPr/>
        </p:nvSpPr>
        <p:spPr bwMode="auto">
          <a:xfrm>
            <a:off x="1042988" y="476250"/>
            <a:ext cx="7561262" cy="923925"/>
          </a:xfrm>
          <a:prstGeom prst="rect">
            <a:avLst/>
          </a:prstGeom>
          <a:noFill/>
          <a:ln w="9525">
            <a:noFill/>
            <a:miter lim="800000"/>
            <a:headEnd/>
            <a:tailEnd/>
          </a:ln>
        </p:spPr>
        <p:txBody>
          <a:bodyPr>
            <a:spAutoFit/>
          </a:bodyPr>
          <a:lstStyle/>
          <a:p>
            <a:r>
              <a:rPr lang="tr-TR" sz="5400" b="1">
                <a:solidFill>
                  <a:srgbClr val="FE0000"/>
                </a:solidFill>
              </a:rPr>
              <a:t>O</a:t>
            </a:r>
            <a:r>
              <a:rPr lang="tr-TR" sz="3000" b="1">
                <a:solidFill>
                  <a:srgbClr val="FE0000"/>
                </a:solidFill>
              </a:rPr>
              <a:t>kul</a:t>
            </a:r>
            <a:r>
              <a:rPr lang="tr-TR" sz="5400" b="1">
                <a:solidFill>
                  <a:srgbClr val="FE0000"/>
                </a:solidFill>
              </a:rPr>
              <a:t> G</a:t>
            </a:r>
            <a:r>
              <a:rPr lang="tr-TR" sz="3000" b="1">
                <a:solidFill>
                  <a:srgbClr val="FE0000"/>
                </a:solidFill>
              </a:rPr>
              <a:t>elişim</a:t>
            </a:r>
            <a:r>
              <a:rPr lang="tr-TR" sz="5400" b="1">
                <a:solidFill>
                  <a:srgbClr val="FE0000"/>
                </a:solidFill>
              </a:rPr>
              <a:t> Y</a:t>
            </a:r>
            <a:r>
              <a:rPr lang="tr-TR" sz="3000" b="1">
                <a:solidFill>
                  <a:srgbClr val="FE0000"/>
                </a:solidFill>
              </a:rPr>
              <a:t>önetim</a:t>
            </a:r>
            <a:r>
              <a:rPr lang="tr-TR" sz="5400" b="1">
                <a:solidFill>
                  <a:srgbClr val="FE0000"/>
                </a:solidFill>
              </a:rPr>
              <a:t> E</a:t>
            </a:r>
            <a:r>
              <a:rPr lang="tr-TR" sz="3000" b="1">
                <a:solidFill>
                  <a:srgbClr val="FE0000"/>
                </a:solidFill>
              </a:rPr>
              <a:t>kibi</a:t>
            </a:r>
            <a:endParaRPr lang="tr-TR" sz="3000"/>
          </a:p>
        </p:txBody>
      </p:sp>
      <p:pic>
        <p:nvPicPr>
          <p:cNvPr id="4" name="Picture 2" descr="BIZMTG"/>
          <p:cNvPicPr>
            <a:picLocks noChangeAspect="1" noChangeArrowheads="1"/>
          </p:cNvPicPr>
          <p:nvPr/>
        </p:nvPicPr>
        <p:blipFill>
          <a:blip r:embed="rId3" cstate="print">
            <a:duotone>
              <a:prstClr val="black"/>
              <a:schemeClr val="accent1">
                <a:tint val="45000"/>
                <a:satMod val="400000"/>
              </a:schemeClr>
            </a:duotone>
            <a:lum bright="9000"/>
          </a:blip>
          <a:srcRect/>
          <a:stretch>
            <a:fillRect/>
          </a:stretch>
        </p:blipFill>
        <p:spPr bwMode="auto">
          <a:xfrm>
            <a:off x="1979712" y="3284984"/>
            <a:ext cx="4935537" cy="299085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9"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3 Dikdörtgen"/>
          <p:cNvSpPr>
            <a:spLocks noChangeArrowheads="1"/>
          </p:cNvSpPr>
          <p:nvPr/>
        </p:nvSpPr>
        <p:spPr bwMode="auto">
          <a:xfrm>
            <a:off x="0" y="711200"/>
            <a:ext cx="8785225" cy="5170488"/>
          </a:xfrm>
          <a:prstGeom prst="rect">
            <a:avLst/>
          </a:prstGeom>
          <a:noFill/>
          <a:ln w="9525">
            <a:noFill/>
            <a:miter lim="800000"/>
            <a:headEnd/>
            <a:tailEnd/>
          </a:ln>
        </p:spPr>
        <p:txBody>
          <a:bodyPr>
            <a:spAutoFit/>
          </a:bodyPr>
          <a:lstStyle/>
          <a:p>
            <a:pPr eaLnBrk="0" hangingPunct="0">
              <a:lnSpc>
                <a:spcPct val="110000"/>
              </a:lnSpc>
            </a:pPr>
            <a:r>
              <a:rPr lang="tr-TR" sz="3000" b="1">
                <a:latin typeface="Times New Roman" pitchFamily="18" charset="0"/>
              </a:rPr>
              <a:t>1-  Okul Müdürü (Başkan) </a:t>
            </a:r>
          </a:p>
          <a:p>
            <a:pPr eaLnBrk="0" hangingPunct="0">
              <a:lnSpc>
                <a:spcPct val="110000"/>
              </a:lnSpc>
            </a:pPr>
            <a:r>
              <a:rPr lang="tr-TR" sz="3000" b="1">
                <a:latin typeface="Times New Roman" pitchFamily="18" charset="0"/>
              </a:rPr>
              <a:t>2-  Müdür yardımcısı</a:t>
            </a:r>
          </a:p>
          <a:p>
            <a:pPr eaLnBrk="0" hangingPunct="0">
              <a:lnSpc>
                <a:spcPct val="110000"/>
              </a:lnSpc>
            </a:pPr>
            <a:r>
              <a:rPr lang="tr-TR" sz="3000" b="1">
                <a:latin typeface="Times New Roman" pitchFamily="18" charset="0"/>
              </a:rPr>
              <a:t>3-  Öğretmen (En az iki kişi)</a:t>
            </a:r>
          </a:p>
          <a:p>
            <a:pPr eaLnBrk="0" hangingPunct="0">
              <a:lnSpc>
                <a:spcPct val="110000"/>
              </a:lnSpc>
            </a:pPr>
            <a:r>
              <a:rPr lang="tr-TR" sz="3000" b="1">
                <a:latin typeface="Times New Roman" pitchFamily="18" charset="0"/>
              </a:rPr>
              <a:t>4-  Rehber Öğretmen</a:t>
            </a:r>
          </a:p>
          <a:p>
            <a:pPr eaLnBrk="0" hangingPunct="0">
              <a:lnSpc>
                <a:spcPct val="110000"/>
              </a:lnSpc>
            </a:pPr>
            <a:r>
              <a:rPr lang="tr-TR" sz="3000" b="1">
                <a:latin typeface="Times New Roman" pitchFamily="18" charset="0"/>
              </a:rPr>
              <a:t>5-  En az bir tane destek pers.</a:t>
            </a:r>
          </a:p>
          <a:p>
            <a:pPr eaLnBrk="0" hangingPunct="0">
              <a:lnSpc>
                <a:spcPct val="110000"/>
              </a:lnSpc>
            </a:pPr>
            <a:r>
              <a:rPr lang="tr-TR" sz="3000" b="1">
                <a:latin typeface="Times New Roman" pitchFamily="18" charset="0"/>
              </a:rPr>
              <a:t>6-  Öğrenci (En az iki kişi)</a:t>
            </a:r>
          </a:p>
          <a:p>
            <a:pPr eaLnBrk="0" hangingPunct="0">
              <a:lnSpc>
                <a:spcPct val="110000"/>
              </a:lnSpc>
            </a:pPr>
            <a:r>
              <a:rPr lang="tr-TR" sz="3000" b="1">
                <a:latin typeface="Times New Roman" pitchFamily="18" charset="0"/>
              </a:rPr>
              <a:t>7-  Veli (En az iki kişi)</a:t>
            </a:r>
          </a:p>
          <a:p>
            <a:pPr eaLnBrk="0" hangingPunct="0">
              <a:lnSpc>
                <a:spcPct val="110000"/>
              </a:lnSpc>
            </a:pPr>
            <a:r>
              <a:rPr lang="tr-TR" sz="3000" b="1">
                <a:latin typeface="Times New Roman" pitchFamily="18" charset="0"/>
              </a:rPr>
              <a:t>8-  Okul Aile Birliği temsilcisi</a:t>
            </a:r>
          </a:p>
          <a:p>
            <a:pPr eaLnBrk="0" hangingPunct="0">
              <a:lnSpc>
                <a:spcPct val="110000"/>
              </a:lnSpc>
            </a:pPr>
            <a:r>
              <a:rPr lang="tr-TR" sz="3000" b="1">
                <a:latin typeface="Times New Roman" pitchFamily="18" charset="0"/>
              </a:rPr>
              <a:t>9-Okulun bulunduğu mahallenin Muhtarı</a:t>
            </a:r>
          </a:p>
          <a:p>
            <a:pPr eaLnBrk="0" hangingPunct="0">
              <a:lnSpc>
                <a:spcPct val="110000"/>
              </a:lnSpc>
            </a:pPr>
            <a:r>
              <a:rPr lang="tr-TR" sz="3000" b="1">
                <a:latin typeface="Times New Roman" pitchFamily="18" charset="0"/>
              </a:rPr>
              <a:t>10- Okul Aile Birliği Sınıflar Temsilcisi</a:t>
            </a:r>
            <a:endParaRPr lang="tr-TR" sz="3000"/>
          </a:p>
        </p:txBody>
      </p:sp>
      <p:pic>
        <p:nvPicPr>
          <p:cNvPr id="39939" name="Picture 3"/>
          <p:cNvPicPr>
            <a:picLocks noChangeAspect="1" noChangeArrowheads="1"/>
          </p:cNvPicPr>
          <p:nvPr/>
        </p:nvPicPr>
        <p:blipFill>
          <a:blip r:embed="rId3" cstate="print"/>
          <a:srcRect/>
          <a:stretch>
            <a:fillRect/>
          </a:stretch>
        </p:blipFill>
        <p:spPr bwMode="auto">
          <a:xfrm>
            <a:off x="5800725" y="692150"/>
            <a:ext cx="3343275" cy="3097213"/>
          </a:xfrm>
          <a:prstGeom prst="rect">
            <a:avLst/>
          </a:prstGeom>
          <a:noFill/>
          <a:ln w="9525">
            <a:noFill/>
            <a:miter lim="800000"/>
            <a:headEnd/>
            <a:tailEnd/>
          </a:ln>
        </p:spPr>
      </p:pic>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4 Dikdörtgen"/>
          <p:cNvSpPr>
            <a:spLocks noChangeArrowheads="1"/>
          </p:cNvSpPr>
          <p:nvPr/>
        </p:nvSpPr>
        <p:spPr bwMode="auto">
          <a:xfrm>
            <a:off x="827088" y="2133600"/>
            <a:ext cx="7561262" cy="1260475"/>
          </a:xfrm>
          <a:prstGeom prst="rect">
            <a:avLst/>
          </a:prstGeom>
          <a:noFill/>
          <a:ln w="9525">
            <a:noFill/>
            <a:miter lim="800000"/>
            <a:headEnd/>
            <a:tailEnd/>
          </a:ln>
        </p:spPr>
        <p:txBody>
          <a:bodyPr>
            <a:spAutoFit/>
          </a:bodyPr>
          <a:lstStyle/>
          <a:p>
            <a:pPr algn="ctr"/>
            <a:r>
              <a:rPr lang="tr-TR" sz="3800" b="1">
                <a:latin typeface="Arial" pitchFamily="34" charset="0"/>
              </a:rPr>
              <a:t>Üyelerinin Görevleri</a:t>
            </a:r>
          </a:p>
          <a:p>
            <a:pPr algn="ctr"/>
            <a:r>
              <a:rPr lang="tr-TR" sz="3800" b="1">
                <a:latin typeface="Arial" pitchFamily="34" charset="0"/>
              </a:rPr>
              <a:t> Nelerdir?</a:t>
            </a:r>
            <a:endParaRPr lang="tr-TR" sz="3800"/>
          </a:p>
        </p:txBody>
      </p:sp>
      <p:sp>
        <p:nvSpPr>
          <p:cNvPr id="40963" name="5 Dikdörtgen"/>
          <p:cNvSpPr>
            <a:spLocks noChangeArrowheads="1"/>
          </p:cNvSpPr>
          <p:nvPr/>
        </p:nvSpPr>
        <p:spPr bwMode="auto">
          <a:xfrm>
            <a:off x="900113" y="1125538"/>
            <a:ext cx="7559675" cy="922337"/>
          </a:xfrm>
          <a:prstGeom prst="rect">
            <a:avLst/>
          </a:prstGeom>
          <a:noFill/>
          <a:ln w="9525">
            <a:noFill/>
            <a:miter lim="800000"/>
            <a:headEnd/>
            <a:tailEnd/>
          </a:ln>
        </p:spPr>
        <p:txBody>
          <a:bodyPr>
            <a:spAutoFit/>
          </a:bodyPr>
          <a:lstStyle/>
          <a:p>
            <a:r>
              <a:rPr lang="tr-TR" sz="5400" b="1">
                <a:solidFill>
                  <a:srgbClr val="FE0000"/>
                </a:solidFill>
              </a:rPr>
              <a:t>O</a:t>
            </a:r>
            <a:r>
              <a:rPr lang="tr-TR" sz="3000" b="1">
                <a:solidFill>
                  <a:srgbClr val="FE0000"/>
                </a:solidFill>
              </a:rPr>
              <a:t>kul</a:t>
            </a:r>
            <a:r>
              <a:rPr lang="tr-TR" sz="5400" b="1">
                <a:solidFill>
                  <a:srgbClr val="FE0000"/>
                </a:solidFill>
              </a:rPr>
              <a:t> G</a:t>
            </a:r>
            <a:r>
              <a:rPr lang="tr-TR" sz="3000" b="1">
                <a:solidFill>
                  <a:srgbClr val="FE0000"/>
                </a:solidFill>
              </a:rPr>
              <a:t>elişim</a:t>
            </a:r>
            <a:r>
              <a:rPr lang="tr-TR" sz="5400" b="1">
                <a:solidFill>
                  <a:srgbClr val="FE0000"/>
                </a:solidFill>
              </a:rPr>
              <a:t> Y</a:t>
            </a:r>
            <a:r>
              <a:rPr lang="tr-TR" sz="3000" b="1">
                <a:solidFill>
                  <a:srgbClr val="FE0000"/>
                </a:solidFill>
              </a:rPr>
              <a:t>önetim</a:t>
            </a:r>
            <a:r>
              <a:rPr lang="tr-TR" sz="5400" b="1">
                <a:solidFill>
                  <a:srgbClr val="FE0000"/>
                </a:solidFill>
              </a:rPr>
              <a:t> E</a:t>
            </a:r>
            <a:r>
              <a:rPr lang="tr-TR" sz="3000" b="1">
                <a:solidFill>
                  <a:srgbClr val="FE0000"/>
                </a:solidFill>
              </a:rPr>
              <a:t>kibi</a:t>
            </a:r>
            <a:endParaRPr lang="tr-TR" sz="3000"/>
          </a:p>
        </p:txBody>
      </p:sp>
      <p:pic>
        <p:nvPicPr>
          <p:cNvPr id="40964" name="Picture 3"/>
          <p:cNvPicPr>
            <a:picLocks noChangeAspect="1" noChangeArrowheads="1"/>
          </p:cNvPicPr>
          <p:nvPr/>
        </p:nvPicPr>
        <p:blipFill>
          <a:blip r:embed="rId3" cstate="print"/>
          <a:srcRect/>
          <a:stretch>
            <a:fillRect/>
          </a:stretch>
        </p:blipFill>
        <p:spPr bwMode="auto">
          <a:xfrm>
            <a:off x="1258888" y="3573463"/>
            <a:ext cx="7058025" cy="3097212"/>
          </a:xfrm>
          <a:prstGeom prst="rect">
            <a:avLst/>
          </a:prstGeom>
          <a:noFill/>
          <a:ln w="9525">
            <a:noFill/>
            <a:miter lim="800000"/>
            <a:headEnd/>
            <a:tailEnd/>
          </a:ln>
        </p:spPr>
      </p:pic>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3 Dikdörtgen"/>
          <p:cNvSpPr>
            <a:spLocks noChangeArrowheads="1"/>
          </p:cNvSpPr>
          <p:nvPr/>
        </p:nvSpPr>
        <p:spPr bwMode="auto">
          <a:xfrm>
            <a:off x="358775" y="908050"/>
            <a:ext cx="8785225" cy="5324475"/>
          </a:xfrm>
          <a:prstGeom prst="rect">
            <a:avLst/>
          </a:prstGeom>
          <a:noFill/>
          <a:ln w="9525">
            <a:noFill/>
            <a:miter lim="800000"/>
            <a:headEnd/>
            <a:tailEnd/>
          </a:ln>
        </p:spPr>
        <p:txBody>
          <a:bodyPr>
            <a:spAutoFit/>
          </a:bodyPr>
          <a:lstStyle/>
          <a:p>
            <a:pPr marL="457200" indent="-457200" algn="just" eaLnBrk="0" hangingPunct="0">
              <a:spcBef>
                <a:spcPct val="50000"/>
              </a:spcBef>
            </a:pPr>
            <a:r>
              <a:rPr lang="tr-TR" sz="3200" b="1">
                <a:solidFill>
                  <a:srgbClr val="FF0000"/>
                </a:solidFill>
                <a:latin typeface="Arial" pitchFamily="34" charset="0"/>
              </a:rPr>
              <a:t>Okul Müdürü </a:t>
            </a:r>
          </a:p>
          <a:p>
            <a:pPr marL="457200" indent="-457200" eaLnBrk="0" hangingPunct="0">
              <a:spcBef>
                <a:spcPct val="50000"/>
              </a:spcBef>
            </a:pPr>
            <a:r>
              <a:rPr lang="tr-TR" sz="2800" b="1">
                <a:latin typeface="Arial" pitchFamily="34" charset="0"/>
              </a:rPr>
              <a:t>    *Okul gelişiminin sürekliliğinden sorumludur.</a:t>
            </a:r>
          </a:p>
          <a:p>
            <a:pPr marL="457200" indent="-457200" eaLnBrk="0" hangingPunct="0">
              <a:spcBef>
                <a:spcPct val="50000"/>
              </a:spcBef>
            </a:pPr>
            <a:r>
              <a:rPr lang="tr-TR" sz="2800" b="1">
                <a:latin typeface="Arial" pitchFamily="34" charset="0"/>
              </a:rPr>
              <a:t>    *Plânlı Okul Gelişimi için gerekli plânlama, organizasyon ve görevlendirmeleri yapar,</a:t>
            </a:r>
          </a:p>
          <a:p>
            <a:pPr marL="457200" indent="-457200" eaLnBrk="0" hangingPunct="0">
              <a:spcBef>
                <a:spcPct val="50000"/>
              </a:spcBef>
            </a:pPr>
            <a:r>
              <a:rPr lang="tr-TR" sz="2800" b="1">
                <a:latin typeface="Arial" pitchFamily="34" charset="0"/>
              </a:rPr>
              <a:t>   *İlçe/İl Milli eğitim müdürlükleri ve  bakanlığın ilgili birimleri ile koordinasyonu  sağlar,</a:t>
            </a:r>
          </a:p>
          <a:p>
            <a:pPr marL="457200" indent="-457200" eaLnBrk="0" hangingPunct="0">
              <a:spcBef>
                <a:spcPct val="50000"/>
              </a:spcBef>
            </a:pPr>
            <a:r>
              <a:rPr lang="tr-TR" sz="2800" b="1">
                <a:latin typeface="Arial" pitchFamily="34" charset="0"/>
              </a:rPr>
              <a:t>   *Okul-üniversite iş birliğini sağlar,</a:t>
            </a:r>
          </a:p>
          <a:p>
            <a:pPr marL="457200" indent="-457200" eaLnBrk="0" hangingPunct="0">
              <a:spcBef>
                <a:spcPct val="50000"/>
              </a:spcBef>
            </a:pPr>
            <a:r>
              <a:rPr lang="tr-TR" sz="2800" b="1">
                <a:latin typeface="Arial" pitchFamily="34" charset="0"/>
              </a:rPr>
              <a:t>   *Okul personelinin mesleki gelişimini </a:t>
            </a:r>
          </a:p>
          <a:p>
            <a:pPr marL="457200" indent="-457200" eaLnBrk="0" hangingPunct="0">
              <a:spcBef>
                <a:spcPct val="50000"/>
              </a:spcBef>
            </a:pPr>
            <a:r>
              <a:rPr lang="tr-TR" sz="2800" b="1">
                <a:latin typeface="Arial" pitchFamily="34" charset="0"/>
              </a:rPr>
              <a:t>    destekler.</a:t>
            </a:r>
          </a:p>
        </p:txBody>
      </p:sp>
      <p:graphicFrame>
        <p:nvGraphicFramePr>
          <p:cNvPr id="5122" name="Object 3"/>
          <p:cNvGraphicFramePr>
            <a:graphicFrameLocks/>
          </p:cNvGraphicFramePr>
          <p:nvPr/>
        </p:nvGraphicFramePr>
        <p:xfrm>
          <a:off x="7308850" y="4365625"/>
          <a:ext cx="1600200" cy="2057400"/>
        </p:xfrm>
        <a:graphic>
          <a:graphicData uri="http://schemas.openxmlformats.org/presentationml/2006/ole">
            <p:oleObj spid="_x0000_s5122" name="ClipArt" r:id="rId4" imgW="2392363" imgH="2230438" progId="">
              <p:embed/>
            </p:oleObj>
          </a:graphicData>
        </a:graphic>
      </p:graphicFrame>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3 Metin kutusu"/>
          <p:cNvSpPr txBox="1">
            <a:spLocks noChangeArrowheads="1"/>
          </p:cNvSpPr>
          <p:nvPr/>
        </p:nvSpPr>
        <p:spPr bwMode="auto">
          <a:xfrm>
            <a:off x="323850" y="620713"/>
            <a:ext cx="6119813" cy="800100"/>
          </a:xfrm>
          <a:prstGeom prst="rect">
            <a:avLst/>
          </a:prstGeom>
          <a:noFill/>
          <a:ln w="9525">
            <a:noFill/>
            <a:miter lim="800000"/>
            <a:headEnd/>
            <a:tailEnd/>
          </a:ln>
        </p:spPr>
        <p:txBody>
          <a:bodyPr>
            <a:spAutoFit/>
          </a:bodyPr>
          <a:lstStyle/>
          <a:p>
            <a:r>
              <a:rPr lang="tr-TR" sz="2800" b="1">
                <a:solidFill>
                  <a:srgbClr val="FF0000"/>
                </a:solidFill>
              </a:rPr>
              <a:t>Rehber Öğretmen:</a:t>
            </a:r>
            <a:endParaRPr lang="tr-TR" sz="1800">
              <a:solidFill>
                <a:srgbClr val="FF0000"/>
              </a:solidFill>
            </a:endParaRPr>
          </a:p>
          <a:p>
            <a:endParaRPr lang="tr-TR" sz="1800"/>
          </a:p>
        </p:txBody>
      </p:sp>
      <p:sp>
        <p:nvSpPr>
          <p:cNvPr id="5" name="4 Dikdörtgen"/>
          <p:cNvSpPr/>
          <p:nvPr/>
        </p:nvSpPr>
        <p:spPr>
          <a:xfrm>
            <a:off x="0" y="1512888"/>
            <a:ext cx="9144000" cy="4418012"/>
          </a:xfrm>
          <a:prstGeom prst="rect">
            <a:avLst/>
          </a:prstGeom>
        </p:spPr>
        <p:txBody>
          <a:bodyPr>
            <a:spAutoFit/>
          </a:bodyPr>
          <a:lstStyle/>
          <a:p>
            <a:pPr eaLnBrk="0" hangingPunct="0">
              <a:lnSpc>
                <a:spcPct val="130000"/>
              </a:lnSpc>
              <a:defRPr/>
            </a:pPr>
            <a:r>
              <a:rPr lang="tr-TR" sz="2400" b="1" dirty="0">
                <a:latin typeface="Arial" charset="0"/>
              </a:rPr>
              <a:t>*Okul Gelişim Süreci Basamakları içerisinde yapılacak</a:t>
            </a:r>
          </a:p>
          <a:p>
            <a:pPr eaLnBrk="0" hangingPunct="0">
              <a:lnSpc>
                <a:spcPct val="130000"/>
              </a:lnSpc>
              <a:defRPr/>
            </a:pPr>
            <a:r>
              <a:rPr lang="tr-TR" sz="2400" b="1" dirty="0">
                <a:latin typeface="Arial" charset="0"/>
              </a:rPr>
              <a:t> her türlü çalışmanın plânlaması, organizasyonu ve    </a:t>
            </a:r>
            <a:r>
              <a:rPr lang="tr-TR" sz="2400" b="1" dirty="0">
                <a:solidFill>
                  <a:schemeClr val="bg1"/>
                </a:solidFill>
                <a:latin typeface="Arial" charset="0"/>
              </a:rPr>
              <a:t>.</a:t>
            </a:r>
            <a:r>
              <a:rPr lang="tr-TR" sz="2400" b="1" dirty="0">
                <a:latin typeface="Arial" charset="0"/>
              </a:rPr>
              <a:t>yürütülmesinden sorumludurlar.</a:t>
            </a:r>
          </a:p>
          <a:p>
            <a:pPr eaLnBrk="0" hangingPunct="0">
              <a:lnSpc>
                <a:spcPct val="130000"/>
              </a:lnSpc>
              <a:spcBef>
                <a:spcPts val="1600"/>
              </a:spcBef>
              <a:defRPr/>
            </a:pPr>
            <a:r>
              <a:rPr lang="tr-TR" sz="2400" b="1" dirty="0">
                <a:latin typeface="Arial" charset="0"/>
              </a:rPr>
              <a:t>*Memnuniyet anketlerinin her yıl uygulanmasını ve Okul  </a:t>
            </a:r>
            <a:r>
              <a:rPr lang="tr-TR" sz="2400" b="1" dirty="0">
                <a:solidFill>
                  <a:schemeClr val="bg1"/>
                </a:solidFill>
                <a:latin typeface="Arial" charset="0"/>
              </a:rPr>
              <a:t>.</a:t>
            </a:r>
            <a:r>
              <a:rPr lang="tr-TR" sz="2400" b="1" dirty="0">
                <a:latin typeface="Arial" charset="0"/>
              </a:rPr>
              <a:t>Gelişim Planının Hazırlanmasını  sağlar</a:t>
            </a:r>
          </a:p>
          <a:p>
            <a:pPr eaLnBrk="0" hangingPunct="0">
              <a:lnSpc>
                <a:spcPct val="130000"/>
              </a:lnSpc>
              <a:spcBef>
                <a:spcPts val="1600"/>
              </a:spcBef>
              <a:defRPr/>
            </a:pPr>
            <a:r>
              <a:rPr lang="tr-TR" sz="2400" b="1" dirty="0">
                <a:latin typeface="Arial" charset="0"/>
              </a:rPr>
              <a:t>*Ekip üyelerinin kişisel özelliklerine uygun ekiplerde görev      </a:t>
            </a:r>
            <a:r>
              <a:rPr lang="tr-TR" sz="2400" b="1" dirty="0">
                <a:solidFill>
                  <a:schemeClr val="bg1"/>
                </a:solidFill>
                <a:latin typeface="Arial" charset="0"/>
              </a:rPr>
              <a:t>.</a:t>
            </a:r>
            <a:r>
              <a:rPr lang="tr-TR" sz="2400" b="1" dirty="0">
                <a:latin typeface="Arial" charset="0"/>
              </a:rPr>
              <a:t> almasını sağlar.    </a:t>
            </a:r>
          </a:p>
          <a:p>
            <a:pPr marL="457200" indent="-457200" eaLnBrk="0" hangingPunct="0">
              <a:spcBef>
                <a:spcPts val="1600"/>
              </a:spcBef>
              <a:defRPr/>
            </a:pPr>
            <a:r>
              <a:rPr lang="tr-TR" sz="2400" b="1" dirty="0">
                <a:latin typeface="Arial" charset="0"/>
              </a:rPr>
              <a:t>*OGYE üyesi diğer öğretmenlerin yapacağı görevleri yapar.</a:t>
            </a:r>
          </a:p>
        </p:txBody>
      </p:sp>
      <p:pic>
        <p:nvPicPr>
          <p:cNvPr id="41988" name="Picture 3"/>
          <p:cNvPicPr>
            <a:picLocks noChangeAspect="1" noChangeArrowheads="1"/>
          </p:cNvPicPr>
          <p:nvPr/>
        </p:nvPicPr>
        <p:blipFill>
          <a:blip r:embed="rId3" cstate="print"/>
          <a:srcRect/>
          <a:stretch>
            <a:fillRect/>
          </a:stretch>
        </p:blipFill>
        <p:spPr bwMode="auto">
          <a:xfrm>
            <a:off x="7967663" y="0"/>
            <a:ext cx="1176337" cy="2495550"/>
          </a:xfrm>
          <a:prstGeom prst="rect">
            <a:avLst/>
          </a:prstGeom>
          <a:noFill/>
          <a:ln w="9525">
            <a:noFill/>
            <a:miter lim="800000"/>
            <a:headEnd/>
            <a:tailEnd/>
          </a:ln>
        </p:spPr>
      </p:pic>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3"/>
          <p:cNvPicPr>
            <a:picLocks noChangeAspect="1" noChangeArrowheads="1"/>
          </p:cNvPicPr>
          <p:nvPr/>
        </p:nvPicPr>
        <p:blipFill>
          <a:blip r:embed="rId3" cstate="print"/>
          <a:srcRect/>
          <a:stretch>
            <a:fillRect/>
          </a:stretch>
        </p:blipFill>
        <p:spPr bwMode="auto">
          <a:xfrm>
            <a:off x="8101013" y="0"/>
            <a:ext cx="1176337" cy="2495550"/>
          </a:xfrm>
          <a:prstGeom prst="rect">
            <a:avLst/>
          </a:prstGeom>
          <a:noFill/>
          <a:ln w="9525">
            <a:noFill/>
            <a:miter lim="800000"/>
            <a:headEnd/>
            <a:tailEnd/>
          </a:ln>
        </p:spPr>
      </p:pic>
      <p:sp>
        <p:nvSpPr>
          <p:cNvPr id="43011" name="3 Dikdörtgen"/>
          <p:cNvSpPr>
            <a:spLocks noChangeArrowheads="1"/>
          </p:cNvSpPr>
          <p:nvPr/>
        </p:nvSpPr>
        <p:spPr bwMode="auto">
          <a:xfrm>
            <a:off x="0" y="476250"/>
            <a:ext cx="9144000" cy="5437188"/>
          </a:xfrm>
          <a:prstGeom prst="rect">
            <a:avLst/>
          </a:prstGeom>
          <a:noFill/>
          <a:ln w="9525">
            <a:noFill/>
            <a:miter lim="800000"/>
            <a:headEnd/>
            <a:tailEnd/>
          </a:ln>
        </p:spPr>
        <p:txBody>
          <a:bodyPr>
            <a:spAutoFit/>
          </a:bodyPr>
          <a:lstStyle/>
          <a:p>
            <a:pPr eaLnBrk="0" hangingPunct="0">
              <a:lnSpc>
                <a:spcPct val="130000"/>
              </a:lnSpc>
            </a:pPr>
            <a:r>
              <a:rPr lang="tr-TR" sz="2800" b="1">
                <a:latin typeface="Arial" pitchFamily="34" charset="0"/>
              </a:rPr>
              <a:t>  </a:t>
            </a:r>
            <a:r>
              <a:rPr lang="tr-TR" sz="3000" b="1">
                <a:solidFill>
                  <a:srgbClr val="FF0000"/>
                </a:solidFill>
                <a:latin typeface="Arial" pitchFamily="34" charset="0"/>
              </a:rPr>
              <a:t>Öğretmenler: </a:t>
            </a:r>
          </a:p>
          <a:p>
            <a:pPr eaLnBrk="0" hangingPunct="0">
              <a:lnSpc>
                <a:spcPct val="130000"/>
              </a:lnSpc>
            </a:pPr>
            <a:endParaRPr lang="tr-TR" sz="2800" b="1">
              <a:latin typeface="Arial" pitchFamily="34" charset="0"/>
            </a:endParaRPr>
          </a:p>
          <a:p>
            <a:pPr eaLnBrk="0" hangingPunct="0"/>
            <a:r>
              <a:rPr lang="tr-TR" sz="2100" b="1">
                <a:latin typeface="Arial" pitchFamily="34" charset="0"/>
              </a:rPr>
              <a:t>* Plânlı Okul Gelişiminde okulun öğretim kadrosunu temsil ederler.</a:t>
            </a:r>
          </a:p>
          <a:p>
            <a:pPr eaLnBrk="0" hangingPunct="0"/>
            <a:r>
              <a:rPr lang="tr-TR" sz="2100" b="1">
                <a:latin typeface="Arial" pitchFamily="34" charset="0"/>
              </a:rPr>
              <a:t> </a:t>
            </a:r>
          </a:p>
          <a:p>
            <a:pPr eaLnBrk="0" hangingPunct="0"/>
            <a:r>
              <a:rPr lang="tr-TR" sz="2100" b="1">
                <a:latin typeface="Arial" pitchFamily="34" charset="0"/>
              </a:rPr>
              <a:t>* Okul Gelişim Süreci Basamakları içerisinde yapılacak her türlü </a:t>
            </a:r>
          </a:p>
          <a:p>
            <a:pPr eaLnBrk="0" hangingPunct="0"/>
            <a:r>
              <a:rPr lang="tr-TR" sz="2100" b="1">
                <a:latin typeface="Arial" pitchFamily="34" charset="0"/>
              </a:rPr>
              <a:t>  çalışmanın plânlaması, organizasyonu ve yürütülmesinden                                     </a:t>
            </a:r>
            <a:r>
              <a:rPr lang="tr-TR" sz="2100" b="1">
                <a:solidFill>
                  <a:schemeClr val="bg1"/>
                </a:solidFill>
                <a:latin typeface="Arial" pitchFamily="34" charset="0"/>
              </a:rPr>
              <a:t>. </a:t>
            </a:r>
            <a:r>
              <a:rPr lang="tr-TR" sz="2100" b="1">
                <a:latin typeface="Arial" pitchFamily="34" charset="0"/>
              </a:rPr>
              <a:t>sorumludurlar.</a:t>
            </a:r>
          </a:p>
          <a:p>
            <a:pPr eaLnBrk="0" hangingPunct="0"/>
            <a:endParaRPr lang="tr-TR" sz="2100" b="1">
              <a:latin typeface="Arial" pitchFamily="34" charset="0"/>
            </a:endParaRPr>
          </a:p>
          <a:p>
            <a:pPr eaLnBrk="0" hangingPunct="0"/>
            <a:r>
              <a:rPr lang="tr-TR" sz="2100" b="1">
                <a:latin typeface="Arial" pitchFamily="34" charset="0"/>
              </a:rPr>
              <a:t>* Çalışma Gruplarının amaca yönelik olarak etkili bir şekilde plânlarını                                      </a:t>
            </a:r>
            <a:r>
              <a:rPr lang="tr-TR" sz="2100" b="1">
                <a:solidFill>
                  <a:schemeClr val="bg1"/>
                </a:solidFill>
                <a:latin typeface="Arial" pitchFamily="34" charset="0"/>
              </a:rPr>
              <a:t>.</a:t>
            </a:r>
            <a:r>
              <a:rPr lang="tr-TR" sz="2100" b="1">
                <a:latin typeface="Arial" pitchFamily="34" charset="0"/>
              </a:rPr>
              <a:t> uygulamalarında onlara rehberlik ve liderlik yaparlar.</a:t>
            </a:r>
          </a:p>
          <a:p>
            <a:pPr eaLnBrk="0" hangingPunct="0"/>
            <a:endParaRPr lang="tr-TR" sz="2100" b="1">
              <a:latin typeface="Arial" pitchFamily="34" charset="0"/>
            </a:endParaRPr>
          </a:p>
          <a:p>
            <a:pPr eaLnBrk="0" hangingPunct="0">
              <a:spcBef>
                <a:spcPts val="263"/>
              </a:spcBef>
            </a:pPr>
            <a:r>
              <a:rPr lang="tr-TR" sz="2100" b="1">
                <a:latin typeface="Arial" pitchFamily="34" charset="0"/>
              </a:rPr>
              <a:t>* Çalışma Gruplarının plânladıkları çalışmaları gerçekleştirebilmeleri </a:t>
            </a:r>
          </a:p>
          <a:p>
            <a:pPr eaLnBrk="0" hangingPunct="0">
              <a:spcBef>
                <a:spcPts val="263"/>
              </a:spcBef>
            </a:pPr>
            <a:r>
              <a:rPr lang="tr-TR" sz="2100" b="1">
                <a:latin typeface="Arial" pitchFamily="34" charset="0"/>
              </a:rPr>
              <a:t>  için   gerekli organizasyonu ve koordinasyonu sağlarlar.</a:t>
            </a:r>
          </a:p>
          <a:p>
            <a:pPr eaLnBrk="0" hangingPunct="0">
              <a:spcBef>
                <a:spcPts val="2063"/>
              </a:spcBef>
            </a:pPr>
            <a:r>
              <a:rPr lang="tr-TR" sz="2100" b="1">
                <a:latin typeface="Arial" pitchFamily="34" charset="0"/>
              </a:rPr>
              <a:t>* Çalışma Gruplarının plânlamalarındaki zamanlamayı izlerler.</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4034" name="Picture 3"/>
          <p:cNvPicPr>
            <a:picLocks noChangeAspect="1" noChangeArrowheads="1"/>
          </p:cNvPicPr>
          <p:nvPr/>
        </p:nvPicPr>
        <p:blipFill>
          <a:blip r:embed="rId3" cstate="print"/>
          <a:srcRect/>
          <a:stretch>
            <a:fillRect/>
          </a:stretch>
        </p:blipFill>
        <p:spPr bwMode="auto">
          <a:xfrm>
            <a:off x="6588125" y="0"/>
            <a:ext cx="2555875" cy="2217738"/>
          </a:xfrm>
          <a:prstGeom prst="rect">
            <a:avLst/>
          </a:prstGeom>
          <a:noFill/>
          <a:ln w="9525">
            <a:noFill/>
            <a:miter lim="800000"/>
            <a:headEnd/>
            <a:tailEnd/>
          </a:ln>
        </p:spPr>
      </p:pic>
      <p:sp>
        <p:nvSpPr>
          <p:cNvPr id="44035" name="3 Dikdörtgen"/>
          <p:cNvSpPr>
            <a:spLocks noChangeArrowheads="1"/>
          </p:cNvSpPr>
          <p:nvPr/>
        </p:nvSpPr>
        <p:spPr bwMode="auto">
          <a:xfrm>
            <a:off x="0" y="404813"/>
            <a:ext cx="9144000" cy="6232525"/>
          </a:xfrm>
          <a:prstGeom prst="rect">
            <a:avLst/>
          </a:prstGeom>
          <a:noFill/>
          <a:ln w="9525">
            <a:noFill/>
            <a:miter lim="800000"/>
            <a:headEnd/>
            <a:tailEnd/>
          </a:ln>
        </p:spPr>
        <p:txBody>
          <a:bodyPr>
            <a:spAutoFit/>
          </a:bodyPr>
          <a:lstStyle/>
          <a:p>
            <a:pPr eaLnBrk="0" hangingPunct="0">
              <a:lnSpc>
                <a:spcPct val="250000"/>
              </a:lnSpc>
              <a:spcBef>
                <a:spcPts val="2825"/>
              </a:spcBef>
            </a:pPr>
            <a:r>
              <a:rPr lang="tr-TR" sz="3200" b="1">
                <a:solidFill>
                  <a:srgbClr val="FF0000"/>
                </a:solidFill>
                <a:latin typeface="Arial" pitchFamily="34" charset="0"/>
              </a:rPr>
              <a:t>Destek Personeli: </a:t>
            </a:r>
          </a:p>
          <a:p>
            <a:pPr eaLnBrk="0" hangingPunct="0">
              <a:spcBef>
                <a:spcPts val="600"/>
              </a:spcBef>
            </a:pPr>
            <a:r>
              <a:rPr lang="tr-TR" sz="2400" b="1">
                <a:latin typeface="Arial" pitchFamily="34" charset="0"/>
              </a:rPr>
              <a:t>* Okul çevresini, binasını, fiziki kaynaklarını,</a:t>
            </a:r>
          </a:p>
          <a:p>
            <a:pPr eaLnBrk="0" hangingPunct="0">
              <a:spcBef>
                <a:spcPts val="600"/>
              </a:spcBef>
            </a:pPr>
            <a:r>
              <a:rPr lang="tr-TR" sz="2400" b="1">
                <a:latin typeface="Arial" pitchFamily="34" charset="0"/>
              </a:rPr>
              <a:t>   ekipmanlarının güvenliğini, düzenini, </a:t>
            </a:r>
          </a:p>
          <a:p>
            <a:pPr eaLnBrk="0" hangingPunct="0">
              <a:spcBef>
                <a:spcPts val="600"/>
              </a:spcBef>
            </a:pPr>
            <a:r>
              <a:rPr lang="tr-TR" sz="2400" b="1">
                <a:latin typeface="Arial" pitchFamily="34" charset="0"/>
              </a:rPr>
              <a:t>   temizliğini ve etkili kullanımını sağlar.</a:t>
            </a:r>
          </a:p>
          <a:p>
            <a:pPr eaLnBrk="0" hangingPunct="0">
              <a:spcBef>
                <a:spcPts val="1600"/>
              </a:spcBef>
            </a:pPr>
            <a:r>
              <a:rPr lang="tr-TR" sz="2400" b="1">
                <a:latin typeface="Arial" pitchFamily="34" charset="0"/>
              </a:rPr>
              <a:t>* Okul-çevre temizliği ve güvenliğine yönelik çalışmaları</a:t>
            </a:r>
          </a:p>
          <a:p>
            <a:pPr eaLnBrk="0" hangingPunct="0">
              <a:spcBef>
                <a:spcPts val="1600"/>
              </a:spcBef>
            </a:pPr>
            <a:r>
              <a:rPr lang="tr-TR" sz="2400" b="1">
                <a:latin typeface="Arial" pitchFamily="34" charset="0"/>
              </a:rPr>
              <a:t>   düzenler ve yürütür.</a:t>
            </a:r>
          </a:p>
          <a:p>
            <a:pPr eaLnBrk="0" hangingPunct="0">
              <a:spcBef>
                <a:spcPct val="50000"/>
              </a:spcBef>
            </a:pPr>
            <a:r>
              <a:rPr lang="tr-TR" sz="2400" b="1">
                <a:latin typeface="Arial" pitchFamily="34" charset="0"/>
              </a:rPr>
              <a:t>* Okul eşyalarının ve ekipmanlarının korunması, temizliği ve     </a:t>
            </a:r>
            <a:r>
              <a:rPr lang="tr-TR" sz="2400" b="1">
                <a:solidFill>
                  <a:schemeClr val="bg1"/>
                </a:solidFill>
                <a:latin typeface="Arial" pitchFamily="34" charset="0"/>
              </a:rPr>
              <a:t>.</a:t>
            </a:r>
            <a:r>
              <a:rPr lang="tr-TR" sz="2400" b="1">
                <a:latin typeface="Arial" pitchFamily="34" charset="0"/>
              </a:rPr>
              <a:t> etkili       kullanımına yönelik yapılacak çalışmaları düzenler.</a:t>
            </a:r>
          </a:p>
          <a:p>
            <a:pPr eaLnBrk="0" hangingPunct="0">
              <a:spcBef>
                <a:spcPts val="1600"/>
              </a:spcBef>
            </a:pPr>
            <a:r>
              <a:rPr lang="tr-TR" sz="2400" b="1">
                <a:latin typeface="Arial" pitchFamily="34" charset="0"/>
              </a:rPr>
              <a:t>* Okulun fiziki mekanlarının kullanımını düzenler.</a:t>
            </a:r>
          </a:p>
          <a:p>
            <a:pPr eaLnBrk="0" hangingPunct="0">
              <a:spcBef>
                <a:spcPct val="50000"/>
              </a:spcBef>
            </a:pPr>
            <a:r>
              <a:rPr lang="tr-TR" sz="2400" b="1">
                <a:latin typeface="Arial" pitchFamily="34" charset="0"/>
              </a:rPr>
              <a:t>* Okulun güvenliğine yönelik çalışmaların organizasyonunda </a:t>
            </a:r>
            <a:r>
              <a:rPr lang="tr-TR" sz="2400" b="1">
                <a:solidFill>
                  <a:schemeClr val="bg1"/>
                </a:solidFill>
                <a:latin typeface="Arial" pitchFamily="34" charset="0"/>
              </a:rPr>
              <a:t>. .  </a:t>
            </a:r>
            <a:r>
              <a:rPr lang="tr-TR" sz="2400" b="1">
                <a:latin typeface="Arial" pitchFamily="34" charset="0"/>
              </a:rPr>
              <a:t>rol alır.</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4 Dikdörtgen"/>
          <p:cNvSpPr/>
          <p:nvPr/>
        </p:nvSpPr>
        <p:spPr>
          <a:xfrm>
            <a:off x="2915816" y="620688"/>
            <a:ext cx="3456384" cy="1077218"/>
          </a:xfrm>
          <a:prstGeom prst="rect">
            <a:avLst/>
          </a:prstGeom>
        </p:spPr>
        <p:style>
          <a:lnRef idx="2">
            <a:schemeClr val="accent4"/>
          </a:lnRef>
          <a:fillRef idx="1">
            <a:schemeClr val="lt1"/>
          </a:fillRef>
          <a:effectRef idx="0">
            <a:schemeClr val="accent4"/>
          </a:effectRef>
          <a:fontRef idx="minor">
            <a:schemeClr val="dk1"/>
          </a:fontRef>
        </p:style>
        <p:txBody>
          <a:bodyPr wrap="square">
            <a:spAutoFit/>
          </a:bodyPr>
          <a:lstStyle/>
          <a:p>
            <a:r>
              <a:rPr lang="tr-TR" sz="3200" b="1" dirty="0" smtClean="0">
                <a:solidFill>
                  <a:srgbClr val="FF0000"/>
                </a:solidFill>
              </a:rPr>
              <a:t>Ödül Kategorileri </a:t>
            </a:r>
            <a:endParaRPr lang="tr-TR" sz="3200" dirty="0"/>
          </a:p>
        </p:txBody>
      </p:sp>
      <p:sp>
        <p:nvSpPr>
          <p:cNvPr id="6" name="5 Dikdörtgen"/>
          <p:cNvSpPr/>
          <p:nvPr/>
        </p:nvSpPr>
        <p:spPr>
          <a:xfrm>
            <a:off x="539552" y="1844824"/>
            <a:ext cx="2692404"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tr-TR" sz="2400" dirty="0" smtClean="0"/>
              <a:t>Yılın kaliteli kurumu </a:t>
            </a:r>
            <a:endParaRPr lang="tr-TR" sz="2400" dirty="0"/>
          </a:p>
        </p:txBody>
      </p:sp>
      <p:sp>
        <p:nvSpPr>
          <p:cNvPr id="7" name="6 Dikdörtgen"/>
          <p:cNvSpPr/>
          <p:nvPr/>
        </p:nvSpPr>
        <p:spPr>
          <a:xfrm>
            <a:off x="5940152" y="1916832"/>
            <a:ext cx="2314801" cy="461665"/>
          </a:xfrm>
          <a:prstGeom prst="rect">
            <a:avLst/>
          </a:prstGeom>
        </p:spPr>
        <p:style>
          <a:lnRef idx="2">
            <a:schemeClr val="accent4"/>
          </a:lnRef>
          <a:fillRef idx="1">
            <a:schemeClr val="lt1"/>
          </a:fillRef>
          <a:effectRef idx="0">
            <a:schemeClr val="accent4"/>
          </a:effectRef>
          <a:fontRef idx="minor">
            <a:schemeClr val="dk1"/>
          </a:fontRef>
        </p:style>
        <p:txBody>
          <a:bodyPr wrap="none">
            <a:spAutoFit/>
          </a:bodyPr>
          <a:lstStyle/>
          <a:p>
            <a:r>
              <a:rPr lang="tr-TR" sz="2400" dirty="0" smtClean="0"/>
              <a:t>Yılın kaliteli ekibi </a:t>
            </a:r>
            <a:endParaRPr lang="tr-TR" sz="2400" dirty="0"/>
          </a:p>
        </p:txBody>
      </p:sp>
      <p:sp>
        <p:nvSpPr>
          <p:cNvPr id="11" name="10 Yukarı Bükülü Ok"/>
          <p:cNvSpPr/>
          <p:nvPr/>
        </p:nvSpPr>
        <p:spPr>
          <a:xfrm rot="10800000">
            <a:off x="1873425" y="836712"/>
            <a:ext cx="1042391" cy="10427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2" name="11 Yukarı Bükülü Ok"/>
          <p:cNvSpPr/>
          <p:nvPr/>
        </p:nvSpPr>
        <p:spPr>
          <a:xfrm rot="10800000" flipH="1">
            <a:off x="6084168" y="836712"/>
            <a:ext cx="1189857" cy="10427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3" name="12 Yukarı Bükülü Ok"/>
          <p:cNvSpPr/>
          <p:nvPr/>
        </p:nvSpPr>
        <p:spPr>
          <a:xfrm rot="5400000">
            <a:off x="755742" y="2314435"/>
            <a:ext cx="1042391" cy="10427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4" name="13 Yukarı Bükülü Ok"/>
          <p:cNvSpPr/>
          <p:nvPr/>
        </p:nvSpPr>
        <p:spPr>
          <a:xfrm rot="5400000">
            <a:off x="755742" y="3250539"/>
            <a:ext cx="1042391" cy="10427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5" name="14 Yukarı Bükülü Ok"/>
          <p:cNvSpPr/>
          <p:nvPr/>
        </p:nvSpPr>
        <p:spPr>
          <a:xfrm rot="5400000">
            <a:off x="755742" y="4148914"/>
            <a:ext cx="1042391" cy="10427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6" name="15 Yukarı Bükülü Ok"/>
          <p:cNvSpPr/>
          <p:nvPr/>
        </p:nvSpPr>
        <p:spPr>
          <a:xfrm rot="5400000">
            <a:off x="755742" y="5050739"/>
            <a:ext cx="1042391" cy="1042723"/>
          </a:xfrm>
          <a:prstGeom prst="bentUp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tr-TR"/>
          </a:p>
        </p:txBody>
      </p:sp>
      <p:sp>
        <p:nvSpPr>
          <p:cNvPr id="17" name="16 Dikdörtgen"/>
          <p:cNvSpPr/>
          <p:nvPr/>
        </p:nvSpPr>
        <p:spPr>
          <a:xfrm>
            <a:off x="1907704" y="2852936"/>
            <a:ext cx="3040384"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tr-TR" sz="2400" dirty="0" smtClean="0"/>
              <a:t>Temel eğitim kurumları</a:t>
            </a:r>
            <a:endParaRPr lang="tr-TR" sz="2400" dirty="0"/>
          </a:p>
        </p:txBody>
      </p:sp>
      <p:sp>
        <p:nvSpPr>
          <p:cNvPr id="18" name="17 Dikdörtgen"/>
          <p:cNvSpPr/>
          <p:nvPr/>
        </p:nvSpPr>
        <p:spPr>
          <a:xfrm>
            <a:off x="1835696" y="3861048"/>
            <a:ext cx="3760388"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tr-TR" sz="2400" dirty="0" smtClean="0"/>
              <a:t>Genel ortaöğretim kurumları</a:t>
            </a:r>
            <a:endParaRPr lang="tr-TR" sz="2400" dirty="0"/>
          </a:p>
        </p:txBody>
      </p:sp>
      <p:sp>
        <p:nvSpPr>
          <p:cNvPr id="19" name="18 Dikdörtgen"/>
          <p:cNvSpPr/>
          <p:nvPr/>
        </p:nvSpPr>
        <p:spPr>
          <a:xfrm>
            <a:off x="1835696" y="4725144"/>
            <a:ext cx="4550605"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tr-TR" sz="2400" dirty="0" smtClean="0"/>
              <a:t>Mesleki ve teknik eğitim kurumları </a:t>
            </a:r>
            <a:endParaRPr lang="tr-TR" sz="2400" dirty="0"/>
          </a:p>
        </p:txBody>
      </p:sp>
      <p:sp>
        <p:nvSpPr>
          <p:cNvPr id="20" name="19 Dikdörtgen"/>
          <p:cNvSpPr/>
          <p:nvPr/>
        </p:nvSpPr>
        <p:spPr>
          <a:xfrm>
            <a:off x="1835696" y="5589240"/>
            <a:ext cx="2739917" cy="461665"/>
          </a:xfrm>
          <a:prstGeom prst="rect">
            <a:avLst/>
          </a:prstGeom>
        </p:spPr>
        <p:style>
          <a:lnRef idx="1">
            <a:schemeClr val="accent4"/>
          </a:lnRef>
          <a:fillRef idx="2">
            <a:schemeClr val="accent4"/>
          </a:fillRef>
          <a:effectRef idx="1">
            <a:schemeClr val="accent4"/>
          </a:effectRef>
          <a:fontRef idx="minor">
            <a:schemeClr val="dk1"/>
          </a:fontRef>
        </p:style>
        <p:txBody>
          <a:bodyPr wrap="none">
            <a:spAutoFit/>
          </a:bodyPr>
          <a:lstStyle/>
          <a:p>
            <a:r>
              <a:rPr lang="tr-TR" sz="2400" dirty="0" smtClean="0"/>
              <a:t>Öğrencisiz kurumlar </a:t>
            </a:r>
            <a:endParaRPr lang="tr-TR" sz="2400" dirty="0"/>
          </a:p>
        </p:txBody>
      </p:sp>
      <p:sp>
        <p:nvSpPr>
          <p:cNvPr id="22" name="21 Slayt Numarası Yer Tutucusu"/>
          <p:cNvSpPr>
            <a:spLocks noGrp="1"/>
          </p:cNvSpPr>
          <p:nvPr>
            <p:ph type="sldNum" sz="quarter" idx="12"/>
          </p:nvPr>
        </p:nvSpPr>
        <p:spPr/>
        <p:txBody>
          <a:bodyPr/>
          <a:lstStyle/>
          <a:p>
            <a:fld id="{4B551A19-9AB6-4439-85BA-6A9B7CC1BC16}" type="slidenum">
              <a:rPr lang="tr-TR" smtClean="0"/>
              <a:pPr/>
              <a:t>8</a:t>
            </a:fld>
            <a:endParaRPr lang="tr-T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checkerboard(across)">
                                      <p:cBhvr>
                                        <p:cTn id="7" dur="2000"/>
                                        <p:tgtEl>
                                          <p:spTgt spid="17"/>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18">
                                            <p:txEl>
                                              <p:pRg st="0" end="0"/>
                                            </p:txEl>
                                          </p:spTgt>
                                        </p:tgtEl>
                                        <p:attrNameLst>
                                          <p:attrName>style.visibility</p:attrName>
                                        </p:attrNameLst>
                                      </p:cBhvr>
                                      <p:to>
                                        <p:strVal val="visible"/>
                                      </p:to>
                                    </p:set>
                                    <p:animEffect transition="in" filter="checkerboard(across)">
                                      <p:cBhvr>
                                        <p:cTn id="12" dur="2000"/>
                                        <p:tgtEl>
                                          <p:spTgt spid="1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5" presetClass="entr" presetSubtype="10" fill="hold" nodeType="clickEffect">
                                  <p:stCondLst>
                                    <p:cond delay="0"/>
                                  </p:stCondLst>
                                  <p:childTnLst>
                                    <p:set>
                                      <p:cBhvr>
                                        <p:cTn id="16" dur="1" fill="hold">
                                          <p:stCondLst>
                                            <p:cond delay="0"/>
                                          </p:stCondLst>
                                        </p:cTn>
                                        <p:tgtEl>
                                          <p:spTgt spid="19">
                                            <p:txEl>
                                              <p:pRg st="0" end="0"/>
                                            </p:txEl>
                                          </p:spTgt>
                                        </p:tgtEl>
                                        <p:attrNameLst>
                                          <p:attrName>style.visibility</p:attrName>
                                        </p:attrNameLst>
                                      </p:cBhvr>
                                      <p:to>
                                        <p:strVal val="visible"/>
                                      </p:to>
                                    </p:set>
                                    <p:animEffect transition="in" filter="checkerboard(across)">
                                      <p:cBhvr>
                                        <p:cTn id="17" dur="2000"/>
                                        <p:tgtEl>
                                          <p:spTgt spid="19">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5" presetClass="entr" presetSubtype="10" fill="hold" nodeType="clickEffect">
                                  <p:stCondLst>
                                    <p:cond delay="0"/>
                                  </p:stCondLst>
                                  <p:childTnLst>
                                    <p:set>
                                      <p:cBhvr>
                                        <p:cTn id="21" dur="1" fill="hold">
                                          <p:stCondLst>
                                            <p:cond delay="0"/>
                                          </p:stCondLst>
                                        </p:cTn>
                                        <p:tgtEl>
                                          <p:spTgt spid="20">
                                            <p:txEl>
                                              <p:pRg st="0" end="0"/>
                                            </p:txEl>
                                          </p:spTgt>
                                        </p:tgtEl>
                                        <p:attrNameLst>
                                          <p:attrName>style.visibility</p:attrName>
                                        </p:attrNameLst>
                                      </p:cBhvr>
                                      <p:to>
                                        <p:strVal val="visible"/>
                                      </p:to>
                                    </p:set>
                                    <p:animEffect transition="in" filter="checkerboard(across)">
                                      <p:cBhvr>
                                        <p:cTn id="22" dur="2000"/>
                                        <p:tgtEl>
                                          <p:spTgt spid="20">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3 Dikdörtgen"/>
          <p:cNvSpPr>
            <a:spLocks noChangeArrowheads="1"/>
          </p:cNvSpPr>
          <p:nvPr/>
        </p:nvSpPr>
        <p:spPr bwMode="auto">
          <a:xfrm>
            <a:off x="179388" y="1916113"/>
            <a:ext cx="8785225" cy="4341812"/>
          </a:xfrm>
          <a:prstGeom prst="rect">
            <a:avLst/>
          </a:prstGeom>
          <a:noFill/>
          <a:ln w="9525">
            <a:noFill/>
            <a:miter lim="800000"/>
            <a:headEnd/>
            <a:tailEnd/>
          </a:ln>
        </p:spPr>
        <p:txBody>
          <a:bodyPr>
            <a:spAutoFit/>
          </a:bodyPr>
          <a:lstStyle/>
          <a:p>
            <a:pPr algn="just" eaLnBrk="0" hangingPunct="0">
              <a:spcBef>
                <a:spcPts val="1600"/>
              </a:spcBef>
              <a:spcAft>
                <a:spcPts val="1600"/>
              </a:spcAft>
            </a:pPr>
            <a:r>
              <a:rPr lang="tr-TR" sz="3000" b="1">
                <a:solidFill>
                  <a:srgbClr val="FF0000"/>
                </a:solidFill>
                <a:latin typeface="Arial" pitchFamily="34" charset="0"/>
              </a:rPr>
              <a:t>Veli </a:t>
            </a:r>
          </a:p>
          <a:p>
            <a:pPr algn="just" eaLnBrk="0" hangingPunct="0">
              <a:spcBef>
                <a:spcPct val="5000"/>
              </a:spcBef>
            </a:pPr>
            <a:r>
              <a:rPr lang="tr-TR" sz="2400" b="1">
                <a:latin typeface="Arial" pitchFamily="34" charset="0"/>
              </a:rPr>
              <a:t>*Okul-çevre ve okul-veli iş birliğini geliştirirler.</a:t>
            </a:r>
          </a:p>
          <a:p>
            <a:pPr algn="just" eaLnBrk="0" hangingPunct="0">
              <a:spcBef>
                <a:spcPct val="5000"/>
              </a:spcBef>
            </a:pPr>
            <a:endParaRPr lang="tr-TR" sz="800" b="1">
              <a:latin typeface="Arial" pitchFamily="34" charset="0"/>
            </a:endParaRPr>
          </a:p>
          <a:p>
            <a:pPr eaLnBrk="0" hangingPunct="0">
              <a:spcBef>
                <a:spcPct val="5000"/>
              </a:spcBef>
            </a:pPr>
            <a:r>
              <a:rPr lang="tr-TR" sz="2400" b="1">
                <a:latin typeface="Arial" pitchFamily="34" charset="0"/>
              </a:rPr>
              <a:t>*Okulun çevre ve veliler ile iş birliğinin geliştirilmesine               </a:t>
            </a:r>
            <a:r>
              <a:rPr lang="tr-TR" sz="2400" b="1">
                <a:solidFill>
                  <a:schemeClr val="bg1"/>
                </a:solidFill>
                <a:latin typeface="Arial" pitchFamily="34" charset="0"/>
              </a:rPr>
              <a:t>. </a:t>
            </a:r>
            <a:r>
              <a:rPr lang="tr-TR" sz="2400" b="1">
                <a:latin typeface="Arial" pitchFamily="34" charset="0"/>
              </a:rPr>
              <a:t>yönelik çalışmaları organize edip yürütürler.</a:t>
            </a:r>
          </a:p>
          <a:p>
            <a:pPr eaLnBrk="0" hangingPunct="0">
              <a:spcBef>
                <a:spcPct val="5000"/>
              </a:spcBef>
            </a:pPr>
            <a:endParaRPr lang="tr-TR" sz="900" b="1">
              <a:latin typeface="Arial" pitchFamily="34" charset="0"/>
            </a:endParaRPr>
          </a:p>
          <a:p>
            <a:pPr eaLnBrk="0" hangingPunct="0">
              <a:spcBef>
                <a:spcPct val="5000"/>
              </a:spcBef>
            </a:pPr>
            <a:r>
              <a:rPr lang="tr-TR" sz="2400" b="1">
                <a:latin typeface="Arial" pitchFamily="34" charset="0"/>
              </a:rPr>
              <a:t>*Okulun fiziki kaynaklarının geliştirilmesine önderlik                  </a:t>
            </a:r>
            <a:r>
              <a:rPr lang="tr-TR" sz="2400" b="1">
                <a:solidFill>
                  <a:schemeClr val="bg1"/>
                </a:solidFill>
                <a:latin typeface="Arial" pitchFamily="34" charset="0"/>
              </a:rPr>
              <a:t>                                  . </a:t>
            </a:r>
            <a:r>
              <a:rPr lang="tr-TR" sz="2400" b="1">
                <a:latin typeface="Arial" pitchFamily="34" charset="0"/>
              </a:rPr>
              <a:t>ederler.</a:t>
            </a:r>
          </a:p>
          <a:p>
            <a:pPr eaLnBrk="0" hangingPunct="0">
              <a:spcBef>
                <a:spcPct val="5000"/>
              </a:spcBef>
            </a:pPr>
            <a:endParaRPr lang="tr-TR" sz="900" b="1">
              <a:latin typeface="Arial" pitchFamily="34" charset="0"/>
            </a:endParaRPr>
          </a:p>
          <a:p>
            <a:pPr eaLnBrk="0" hangingPunct="0">
              <a:spcBef>
                <a:spcPct val="5000"/>
              </a:spcBef>
            </a:pPr>
            <a:r>
              <a:rPr lang="tr-TR" sz="2400" b="1">
                <a:latin typeface="Arial" pitchFamily="34" charset="0"/>
              </a:rPr>
              <a:t>*Okulun tanıtım çalışmalarını organize ederler.</a:t>
            </a:r>
          </a:p>
          <a:p>
            <a:pPr eaLnBrk="0" hangingPunct="0">
              <a:spcBef>
                <a:spcPct val="5000"/>
              </a:spcBef>
            </a:pPr>
            <a:endParaRPr lang="tr-TR" sz="900" b="1">
              <a:latin typeface="Arial" pitchFamily="34" charset="0"/>
            </a:endParaRPr>
          </a:p>
          <a:p>
            <a:pPr eaLnBrk="0" hangingPunct="0">
              <a:spcBef>
                <a:spcPct val="5000"/>
              </a:spcBef>
            </a:pPr>
            <a:r>
              <a:rPr lang="tr-TR" sz="2400" b="1">
                <a:latin typeface="Arial" pitchFamily="34" charset="0"/>
              </a:rPr>
              <a:t>*Yardıma muhtaç öğrencileri belirleyip gerekli desteğin bu  </a:t>
            </a:r>
            <a:r>
              <a:rPr lang="tr-TR" sz="2400" b="1">
                <a:solidFill>
                  <a:schemeClr val="bg1"/>
                </a:solidFill>
                <a:latin typeface="Arial" pitchFamily="34" charset="0"/>
              </a:rPr>
              <a:t>. </a:t>
            </a:r>
            <a:r>
              <a:rPr lang="tr-TR" sz="2400" b="1">
                <a:latin typeface="Arial" pitchFamily="34" charset="0"/>
              </a:rPr>
              <a:t>öğrencilere sağlanması çalışmalarını yürütürler.</a:t>
            </a:r>
          </a:p>
        </p:txBody>
      </p:sp>
      <p:pic>
        <p:nvPicPr>
          <p:cNvPr id="45059" name="Picture 3"/>
          <p:cNvPicPr>
            <a:picLocks noChangeAspect="1" noChangeArrowheads="1"/>
          </p:cNvPicPr>
          <p:nvPr/>
        </p:nvPicPr>
        <p:blipFill>
          <a:blip r:embed="rId3" cstate="print"/>
          <a:srcRect/>
          <a:stretch>
            <a:fillRect/>
          </a:stretch>
        </p:blipFill>
        <p:spPr bwMode="auto">
          <a:xfrm>
            <a:off x="6011863" y="476250"/>
            <a:ext cx="2819400" cy="1958975"/>
          </a:xfrm>
          <a:prstGeom prst="rect">
            <a:avLst/>
          </a:prstGeom>
          <a:noFill/>
          <a:ln w="9525">
            <a:noFill/>
            <a:miter lim="800000"/>
            <a:headEnd/>
            <a:tailEnd/>
          </a:ln>
        </p:spPr>
      </p:pic>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3 Dikdörtgen"/>
          <p:cNvSpPr>
            <a:spLocks noChangeArrowheads="1"/>
          </p:cNvSpPr>
          <p:nvPr/>
        </p:nvSpPr>
        <p:spPr bwMode="auto">
          <a:xfrm>
            <a:off x="179388" y="1341438"/>
            <a:ext cx="8964612" cy="2584450"/>
          </a:xfrm>
          <a:prstGeom prst="rect">
            <a:avLst/>
          </a:prstGeom>
          <a:solidFill>
            <a:schemeClr val="bg1"/>
          </a:solidFill>
          <a:ln w="9525">
            <a:solidFill>
              <a:schemeClr val="bg1"/>
            </a:solidFill>
            <a:miter lim="800000"/>
            <a:headEnd/>
            <a:tailEnd/>
          </a:ln>
        </p:spPr>
        <p:txBody>
          <a:bodyPr>
            <a:spAutoFit/>
          </a:bodyPr>
          <a:lstStyle/>
          <a:p>
            <a:pPr algn="just" eaLnBrk="0" hangingPunct="0">
              <a:spcBef>
                <a:spcPct val="50000"/>
              </a:spcBef>
            </a:pPr>
            <a:r>
              <a:rPr lang="tr-TR" sz="3200" b="1">
                <a:solidFill>
                  <a:srgbClr val="FF0000"/>
                </a:solidFill>
                <a:latin typeface="Arial" pitchFamily="34" charset="0"/>
              </a:rPr>
              <a:t>Öğrenci</a:t>
            </a:r>
          </a:p>
          <a:p>
            <a:pPr eaLnBrk="0" hangingPunct="0">
              <a:spcBef>
                <a:spcPct val="50000"/>
              </a:spcBef>
            </a:pPr>
            <a:r>
              <a:rPr lang="tr-TR" sz="2400" b="1">
                <a:latin typeface="Arial" pitchFamily="34" charset="0"/>
              </a:rPr>
              <a:t>     </a:t>
            </a:r>
            <a:r>
              <a:rPr lang="tr-TR" sz="2600" b="1">
                <a:latin typeface="Arial" pitchFamily="34" charset="0"/>
              </a:rPr>
              <a:t>* Okul gelişimine yönelik çalışmalarda öğrencileri temsil ederler.</a:t>
            </a:r>
          </a:p>
          <a:p>
            <a:pPr eaLnBrk="0" hangingPunct="0">
              <a:spcBef>
                <a:spcPct val="50000"/>
              </a:spcBef>
            </a:pPr>
            <a:r>
              <a:rPr lang="tr-TR" sz="2600" b="1">
                <a:latin typeface="Arial" pitchFamily="34" charset="0"/>
              </a:rPr>
              <a:t>     * Öğrencilerin görüşlerini, isteklerini ve sorunlarını OGYE’ye iletirler.</a:t>
            </a:r>
          </a:p>
        </p:txBody>
      </p:sp>
      <p:pic>
        <p:nvPicPr>
          <p:cNvPr id="46083" name="Picture 4"/>
          <p:cNvPicPr>
            <a:picLocks noChangeAspect="1" noChangeArrowheads="1"/>
          </p:cNvPicPr>
          <p:nvPr/>
        </p:nvPicPr>
        <p:blipFill>
          <a:blip r:embed="rId3" cstate="print"/>
          <a:srcRect/>
          <a:stretch>
            <a:fillRect/>
          </a:stretch>
        </p:blipFill>
        <p:spPr bwMode="auto">
          <a:xfrm>
            <a:off x="5435600" y="3860800"/>
            <a:ext cx="1531938" cy="2647950"/>
          </a:xfrm>
          <a:prstGeom prst="rect">
            <a:avLst/>
          </a:prstGeom>
          <a:noFill/>
          <a:ln w="9525">
            <a:noFill/>
            <a:miter lim="800000"/>
            <a:headEnd/>
            <a:tailEnd/>
          </a:ln>
        </p:spPr>
      </p:pic>
      <p:pic>
        <p:nvPicPr>
          <p:cNvPr id="46084" name="Picture 3"/>
          <p:cNvPicPr>
            <a:picLocks noChangeAspect="1" noChangeArrowheads="1"/>
          </p:cNvPicPr>
          <p:nvPr/>
        </p:nvPicPr>
        <p:blipFill>
          <a:blip r:embed="rId4" cstate="print"/>
          <a:srcRect/>
          <a:stretch>
            <a:fillRect/>
          </a:stretch>
        </p:blipFill>
        <p:spPr bwMode="auto">
          <a:xfrm>
            <a:off x="7451725" y="3789363"/>
            <a:ext cx="1346200" cy="2647950"/>
          </a:xfrm>
          <a:prstGeom prst="rect">
            <a:avLst/>
          </a:prstGeom>
          <a:noFill/>
          <a:ln w="9525">
            <a:noFill/>
            <a:miter lim="800000"/>
            <a:headEnd/>
            <a:tailEnd/>
          </a:ln>
        </p:spPr>
      </p:pic>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3 Dikdörtgen"/>
          <p:cNvSpPr>
            <a:spLocks noChangeArrowheads="1"/>
          </p:cNvSpPr>
          <p:nvPr/>
        </p:nvSpPr>
        <p:spPr bwMode="auto">
          <a:xfrm>
            <a:off x="0" y="836613"/>
            <a:ext cx="8712200" cy="4379912"/>
          </a:xfrm>
          <a:prstGeom prst="rect">
            <a:avLst/>
          </a:prstGeom>
          <a:noFill/>
          <a:ln w="9525">
            <a:noFill/>
            <a:miter lim="800000"/>
            <a:headEnd/>
            <a:tailEnd/>
          </a:ln>
        </p:spPr>
        <p:txBody>
          <a:bodyPr>
            <a:spAutoFit/>
          </a:bodyPr>
          <a:lstStyle/>
          <a:p>
            <a:pPr eaLnBrk="0" hangingPunct="0">
              <a:spcBef>
                <a:spcPct val="50000"/>
              </a:spcBef>
            </a:pPr>
            <a:r>
              <a:rPr lang="tr-TR" sz="3400" b="1">
                <a:solidFill>
                  <a:srgbClr val="FF0000"/>
                </a:solidFill>
                <a:latin typeface="Arial" pitchFamily="34" charset="0"/>
              </a:rPr>
              <a:t>Okul Aile Birliği Temsilcisi </a:t>
            </a:r>
          </a:p>
          <a:p>
            <a:pPr eaLnBrk="0" hangingPunct="0">
              <a:spcBef>
                <a:spcPct val="50000"/>
              </a:spcBef>
            </a:pPr>
            <a:r>
              <a:rPr lang="tr-TR" sz="2400" b="1">
                <a:latin typeface="Arial" pitchFamily="34" charset="0"/>
              </a:rPr>
              <a:t>*</a:t>
            </a:r>
            <a:r>
              <a:rPr lang="tr-TR" sz="2600" b="1">
                <a:latin typeface="Arial" pitchFamily="34" charset="0"/>
              </a:rPr>
              <a:t>Okulun parasal kaynaklarının geliştirilmesine ve bu                 </a:t>
            </a:r>
            <a:r>
              <a:rPr lang="tr-TR" sz="2600" b="1">
                <a:solidFill>
                  <a:schemeClr val="bg1"/>
                </a:solidFill>
                <a:latin typeface="Arial" pitchFamily="34" charset="0"/>
              </a:rPr>
              <a:t>.</a:t>
            </a:r>
            <a:r>
              <a:rPr lang="tr-TR" sz="2600" b="1">
                <a:latin typeface="Arial" pitchFamily="34" charset="0"/>
              </a:rPr>
              <a:t> kaynağın en verimli şekilde kullanılmasına katılır.</a:t>
            </a:r>
          </a:p>
          <a:p>
            <a:pPr eaLnBrk="0" hangingPunct="0">
              <a:spcBef>
                <a:spcPct val="50000"/>
              </a:spcBef>
            </a:pPr>
            <a:r>
              <a:rPr lang="tr-TR" sz="2600" b="1">
                <a:latin typeface="Arial" pitchFamily="34" charset="0"/>
              </a:rPr>
              <a:t>*Velilerin parasal desteğini sağlamak için uygun                         </a:t>
            </a:r>
            <a:r>
              <a:rPr lang="tr-TR" sz="2600" b="1">
                <a:solidFill>
                  <a:schemeClr val="bg1"/>
                </a:solidFill>
                <a:latin typeface="Arial" pitchFamily="34" charset="0"/>
              </a:rPr>
              <a:t>.</a:t>
            </a:r>
            <a:r>
              <a:rPr lang="tr-TR" sz="2600" b="1">
                <a:latin typeface="Arial" pitchFamily="34" charset="0"/>
              </a:rPr>
              <a:t> düzenlemeleri yapar.</a:t>
            </a:r>
          </a:p>
          <a:p>
            <a:pPr eaLnBrk="0" hangingPunct="0">
              <a:spcBef>
                <a:spcPct val="50000"/>
              </a:spcBef>
            </a:pPr>
            <a:r>
              <a:rPr lang="tr-TR" sz="2600" b="1">
                <a:latin typeface="Arial" pitchFamily="34" charset="0"/>
              </a:rPr>
              <a:t>*Okulun parasal kaynaklarının kullanımı sonunda yapılan     </a:t>
            </a:r>
            <a:r>
              <a:rPr lang="tr-TR" sz="2600" b="1">
                <a:solidFill>
                  <a:schemeClr val="bg1"/>
                </a:solidFill>
                <a:latin typeface="Arial" pitchFamily="34" charset="0"/>
              </a:rPr>
              <a:t>. </a:t>
            </a:r>
            <a:r>
              <a:rPr lang="tr-TR" sz="2600" b="1">
                <a:latin typeface="Arial" pitchFamily="34" charset="0"/>
              </a:rPr>
              <a:t>harcamaları gösteren mali raporların velilere duyurulması </a:t>
            </a:r>
            <a:r>
              <a:rPr lang="tr-TR" sz="2600" b="1">
                <a:solidFill>
                  <a:schemeClr val="bg1"/>
                </a:solidFill>
                <a:latin typeface="Arial" pitchFamily="34" charset="0"/>
              </a:rPr>
              <a:t>. </a:t>
            </a:r>
            <a:r>
              <a:rPr lang="tr-TR" sz="2600" b="1">
                <a:latin typeface="Arial" pitchFamily="34" charset="0"/>
              </a:rPr>
              <a:t>için gerekli düzenlemeleri yapar.</a:t>
            </a:r>
          </a:p>
        </p:txBody>
      </p:sp>
      <p:pic>
        <p:nvPicPr>
          <p:cNvPr id="47107" name="Picture 3"/>
          <p:cNvPicPr>
            <a:picLocks noChangeAspect="1" noChangeArrowheads="1"/>
          </p:cNvPicPr>
          <p:nvPr/>
        </p:nvPicPr>
        <p:blipFill>
          <a:blip r:embed="rId3" cstate="print"/>
          <a:srcRect/>
          <a:stretch>
            <a:fillRect/>
          </a:stretch>
        </p:blipFill>
        <p:spPr bwMode="auto">
          <a:xfrm>
            <a:off x="7812088" y="4221163"/>
            <a:ext cx="1200150" cy="2495550"/>
          </a:xfrm>
          <a:prstGeom prst="rect">
            <a:avLst/>
          </a:prstGeom>
          <a:noFill/>
          <a:ln w="9525">
            <a:noFill/>
            <a:miter lim="800000"/>
            <a:headEnd/>
            <a:tailEnd/>
          </a:ln>
        </p:spPr>
      </p:pic>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3 Dikdörtgen"/>
          <p:cNvSpPr>
            <a:spLocks noChangeArrowheads="1"/>
          </p:cNvSpPr>
          <p:nvPr/>
        </p:nvSpPr>
        <p:spPr bwMode="auto">
          <a:xfrm>
            <a:off x="0" y="981075"/>
            <a:ext cx="8964613" cy="3586163"/>
          </a:xfrm>
          <a:prstGeom prst="rect">
            <a:avLst/>
          </a:prstGeom>
          <a:noFill/>
          <a:ln w="9525">
            <a:noFill/>
            <a:miter lim="800000"/>
            <a:headEnd/>
            <a:tailEnd/>
          </a:ln>
        </p:spPr>
        <p:txBody>
          <a:bodyPr>
            <a:spAutoFit/>
          </a:bodyPr>
          <a:lstStyle/>
          <a:p>
            <a:pPr eaLnBrk="0" hangingPunct="0">
              <a:spcBef>
                <a:spcPct val="50000"/>
              </a:spcBef>
            </a:pPr>
            <a:r>
              <a:rPr lang="tr-TR" sz="3400" b="1">
                <a:solidFill>
                  <a:srgbClr val="FF0000"/>
                </a:solidFill>
                <a:latin typeface="Arial" pitchFamily="34" charset="0"/>
              </a:rPr>
              <a:t>Okul Aile Birliği Temsilcisi </a:t>
            </a:r>
          </a:p>
          <a:p>
            <a:pPr eaLnBrk="0" hangingPunct="0">
              <a:spcBef>
                <a:spcPct val="50000"/>
              </a:spcBef>
            </a:pPr>
            <a:r>
              <a:rPr lang="tr-TR" sz="2400" b="1">
                <a:latin typeface="Arial" pitchFamily="34" charset="0"/>
              </a:rPr>
              <a:t>* </a:t>
            </a:r>
            <a:r>
              <a:rPr lang="tr-TR" sz="2600" b="1">
                <a:latin typeface="Arial" pitchFamily="34" charset="0"/>
              </a:rPr>
              <a:t>Okul-çevre ve okul-veli iş birliğini geliştirir.</a:t>
            </a:r>
          </a:p>
          <a:p>
            <a:pPr eaLnBrk="0" hangingPunct="0">
              <a:spcBef>
                <a:spcPct val="50000"/>
              </a:spcBef>
            </a:pPr>
            <a:r>
              <a:rPr lang="tr-TR" sz="1800" b="1"/>
              <a:t>*</a:t>
            </a:r>
            <a:r>
              <a:rPr lang="tr-TR" sz="1800"/>
              <a:t> </a:t>
            </a:r>
            <a:r>
              <a:rPr lang="tr-TR" sz="2600" b="1">
                <a:latin typeface="Arial" pitchFamily="34" charset="0"/>
              </a:rPr>
              <a:t>Okulda sosyal yardımlaşma etkinliklerini düzenleyip yürütür.</a:t>
            </a:r>
          </a:p>
          <a:p>
            <a:pPr eaLnBrk="0" hangingPunct="0">
              <a:spcBef>
                <a:spcPct val="50000"/>
              </a:spcBef>
            </a:pPr>
            <a:r>
              <a:rPr lang="tr-TR" sz="1800" b="1"/>
              <a:t>*</a:t>
            </a:r>
            <a:r>
              <a:rPr lang="tr-TR" sz="1800"/>
              <a:t> </a:t>
            </a:r>
            <a:r>
              <a:rPr lang="tr-TR" sz="2600" b="1">
                <a:latin typeface="Arial" pitchFamily="34" charset="0"/>
              </a:rPr>
              <a:t>Öğrenci başarısının artırılmasına yönelik yapılacak çalışmaların bütün velilere duyurulmasında ve veli desteğinin sağlanmasında rol alır.</a:t>
            </a:r>
          </a:p>
        </p:txBody>
      </p:sp>
      <p:pic>
        <p:nvPicPr>
          <p:cNvPr id="48131" name="Picture 3"/>
          <p:cNvPicPr>
            <a:picLocks noChangeAspect="1" noChangeArrowheads="1"/>
          </p:cNvPicPr>
          <p:nvPr/>
        </p:nvPicPr>
        <p:blipFill>
          <a:blip r:embed="rId3" cstate="print"/>
          <a:srcRect/>
          <a:stretch>
            <a:fillRect/>
          </a:stretch>
        </p:blipFill>
        <p:spPr bwMode="auto">
          <a:xfrm>
            <a:off x="7524750" y="4076700"/>
            <a:ext cx="1079500" cy="2447925"/>
          </a:xfrm>
          <a:prstGeom prst="rect">
            <a:avLst/>
          </a:prstGeom>
          <a:noFill/>
          <a:ln w="9525">
            <a:noFill/>
            <a:miter lim="800000"/>
            <a:headEnd/>
            <a:tailEnd/>
          </a:ln>
        </p:spPr>
      </p:pic>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3 Dikdörtgen"/>
          <p:cNvSpPr>
            <a:spLocks noChangeArrowheads="1"/>
          </p:cNvSpPr>
          <p:nvPr/>
        </p:nvSpPr>
        <p:spPr bwMode="auto">
          <a:xfrm>
            <a:off x="214313" y="981075"/>
            <a:ext cx="8929687" cy="4365625"/>
          </a:xfrm>
          <a:prstGeom prst="rect">
            <a:avLst/>
          </a:prstGeom>
          <a:noFill/>
          <a:ln w="9525">
            <a:noFill/>
            <a:miter lim="800000"/>
            <a:headEnd/>
            <a:tailEnd/>
          </a:ln>
        </p:spPr>
        <p:txBody>
          <a:bodyPr>
            <a:spAutoFit/>
          </a:bodyPr>
          <a:lstStyle/>
          <a:p>
            <a:pPr eaLnBrk="0" hangingPunct="0">
              <a:lnSpc>
                <a:spcPct val="115000"/>
              </a:lnSpc>
              <a:spcBef>
                <a:spcPct val="20000"/>
              </a:spcBef>
            </a:pPr>
            <a:r>
              <a:rPr lang="tr-TR" sz="2800" b="1">
                <a:solidFill>
                  <a:srgbClr val="FF0000"/>
                </a:solidFill>
                <a:latin typeface="Arial" pitchFamily="34" charset="0"/>
              </a:rPr>
              <a:t>Okul Aile Birliği Sınıflar Temsilcisi </a:t>
            </a:r>
          </a:p>
          <a:p>
            <a:pPr eaLnBrk="0" hangingPunct="0">
              <a:lnSpc>
                <a:spcPct val="115000"/>
              </a:lnSpc>
              <a:spcBef>
                <a:spcPct val="20000"/>
              </a:spcBef>
            </a:pPr>
            <a:r>
              <a:rPr lang="tr-TR" sz="2800" b="1">
                <a:solidFill>
                  <a:srgbClr val="FF0000"/>
                </a:solidFill>
                <a:latin typeface="Arial" pitchFamily="34" charset="0"/>
              </a:rPr>
              <a:t>Mahalle Muhtarı </a:t>
            </a:r>
          </a:p>
          <a:p>
            <a:pPr eaLnBrk="0" hangingPunct="0">
              <a:lnSpc>
                <a:spcPct val="115000"/>
              </a:lnSpc>
              <a:spcBef>
                <a:spcPct val="20000"/>
              </a:spcBef>
            </a:pPr>
            <a:endParaRPr lang="tr-TR" sz="900" b="1">
              <a:latin typeface="Arial" pitchFamily="34" charset="0"/>
            </a:endParaRPr>
          </a:p>
          <a:p>
            <a:pPr eaLnBrk="0" hangingPunct="0">
              <a:lnSpc>
                <a:spcPct val="115000"/>
              </a:lnSpc>
              <a:spcBef>
                <a:spcPct val="20000"/>
              </a:spcBef>
            </a:pPr>
            <a:r>
              <a:rPr lang="tr-TR" sz="1800" b="1">
                <a:latin typeface="Arial" pitchFamily="34" charset="0"/>
              </a:rPr>
              <a:t>	</a:t>
            </a:r>
            <a:r>
              <a:rPr lang="tr-TR" sz="2400" b="1">
                <a:latin typeface="Arial" pitchFamily="34" charset="0"/>
              </a:rPr>
              <a:t>Okul Gelişim Süreci Basamaklarının teknik çalışmaları kapsayan bölümlerine katılmazlar. Gelişim hedeflerinin belirlenmesi, kaynakların kullanımında önceliklerin belirlenmesi, gelişim hedeflerine ne ölçüde ulaşıldığının değerlendirilmesi gibi çalışmalara gözlemci olarak katılırlar, fikir belirtirler ve kararların alınmasında oy kullanırlar.</a:t>
            </a:r>
            <a:endParaRPr lang="tr-TR" sz="2400"/>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3"/>
          <p:cNvPicPr>
            <a:picLocks noChangeAspect="1" noChangeArrowheads="1"/>
          </p:cNvPicPr>
          <p:nvPr/>
        </p:nvPicPr>
        <p:blipFill>
          <a:blip r:embed="rId3" cstate="print"/>
          <a:srcRect/>
          <a:stretch>
            <a:fillRect/>
          </a:stretch>
        </p:blipFill>
        <p:spPr bwMode="auto">
          <a:xfrm>
            <a:off x="6732588" y="0"/>
            <a:ext cx="2560637" cy="2433638"/>
          </a:xfrm>
          <a:prstGeom prst="rect">
            <a:avLst/>
          </a:prstGeom>
          <a:noFill/>
          <a:ln w="9525">
            <a:noFill/>
            <a:miter lim="800000"/>
            <a:headEnd/>
            <a:tailEnd/>
          </a:ln>
        </p:spPr>
      </p:pic>
      <p:sp>
        <p:nvSpPr>
          <p:cNvPr id="4" name="3 Dikdörtgen"/>
          <p:cNvSpPr/>
          <p:nvPr/>
        </p:nvSpPr>
        <p:spPr>
          <a:xfrm>
            <a:off x="0" y="836613"/>
            <a:ext cx="9144000" cy="5054600"/>
          </a:xfrm>
          <a:prstGeom prst="rect">
            <a:avLst/>
          </a:prstGeom>
        </p:spPr>
        <p:txBody>
          <a:bodyPr>
            <a:spAutoFit/>
          </a:bodyPr>
          <a:lstStyle/>
          <a:p>
            <a:pPr eaLnBrk="0" hangingPunct="0">
              <a:lnSpc>
                <a:spcPct val="125000"/>
              </a:lnSpc>
              <a:defRPr/>
            </a:pPr>
            <a:r>
              <a:rPr lang="tr-TR" sz="1800" b="1" dirty="0">
                <a:solidFill>
                  <a:schemeClr val="bg1"/>
                </a:solidFill>
                <a:effectLst>
                  <a:outerShdw blurRad="38100" dist="38100" dir="2700000" algn="tl">
                    <a:srgbClr val="000000"/>
                  </a:outerShdw>
                </a:effectLst>
                <a:latin typeface="Arial" charset="0"/>
              </a:rPr>
              <a:t> </a:t>
            </a:r>
            <a:r>
              <a:rPr lang="tr-TR" sz="2800" b="1" dirty="0">
                <a:solidFill>
                  <a:srgbClr val="FF0000"/>
                </a:solidFill>
                <a:latin typeface="Arial" charset="0"/>
              </a:rPr>
              <a:t>2. STRATEJİK PLANLAMA VE OKUL GELİŞİM HEDEFLERİNİN    BELİRLENMESİ</a:t>
            </a:r>
          </a:p>
          <a:p>
            <a:pPr eaLnBrk="0" hangingPunct="0">
              <a:lnSpc>
                <a:spcPct val="125000"/>
              </a:lnSpc>
              <a:defRPr/>
            </a:pPr>
            <a:endParaRPr lang="tr-TR" sz="1800" b="1" dirty="0">
              <a:latin typeface="Arial" charset="0"/>
            </a:endParaRPr>
          </a:p>
          <a:p>
            <a:pPr eaLnBrk="0" hangingPunct="0">
              <a:lnSpc>
                <a:spcPct val="125000"/>
              </a:lnSpc>
              <a:defRPr/>
            </a:pPr>
            <a:r>
              <a:rPr lang="tr-TR" sz="2800" b="1" dirty="0">
                <a:latin typeface="Arial" charset="0"/>
              </a:rPr>
              <a:t>     Stratejik Plân, okulun gelişim hedeflerini ve okul gelişiminde izlenecek stratejileri ortaya koyan ve okula vizyon kazandıran bir plândır. </a:t>
            </a:r>
          </a:p>
          <a:p>
            <a:pPr eaLnBrk="0" hangingPunct="0">
              <a:lnSpc>
                <a:spcPct val="125000"/>
              </a:lnSpc>
              <a:defRPr/>
            </a:pPr>
            <a:endParaRPr lang="tr-TR" sz="1600" b="1" dirty="0">
              <a:latin typeface="Arial" charset="0"/>
            </a:endParaRPr>
          </a:p>
          <a:p>
            <a:pPr eaLnBrk="0" hangingPunct="0">
              <a:lnSpc>
                <a:spcPct val="125000"/>
              </a:lnSpc>
              <a:defRPr/>
            </a:pPr>
            <a:r>
              <a:rPr lang="tr-TR" sz="2800" b="1" dirty="0">
                <a:latin typeface="Arial" charset="0"/>
              </a:rPr>
              <a:t>Stratejik Plân, yapılacak çalışmalara yön verecek, önceliklerin tespitine yardımcı olacak ve okulun sürekli gelişimini garanti altına alacaktır.</a:t>
            </a:r>
            <a:endParaRPr lang="tr-TR" sz="2800" dirty="0"/>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3 Dikdörtgen"/>
          <p:cNvSpPr>
            <a:spLocks noChangeArrowheads="1"/>
          </p:cNvSpPr>
          <p:nvPr/>
        </p:nvSpPr>
        <p:spPr bwMode="auto">
          <a:xfrm>
            <a:off x="179388" y="890588"/>
            <a:ext cx="8785225" cy="4892675"/>
          </a:xfrm>
          <a:prstGeom prst="rect">
            <a:avLst/>
          </a:prstGeom>
          <a:noFill/>
          <a:ln w="9525">
            <a:noFill/>
            <a:miter lim="800000"/>
            <a:headEnd/>
            <a:tailEnd/>
          </a:ln>
        </p:spPr>
        <p:txBody>
          <a:bodyPr>
            <a:spAutoFit/>
          </a:bodyPr>
          <a:lstStyle/>
          <a:p>
            <a:pPr algn="just" eaLnBrk="0" hangingPunct="0">
              <a:spcBef>
                <a:spcPct val="50000"/>
              </a:spcBef>
            </a:pPr>
            <a:r>
              <a:rPr lang="tr-TR" sz="2400" b="1">
                <a:latin typeface="Arial" pitchFamily="34" charset="0"/>
              </a:rPr>
              <a:t>Ayrıca, stratejik plân içerisinde okulun ilkeleri, değerleri, yargıları, misyonu, vizyonu ve değer ölçütleri bulunacağı için okul gelişiminden beklenenler stratejik plân ile açığa kavuşacaktır.</a:t>
            </a:r>
          </a:p>
          <a:p>
            <a:pPr algn="just" eaLnBrk="0" hangingPunct="0">
              <a:spcBef>
                <a:spcPct val="50000"/>
              </a:spcBef>
            </a:pPr>
            <a:r>
              <a:rPr lang="tr-TR" sz="2400" b="1">
                <a:latin typeface="Arial" pitchFamily="34" charset="0"/>
              </a:rPr>
              <a:t>   Stratejik Plân okula kimlik kazandırır. Her ne kadar okullar aynı sistemin birer parçaları olsalar da, her okul, içinde bulunduğu çevre şartlarındaki farklılıklar ve değişen öğrenci ihtiyaçları nedeniyle diğerinden farklıdır. Bütün bu farklılıklarla gelişim hedefleri ayrı olabilmektedir.</a:t>
            </a:r>
          </a:p>
          <a:p>
            <a:pPr algn="just" eaLnBrk="0" hangingPunct="0">
              <a:spcBef>
                <a:spcPct val="50000"/>
              </a:spcBef>
            </a:pPr>
            <a:r>
              <a:rPr lang="tr-TR" sz="2400" b="1">
                <a:latin typeface="Arial" pitchFamily="34" charset="0"/>
              </a:rPr>
              <a:t>  Okuldaki eğitim-öğretimin kalitesinin, öğrenci başarısının artışına yönelik olması gerekir. Bu başarı kontrol edilmelidir.</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0" y="692150"/>
            <a:ext cx="9144000" cy="5354638"/>
          </a:xfrm>
          <a:prstGeom prst="rect">
            <a:avLst/>
          </a:prstGeom>
        </p:spPr>
        <p:txBody>
          <a:bodyPr>
            <a:spAutoFit/>
          </a:bodyPr>
          <a:lstStyle/>
          <a:p>
            <a:pPr>
              <a:defRPr/>
            </a:pPr>
            <a:r>
              <a:rPr lang="tr-TR" sz="3600" b="1" dirty="0">
                <a:solidFill>
                  <a:srgbClr val="FF0000"/>
                </a:solidFill>
                <a:effectLst>
                  <a:outerShdw blurRad="38100" dist="38100" dir="2700000" algn="tl">
                    <a:srgbClr val="C0C0C0"/>
                  </a:outerShdw>
                </a:effectLst>
                <a:latin typeface="Arial" pitchFamily="34" charset="0"/>
              </a:rPr>
              <a:t>3</a:t>
            </a:r>
            <a:r>
              <a:rPr lang="tr-TR" sz="3600" b="1" dirty="0">
                <a:solidFill>
                  <a:srgbClr val="FF0000"/>
                </a:solidFill>
                <a:latin typeface="Arial" pitchFamily="34" charset="0"/>
              </a:rPr>
              <a:t>. Memnuniyet Anketleri ve Öz Değerlendirme</a:t>
            </a:r>
            <a:endParaRPr lang="tr-TR" sz="1400" b="1" dirty="0">
              <a:solidFill>
                <a:srgbClr val="FE0000"/>
              </a:solidFill>
              <a:latin typeface="Arial" pitchFamily="34" charset="0"/>
            </a:endParaRPr>
          </a:p>
          <a:p>
            <a:pPr>
              <a:defRPr/>
            </a:pPr>
            <a:r>
              <a:rPr lang="tr-TR" sz="2800" b="1" dirty="0">
                <a:solidFill>
                  <a:schemeClr val="bg1"/>
                </a:solidFill>
                <a:latin typeface="Arial" pitchFamily="34" charset="0"/>
              </a:rPr>
              <a:t>    </a:t>
            </a:r>
            <a:r>
              <a:rPr lang="tr-TR" sz="3000" b="1" dirty="0">
                <a:latin typeface="Arial" pitchFamily="34" charset="0"/>
              </a:rPr>
              <a:t>OGYE Her yıl Memnuniyet anketleri uygular, Öz Değerlendirme   ve görüşmeler yapar, anket ve görüşme formlarını değerlendirir, değerlendirme sonuçlarını okul personeline, velilere ve öğrencilere duyurur.</a:t>
            </a:r>
          </a:p>
          <a:p>
            <a:pPr>
              <a:defRPr/>
            </a:pPr>
            <a:endParaRPr lang="tr-TR" sz="1600" b="1" dirty="0">
              <a:latin typeface="Arial" pitchFamily="34" charset="0"/>
            </a:endParaRPr>
          </a:p>
          <a:p>
            <a:pPr>
              <a:defRPr/>
            </a:pPr>
            <a:endParaRPr lang="tr-TR" sz="1400" b="1" dirty="0">
              <a:latin typeface="Arial" pitchFamily="34" charset="0"/>
            </a:endParaRPr>
          </a:p>
          <a:p>
            <a:pPr>
              <a:defRPr/>
            </a:pPr>
            <a:r>
              <a:rPr lang="tr-TR" sz="2800" b="1" dirty="0">
                <a:latin typeface="Arial" pitchFamily="34" charset="0"/>
              </a:rPr>
              <a:t>   </a:t>
            </a:r>
            <a:r>
              <a:rPr lang="tr-TR" sz="3000" b="1" dirty="0">
                <a:latin typeface="Arial" pitchFamily="34" charset="0"/>
              </a:rPr>
              <a:t>İhtiyaç analizi ile belirlenen konular arasından, ilgili öğretim yılının okul gelişimi için öncelik taşıyanları belirler.</a:t>
            </a:r>
          </a:p>
        </p:txBody>
      </p:sp>
      <p:graphicFrame>
        <p:nvGraphicFramePr>
          <p:cNvPr id="6146" name="Object 3"/>
          <p:cNvGraphicFramePr>
            <a:graphicFrameLocks noChangeAspect="1"/>
          </p:cNvGraphicFramePr>
          <p:nvPr/>
        </p:nvGraphicFramePr>
        <p:xfrm>
          <a:off x="8316913" y="4724400"/>
          <a:ext cx="652462" cy="1905000"/>
        </p:xfrm>
        <a:graphic>
          <a:graphicData uri="http://schemas.openxmlformats.org/presentationml/2006/ole">
            <p:oleObj spid="_x0000_s6146" name="Klip" r:id="rId4" imgW="1715040" imgH="5233680" progId="">
              <p:embed/>
            </p:oleObj>
          </a:graphicData>
        </a:graphic>
      </p:graphicFrame>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Dikdörtgen"/>
          <p:cNvSpPr/>
          <p:nvPr/>
        </p:nvSpPr>
        <p:spPr>
          <a:xfrm>
            <a:off x="395288" y="1484313"/>
            <a:ext cx="5976937" cy="2662237"/>
          </a:xfrm>
          <a:prstGeom prst="rect">
            <a:avLst/>
          </a:prstGeom>
        </p:spPr>
        <p:txBody>
          <a:bodyPr>
            <a:spAutoFit/>
          </a:bodyPr>
          <a:lstStyle/>
          <a:p>
            <a:pPr eaLnBrk="0" hangingPunct="0">
              <a:spcBef>
                <a:spcPct val="50000"/>
              </a:spcBef>
              <a:defRPr/>
            </a:pPr>
            <a:r>
              <a:rPr lang="tr-TR" sz="2400" b="1" dirty="0">
                <a:latin typeface="Arial" charset="0"/>
              </a:rPr>
              <a:t>Okul Gelişim Yönetim Ekibi </a:t>
            </a:r>
            <a:r>
              <a:rPr lang="tr-TR" sz="2400" b="1" dirty="0" err="1">
                <a:latin typeface="Arial" charset="0"/>
              </a:rPr>
              <a:t>arafından</a:t>
            </a:r>
            <a:r>
              <a:rPr lang="tr-TR" sz="2400" b="1" dirty="0">
                <a:latin typeface="Arial" charset="0"/>
              </a:rPr>
              <a:t> </a:t>
            </a:r>
            <a:r>
              <a:rPr lang="tr-TR" sz="2600" b="1" dirty="0">
                <a:latin typeface="Arial" charset="0"/>
              </a:rPr>
              <a:t>stratejik plân </a:t>
            </a:r>
            <a:r>
              <a:rPr lang="tr-TR" sz="2400" b="1" dirty="0">
                <a:latin typeface="Arial" charset="0"/>
              </a:rPr>
              <a:t>esas alınarak öğretim yılının başında    “Okul Gelişim Plânı” hazırlanır.</a:t>
            </a:r>
          </a:p>
          <a:p>
            <a:pPr eaLnBrk="0" hangingPunct="0">
              <a:spcBef>
                <a:spcPct val="50000"/>
              </a:spcBef>
              <a:defRPr/>
            </a:pPr>
            <a:r>
              <a:rPr lang="tr-TR" sz="2400" b="1" dirty="0">
                <a:latin typeface="Arial" charset="0"/>
              </a:rPr>
              <a:t>     Plânın hazırlanması ve uygulanması, </a:t>
            </a:r>
            <a:r>
              <a:rPr lang="tr-TR" sz="2400" b="1" dirty="0" err="1">
                <a:latin typeface="Arial" charset="0"/>
              </a:rPr>
              <a:t>OGYE’nin</a:t>
            </a:r>
            <a:r>
              <a:rPr lang="tr-TR" sz="2400" b="1" dirty="0">
                <a:latin typeface="Arial" charset="0"/>
              </a:rPr>
              <a:t> sorumluluğundadır.</a:t>
            </a:r>
          </a:p>
          <a:p>
            <a:pPr eaLnBrk="0" hangingPunct="0">
              <a:spcBef>
                <a:spcPct val="50000"/>
              </a:spcBef>
              <a:defRPr/>
            </a:pPr>
            <a:endParaRPr lang="tr-TR" sz="600" b="1" dirty="0">
              <a:effectLst>
                <a:outerShdw blurRad="38100" dist="38100" dir="2700000" algn="tl">
                  <a:srgbClr val="000000"/>
                </a:outerShdw>
              </a:effectLst>
              <a:latin typeface="Arial" charset="0"/>
            </a:endParaRPr>
          </a:p>
        </p:txBody>
      </p:sp>
      <p:sp>
        <p:nvSpPr>
          <p:cNvPr id="7172" name="4 Dikdörtgen"/>
          <p:cNvSpPr>
            <a:spLocks noChangeArrowheads="1"/>
          </p:cNvSpPr>
          <p:nvPr/>
        </p:nvSpPr>
        <p:spPr bwMode="auto">
          <a:xfrm>
            <a:off x="179388" y="765175"/>
            <a:ext cx="8785225" cy="461963"/>
          </a:xfrm>
          <a:prstGeom prst="rect">
            <a:avLst/>
          </a:prstGeom>
          <a:noFill/>
          <a:ln w="9525">
            <a:noFill/>
            <a:miter lim="800000"/>
            <a:headEnd/>
            <a:tailEnd/>
          </a:ln>
        </p:spPr>
        <p:txBody>
          <a:bodyPr>
            <a:spAutoFit/>
          </a:bodyPr>
          <a:lstStyle/>
          <a:p>
            <a:pPr eaLnBrk="0" hangingPunct="0">
              <a:spcBef>
                <a:spcPct val="50000"/>
              </a:spcBef>
            </a:pPr>
            <a:r>
              <a:rPr lang="tr-TR" sz="2400" b="1">
                <a:solidFill>
                  <a:srgbClr val="FF3300"/>
                </a:solidFill>
                <a:latin typeface="Arial" pitchFamily="34" charset="0"/>
              </a:rPr>
              <a:t>4-</a:t>
            </a:r>
            <a:r>
              <a:rPr lang="tr-TR" sz="2400" b="1">
                <a:solidFill>
                  <a:srgbClr val="FF3300"/>
                </a:solidFill>
                <a:latin typeface="Arial Black" pitchFamily="34" charset="0"/>
              </a:rPr>
              <a:t>YILLIK OKUL GELİŞİM PLÂNI’NIN HAZIRLANMASI</a:t>
            </a:r>
          </a:p>
        </p:txBody>
      </p:sp>
      <p:pic>
        <p:nvPicPr>
          <p:cNvPr id="7173" name="Picture 5"/>
          <p:cNvPicPr>
            <a:picLocks noChangeAspect="1" noChangeArrowheads="1"/>
          </p:cNvPicPr>
          <p:nvPr/>
        </p:nvPicPr>
        <p:blipFill>
          <a:blip r:embed="rId4" cstate="print"/>
          <a:srcRect/>
          <a:stretch>
            <a:fillRect/>
          </a:stretch>
        </p:blipFill>
        <p:spPr bwMode="auto">
          <a:xfrm>
            <a:off x="6400800" y="1628775"/>
            <a:ext cx="2743200" cy="2301875"/>
          </a:xfrm>
          <a:prstGeom prst="rect">
            <a:avLst/>
          </a:prstGeom>
          <a:noFill/>
          <a:ln w="9525">
            <a:noFill/>
            <a:miter lim="800000"/>
            <a:headEnd/>
            <a:tailEnd/>
          </a:ln>
        </p:spPr>
      </p:pic>
      <p:graphicFrame>
        <p:nvGraphicFramePr>
          <p:cNvPr id="7170" name="Object 6"/>
          <p:cNvGraphicFramePr>
            <a:graphicFrameLocks noChangeAspect="1"/>
          </p:cNvGraphicFramePr>
          <p:nvPr/>
        </p:nvGraphicFramePr>
        <p:xfrm>
          <a:off x="179388" y="4652963"/>
          <a:ext cx="2738437" cy="2095500"/>
        </p:xfrm>
        <a:graphic>
          <a:graphicData uri="http://schemas.openxmlformats.org/presentationml/2006/ole">
            <p:oleObj spid="_x0000_s7170" name="Clip" r:id="rId5" imgW="795528" imgH="766267" progId="">
              <p:embed/>
            </p:oleObj>
          </a:graphicData>
        </a:graphic>
      </p:graphicFrame>
      <p:sp>
        <p:nvSpPr>
          <p:cNvPr id="7174" name="7 Dikdörtgen"/>
          <p:cNvSpPr>
            <a:spLocks noChangeArrowheads="1"/>
          </p:cNvSpPr>
          <p:nvPr/>
        </p:nvSpPr>
        <p:spPr bwMode="auto">
          <a:xfrm>
            <a:off x="3492500" y="4365625"/>
            <a:ext cx="4572000" cy="1938338"/>
          </a:xfrm>
          <a:prstGeom prst="rect">
            <a:avLst/>
          </a:prstGeom>
          <a:noFill/>
          <a:ln w="9525">
            <a:noFill/>
            <a:miter lim="800000"/>
            <a:headEnd/>
            <a:tailEnd/>
          </a:ln>
        </p:spPr>
        <p:txBody>
          <a:bodyPr>
            <a:spAutoFit/>
          </a:bodyPr>
          <a:lstStyle/>
          <a:p>
            <a:pPr algn="just" eaLnBrk="0" hangingPunct="0">
              <a:spcBef>
                <a:spcPct val="50000"/>
              </a:spcBef>
            </a:pPr>
            <a:r>
              <a:rPr lang="tr-TR" sz="2400" b="1">
                <a:latin typeface="Arial" pitchFamily="34" charset="0"/>
              </a:rPr>
              <a:t>Okul Gelişim Plânı, yapılacak çalışmaların hangi tarihte başlayıp hangi tarihte tamamlanacağını gösteren bir uygulama plânıdır.</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3 Dikdörtgen"/>
          <p:cNvSpPr>
            <a:spLocks noChangeArrowheads="1"/>
          </p:cNvSpPr>
          <p:nvPr/>
        </p:nvSpPr>
        <p:spPr bwMode="auto">
          <a:xfrm>
            <a:off x="250825" y="836613"/>
            <a:ext cx="8713788" cy="554037"/>
          </a:xfrm>
          <a:prstGeom prst="rect">
            <a:avLst/>
          </a:prstGeom>
          <a:noFill/>
          <a:ln w="9525">
            <a:noFill/>
            <a:miter lim="800000"/>
            <a:headEnd/>
            <a:tailEnd/>
          </a:ln>
        </p:spPr>
        <p:txBody>
          <a:bodyPr>
            <a:spAutoFit/>
          </a:bodyPr>
          <a:lstStyle/>
          <a:p>
            <a:r>
              <a:rPr lang="tr-TR" sz="3000" b="1">
                <a:solidFill>
                  <a:srgbClr val="FF3300"/>
                </a:solidFill>
                <a:latin typeface="Arial" pitchFamily="34" charset="0"/>
              </a:rPr>
              <a:t>Okul</a:t>
            </a:r>
            <a:r>
              <a:rPr lang="tr-TR" sz="2800" b="1">
                <a:solidFill>
                  <a:srgbClr val="FF3300"/>
                </a:solidFill>
                <a:latin typeface="Arial" pitchFamily="34" charset="0"/>
              </a:rPr>
              <a:t> Gelişim Planının 3 temel işlevi vardır.</a:t>
            </a:r>
            <a:endParaRPr lang="tr-TR" sz="2800"/>
          </a:p>
        </p:txBody>
      </p:sp>
      <p:sp>
        <p:nvSpPr>
          <p:cNvPr id="52227" name="4 Dikdörtgen"/>
          <p:cNvSpPr>
            <a:spLocks noChangeArrowheads="1"/>
          </p:cNvSpPr>
          <p:nvPr/>
        </p:nvSpPr>
        <p:spPr bwMode="auto">
          <a:xfrm>
            <a:off x="179388" y="1557338"/>
            <a:ext cx="8785225" cy="2228850"/>
          </a:xfrm>
          <a:prstGeom prst="rect">
            <a:avLst/>
          </a:prstGeom>
          <a:noFill/>
          <a:ln w="9525">
            <a:noFill/>
            <a:miter lim="800000"/>
            <a:headEnd/>
            <a:tailEnd/>
          </a:ln>
        </p:spPr>
        <p:txBody>
          <a:bodyPr>
            <a:spAutoFit/>
          </a:bodyPr>
          <a:lstStyle/>
          <a:p>
            <a:pPr eaLnBrk="0" hangingPunct="0">
              <a:spcBef>
                <a:spcPct val="50000"/>
              </a:spcBef>
            </a:pPr>
            <a:r>
              <a:rPr lang="tr-TR" sz="2800" b="1">
                <a:latin typeface="Arial" pitchFamily="34" charset="0"/>
              </a:rPr>
              <a:t>1- Gelişimi yönetir.</a:t>
            </a:r>
          </a:p>
          <a:p>
            <a:pPr eaLnBrk="0" hangingPunct="0">
              <a:spcBef>
                <a:spcPct val="50000"/>
              </a:spcBef>
            </a:pPr>
            <a:r>
              <a:rPr lang="tr-TR" sz="2800" b="1">
                <a:latin typeface="Arial" pitchFamily="34" charset="0"/>
              </a:rPr>
              <a:t>2- Sorumlulukları paylaştırır.</a:t>
            </a:r>
          </a:p>
          <a:p>
            <a:pPr eaLnBrk="0" hangingPunct="0">
              <a:spcBef>
                <a:spcPct val="50000"/>
              </a:spcBef>
            </a:pPr>
            <a:r>
              <a:rPr lang="tr-TR" sz="2800" b="1">
                <a:latin typeface="Arial" pitchFamily="34" charset="0"/>
              </a:rPr>
              <a:t> 3- Kaynakların kullanımına açıklık kazandırıp              </a:t>
            </a:r>
            <a:r>
              <a:rPr lang="tr-TR" sz="2800" b="1">
                <a:solidFill>
                  <a:schemeClr val="bg1"/>
                </a:solidFill>
                <a:latin typeface="Arial" pitchFamily="34" charset="0"/>
              </a:rPr>
              <a:t>. .</a:t>
            </a:r>
            <a:r>
              <a:rPr lang="tr-TR" sz="2800" b="1">
                <a:latin typeface="Arial" pitchFamily="34" charset="0"/>
              </a:rPr>
              <a:t>  verimliliği  arttırır</a:t>
            </a:r>
            <a:endParaRPr lang="tr-TR" sz="2800"/>
          </a:p>
        </p:txBody>
      </p:sp>
      <p:sp>
        <p:nvSpPr>
          <p:cNvPr id="52228" name="5 Dikdörtgen"/>
          <p:cNvSpPr>
            <a:spLocks noChangeArrowheads="1"/>
          </p:cNvSpPr>
          <p:nvPr/>
        </p:nvSpPr>
        <p:spPr bwMode="auto">
          <a:xfrm>
            <a:off x="250825" y="3789363"/>
            <a:ext cx="8642350" cy="2243137"/>
          </a:xfrm>
          <a:prstGeom prst="rect">
            <a:avLst/>
          </a:prstGeom>
          <a:noFill/>
          <a:ln w="9525">
            <a:noFill/>
            <a:miter lim="800000"/>
            <a:headEnd/>
            <a:tailEnd/>
          </a:ln>
        </p:spPr>
        <p:txBody>
          <a:bodyPr>
            <a:spAutoFit/>
          </a:bodyPr>
          <a:lstStyle/>
          <a:p>
            <a:pPr algn="just" eaLnBrk="0" hangingPunct="0">
              <a:spcBef>
                <a:spcPct val="50000"/>
              </a:spcBef>
            </a:pPr>
            <a:r>
              <a:rPr lang="tr-TR" sz="2400" b="1">
                <a:latin typeface="Arial" pitchFamily="34" charset="0"/>
              </a:rPr>
              <a:t>	</a:t>
            </a:r>
          </a:p>
          <a:p>
            <a:pPr algn="just" eaLnBrk="0" hangingPunct="0">
              <a:spcBef>
                <a:spcPct val="50000"/>
              </a:spcBef>
            </a:pPr>
            <a:r>
              <a:rPr lang="tr-TR" sz="2400" b="1">
                <a:latin typeface="Arial" pitchFamily="34" charset="0"/>
              </a:rPr>
              <a:t>	</a:t>
            </a:r>
            <a:r>
              <a:rPr lang="tr-TR" sz="2600" b="1">
                <a:latin typeface="Arial" pitchFamily="34" charset="0"/>
              </a:rPr>
              <a:t>Gelişim plânı düzenlenecek özel gündemli bir öğretmenler kurulunda öğretmenlerin görüşüne, özel amaçlı bir veli toplantısında ise velilerin görüşüne sunulmalıdır.</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idx="1"/>
          </p:nvPr>
        </p:nvSpPr>
        <p:spPr/>
        <p:txBody>
          <a:bodyPr>
            <a:normAutofit/>
          </a:bodyPr>
          <a:lstStyle/>
          <a:p>
            <a:r>
              <a:rPr lang="tr-TR" b="1" dirty="0" smtClean="0"/>
              <a:t>MADDE </a:t>
            </a:r>
            <a:r>
              <a:rPr lang="tr-TR" b="1" dirty="0"/>
              <a:t>7</a:t>
            </a:r>
            <a:r>
              <a:rPr lang="tr-TR" dirty="0"/>
              <a:t>- (1) Eğitimde Kalite Yönetim Sistemi uygulamalarında başarı gösteren kurumlar, yılın kaliteli kurumu ve yılın kaliteli ekibi ödülü olmak üzere iki kategoride ödüllendirilir. </a:t>
            </a:r>
          </a:p>
          <a:p>
            <a:r>
              <a:rPr lang="tr-TR" dirty="0"/>
              <a:t>(2) Yılın kaliteli kurumu kategorisinde; temel eğitim kurumları, genel ortaöğretim kurumları, mesleki ve teknik eğitim kurumları ve öğrencisiz kurumlar olmak üzere dört alt kategori oluşturulur.</a:t>
            </a:r>
          </a:p>
          <a:p>
            <a:endParaRPr lang="tr-TR" dirty="0"/>
          </a:p>
        </p:txBody>
      </p:sp>
      <p:sp>
        <p:nvSpPr>
          <p:cNvPr id="5" name="4 Slayt Numarası Yer Tutucusu"/>
          <p:cNvSpPr>
            <a:spLocks noGrp="1"/>
          </p:cNvSpPr>
          <p:nvPr>
            <p:ph type="sldNum" sz="quarter" idx="12"/>
          </p:nvPr>
        </p:nvSpPr>
        <p:spPr/>
        <p:txBody>
          <a:bodyPr/>
          <a:lstStyle/>
          <a:p>
            <a:fld id="{4B551A19-9AB6-4439-85BA-6A9B7CC1BC16}" type="slidenum">
              <a:rPr lang="tr-TR" smtClean="0"/>
              <a:pPr/>
              <a:t>9</a:t>
            </a:fld>
            <a:endParaRPr lang="tr-TR"/>
          </a:p>
        </p:txBody>
      </p:sp>
      <p:sp>
        <p:nvSpPr>
          <p:cNvPr id="2" name="1 Başlık"/>
          <p:cNvSpPr>
            <a:spLocks noGrp="1"/>
          </p:cNvSpPr>
          <p:nvPr>
            <p:ph type="title"/>
          </p:nvPr>
        </p:nvSpPr>
        <p:spPr/>
        <p:style>
          <a:lnRef idx="2">
            <a:schemeClr val="dk1"/>
          </a:lnRef>
          <a:fillRef idx="1">
            <a:schemeClr val="lt1"/>
          </a:fillRef>
          <a:effectRef idx="0">
            <a:schemeClr val="dk1"/>
          </a:effectRef>
          <a:fontRef idx="minor">
            <a:schemeClr val="dk1"/>
          </a:fontRef>
        </p:style>
        <p:txBody>
          <a:bodyPr>
            <a:normAutofit/>
          </a:bodyPr>
          <a:lstStyle/>
          <a:p>
            <a:r>
              <a:rPr lang="tr-TR" b="1" dirty="0" smtClean="0">
                <a:solidFill>
                  <a:srgbClr val="FF0000"/>
                </a:solidFill>
              </a:rPr>
              <a:t>Ödül Kategorileri </a:t>
            </a:r>
            <a:endParaRPr lang="tr-TR" dirty="0">
              <a:solidFill>
                <a:srgbClr val="FF0000"/>
              </a:solidFill>
            </a:endParaRPr>
          </a:p>
        </p:txBody>
      </p:sp>
    </p:spTree>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ChangeArrowheads="1"/>
          </p:cNvSpPr>
          <p:nvPr/>
        </p:nvSpPr>
        <p:spPr bwMode="auto">
          <a:xfrm>
            <a:off x="0" y="260350"/>
            <a:ext cx="9144000" cy="6738938"/>
          </a:xfrm>
          <a:prstGeom prst="rect">
            <a:avLst/>
          </a:prstGeom>
          <a:noFill/>
          <a:ln w="9525">
            <a:noFill/>
            <a:miter lim="800000"/>
            <a:headEnd/>
            <a:tailEnd/>
          </a:ln>
          <a:effectLst/>
        </p:spPr>
        <p:txBody>
          <a:bodyPr>
            <a:spAutoFit/>
          </a:bodyPr>
          <a:lstStyle/>
          <a:p>
            <a:pPr>
              <a:defRPr/>
            </a:pPr>
            <a:endParaRPr lang="tr-TR" sz="3200" b="1" dirty="0">
              <a:effectLst>
                <a:outerShdw blurRad="38100" dist="38100" dir="2700000" algn="tl">
                  <a:srgbClr val="C0C0C0"/>
                </a:outerShdw>
              </a:effectLst>
              <a:latin typeface="Arial" pitchFamily="34" charset="0"/>
            </a:endParaRPr>
          </a:p>
          <a:p>
            <a:pPr>
              <a:defRPr/>
            </a:pPr>
            <a:r>
              <a:rPr lang="tr-TR" sz="3900" b="1" dirty="0">
                <a:solidFill>
                  <a:srgbClr val="FF0000"/>
                </a:solidFill>
                <a:latin typeface="Arial" pitchFamily="34" charset="0"/>
              </a:rPr>
              <a:t>5-Öncelikleri Belirleme ve Çalışma   Gruplarının  Kurulması:</a:t>
            </a:r>
          </a:p>
          <a:p>
            <a:pPr>
              <a:defRPr/>
            </a:pPr>
            <a:endParaRPr lang="tr-TR" sz="1400" b="1" dirty="0">
              <a:solidFill>
                <a:srgbClr val="FE0000"/>
              </a:solidFill>
              <a:effectLst>
                <a:outerShdw blurRad="38100" dist="38100" dir="2700000" algn="tl">
                  <a:srgbClr val="C0C0C0"/>
                </a:outerShdw>
              </a:effectLst>
              <a:latin typeface="Arial" pitchFamily="34" charset="0"/>
            </a:endParaRPr>
          </a:p>
          <a:p>
            <a:pPr>
              <a:defRPr/>
            </a:pPr>
            <a:r>
              <a:rPr lang="tr-TR" sz="2800" b="1" dirty="0">
                <a:effectLst>
                  <a:outerShdw blurRad="38100" dist="38100" dir="2700000" algn="tl">
                    <a:srgbClr val="C0C0C0"/>
                  </a:outerShdw>
                </a:effectLst>
                <a:latin typeface="Arial" pitchFamily="34" charset="0"/>
              </a:rPr>
              <a:t>        </a:t>
            </a:r>
            <a:r>
              <a:rPr lang="tr-TR" sz="2800" b="1" dirty="0">
                <a:latin typeface="Arial" pitchFamily="34" charset="0"/>
              </a:rPr>
              <a:t>OGYE Okul Gelişim planında yer alan çalışmaların hangilerinin öncelikli olarak yapılması gerektiğini ve hangi guruplar tarafından yapılacağını belirler.   </a:t>
            </a:r>
          </a:p>
          <a:p>
            <a:pPr>
              <a:defRPr/>
            </a:pPr>
            <a:endParaRPr lang="tr-TR" sz="1600" b="1" dirty="0">
              <a:latin typeface="Arial" pitchFamily="34" charset="0"/>
            </a:endParaRPr>
          </a:p>
          <a:p>
            <a:pPr>
              <a:defRPr/>
            </a:pPr>
            <a:r>
              <a:rPr lang="tr-TR" sz="2800" b="1" dirty="0">
                <a:latin typeface="Arial" pitchFamily="34" charset="0"/>
              </a:rPr>
              <a:t>         Planda yer alan bir amacı gerçekleştirmek için </a:t>
            </a:r>
          </a:p>
          <a:p>
            <a:pPr>
              <a:defRPr/>
            </a:pPr>
            <a:r>
              <a:rPr lang="tr-TR" sz="2800" b="1" dirty="0">
                <a:latin typeface="Arial" pitchFamily="34" charset="0"/>
              </a:rPr>
              <a:t>Birden fazla ekip kurulabilir.</a:t>
            </a:r>
          </a:p>
          <a:p>
            <a:pPr>
              <a:defRPr/>
            </a:pPr>
            <a:endParaRPr lang="tr-TR" sz="1600" b="1" dirty="0">
              <a:latin typeface="Arial" pitchFamily="34" charset="0"/>
            </a:endParaRPr>
          </a:p>
          <a:p>
            <a:pPr>
              <a:defRPr/>
            </a:pPr>
            <a:r>
              <a:rPr lang="tr-TR" sz="2800" b="1" dirty="0">
                <a:latin typeface="Arial" pitchFamily="34" charset="0"/>
              </a:rPr>
              <a:t>         Ekipler oluşturulurken  ekip üyelerinin kişisel özellikleri de göz önüne alınmalıdır. (</a:t>
            </a:r>
            <a:r>
              <a:rPr lang="tr-TR" sz="2800" b="1" dirty="0" err="1">
                <a:latin typeface="Arial" pitchFamily="34" charset="0"/>
              </a:rPr>
              <a:t>Belbin</a:t>
            </a:r>
            <a:r>
              <a:rPr lang="tr-TR" sz="2800" b="1" dirty="0">
                <a:latin typeface="Arial" pitchFamily="34" charset="0"/>
              </a:rPr>
              <a:t> Testi de yapılabilir)</a:t>
            </a:r>
            <a:endParaRPr lang="tr-TR" altLang="ko-KR" sz="2800" b="1" dirty="0">
              <a:latin typeface="Arial" pitchFamily="34" charset="0"/>
              <a:cs typeface="HY신명조"/>
            </a:endParaRPr>
          </a:p>
          <a:p>
            <a:pPr>
              <a:defRPr/>
            </a:pPr>
            <a:endParaRPr lang="tr-TR" sz="2800" b="1" dirty="0">
              <a:solidFill>
                <a:srgbClr val="FE0000"/>
              </a:solidFill>
              <a:latin typeface="Arial" pitchFamily="34" charset="0"/>
            </a:endParaRPr>
          </a:p>
        </p:txBody>
      </p:sp>
    </p:spTree>
  </p:cSld>
  <p:clrMapOvr>
    <a:masterClrMapping/>
  </p:clrMapOvr>
  <p:transition/>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4"/>
          <p:cNvSpPr>
            <a:spLocks noChangeArrowheads="1"/>
          </p:cNvSpPr>
          <p:nvPr/>
        </p:nvSpPr>
        <p:spPr bwMode="auto">
          <a:xfrm>
            <a:off x="539750" y="981075"/>
            <a:ext cx="7416800" cy="1008063"/>
          </a:xfrm>
          <a:prstGeom prst="rect">
            <a:avLst/>
          </a:prstGeom>
          <a:solidFill>
            <a:schemeClr val="bg1"/>
          </a:solidFill>
          <a:ln w="9525">
            <a:noFill/>
            <a:miter lim="800000"/>
            <a:headEnd/>
            <a:tailEnd/>
          </a:ln>
        </p:spPr>
        <p:txBody>
          <a:bodyPr wrap="none" anchor="ctr"/>
          <a:lstStyle/>
          <a:p>
            <a:pPr algn="ctr"/>
            <a:r>
              <a:rPr lang="tr-TR" sz="3400" b="1">
                <a:solidFill>
                  <a:srgbClr val="FF0000"/>
                </a:solidFill>
              </a:rPr>
              <a:t>Çalışma   Ekiplerinin  Kurulması</a:t>
            </a:r>
            <a:r>
              <a:rPr lang="tr-TR" sz="1800" b="1">
                <a:solidFill>
                  <a:srgbClr val="FF0000"/>
                </a:solidFill>
              </a:rPr>
              <a:t>:</a:t>
            </a:r>
          </a:p>
        </p:txBody>
      </p:sp>
      <p:sp>
        <p:nvSpPr>
          <p:cNvPr id="54275" name="Rectangle 5"/>
          <p:cNvSpPr>
            <a:spLocks noChangeArrowheads="1"/>
          </p:cNvSpPr>
          <p:nvPr/>
        </p:nvSpPr>
        <p:spPr bwMode="auto">
          <a:xfrm>
            <a:off x="395288" y="1773238"/>
            <a:ext cx="8424862" cy="4032250"/>
          </a:xfrm>
          <a:prstGeom prst="rect">
            <a:avLst/>
          </a:prstGeom>
          <a:solidFill>
            <a:schemeClr val="bg1"/>
          </a:solidFill>
          <a:ln w="9525">
            <a:noFill/>
            <a:miter lim="800000"/>
            <a:headEnd/>
            <a:tailEnd/>
          </a:ln>
        </p:spPr>
        <p:txBody>
          <a:bodyPr wrap="none" anchor="ctr"/>
          <a:lstStyle/>
          <a:p>
            <a:r>
              <a:rPr lang="tr-TR" sz="3200" b="1">
                <a:latin typeface="Arial" pitchFamily="34" charset="0"/>
              </a:rPr>
              <a:t>* </a:t>
            </a:r>
            <a:r>
              <a:rPr lang="tr-TR" sz="3200"/>
              <a:t>Okul kurulacak ekip sayısını OGYE belirler</a:t>
            </a:r>
          </a:p>
          <a:p>
            <a:endParaRPr lang="tr-TR" sz="3200"/>
          </a:p>
          <a:p>
            <a:r>
              <a:rPr lang="tr-TR" sz="3200" b="1">
                <a:latin typeface="Arial" pitchFamily="34" charset="0"/>
              </a:rPr>
              <a:t>* </a:t>
            </a:r>
            <a:r>
              <a:rPr lang="tr-TR" sz="3200"/>
              <a:t>Ekipte yer alacak kişi sayısı 3-8 kişidir</a:t>
            </a:r>
          </a:p>
          <a:p>
            <a:endParaRPr lang="tr-TR" sz="3200"/>
          </a:p>
          <a:p>
            <a:r>
              <a:rPr lang="tr-TR" sz="3200" b="1">
                <a:latin typeface="Arial" pitchFamily="34" charset="0"/>
              </a:rPr>
              <a:t>* </a:t>
            </a:r>
            <a:r>
              <a:rPr lang="tr-TR" sz="3200"/>
              <a:t>Ekip üyeleri öğretmen, veli, öğrenci olabilir.</a:t>
            </a:r>
          </a:p>
          <a:p>
            <a:endParaRPr lang="tr-TR" sz="3200"/>
          </a:p>
        </p:txBody>
      </p:sp>
    </p:spTree>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50" name="Rectangle 6"/>
          <p:cNvSpPr>
            <a:spLocks noChangeArrowheads="1"/>
          </p:cNvSpPr>
          <p:nvPr/>
        </p:nvSpPr>
        <p:spPr bwMode="auto">
          <a:xfrm>
            <a:off x="250825" y="1125538"/>
            <a:ext cx="8569325" cy="3937000"/>
          </a:xfrm>
          <a:prstGeom prst="rect">
            <a:avLst/>
          </a:prstGeom>
          <a:noFill/>
          <a:ln w="9525">
            <a:noFill/>
            <a:miter lim="800000"/>
            <a:headEnd/>
            <a:tailEnd/>
          </a:ln>
          <a:effectLst/>
        </p:spPr>
        <p:txBody>
          <a:bodyPr>
            <a:spAutoFit/>
          </a:bodyPr>
          <a:lstStyle/>
          <a:p>
            <a:pPr algn="ctr">
              <a:defRPr/>
            </a:pPr>
            <a:r>
              <a:rPr lang="tr-TR" sz="3600" b="1" dirty="0">
                <a:solidFill>
                  <a:srgbClr val="FF0000"/>
                </a:solidFill>
              </a:rPr>
              <a:t>6-Çalışma Gruplarının  Yıllık çalışma planlarını Hazırlamaları</a:t>
            </a:r>
          </a:p>
          <a:p>
            <a:pPr>
              <a:defRPr/>
            </a:pPr>
            <a:endParaRPr lang="tr-TR" sz="3600" b="1" dirty="0">
              <a:effectLst>
                <a:outerShdw blurRad="38100" dist="38100" dir="2700000" algn="tl">
                  <a:srgbClr val="C0C0C0"/>
                </a:outerShdw>
              </a:effectLst>
            </a:endParaRPr>
          </a:p>
          <a:p>
            <a:pPr>
              <a:defRPr/>
            </a:pPr>
            <a:r>
              <a:rPr lang="tr-TR" sz="3600" b="1" dirty="0">
                <a:effectLst>
                  <a:outerShdw blurRad="38100" dist="38100" dir="2700000" algn="tl">
                    <a:srgbClr val="C0C0C0"/>
                  </a:outerShdw>
                </a:effectLst>
              </a:rPr>
              <a:t>Oluşturulan yıllık çalışma ekipleri </a:t>
            </a:r>
          </a:p>
          <a:p>
            <a:pPr>
              <a:defRPr/>
            </a:pPr>
            <a:r>
              <a:rPr lang="tr-TR" sz="3600" b="1" dirty="0">
                <a:effectLst>
                  <a:outerShdw blurRad="38100" dist="38100" dir="2700000" algn="tl">
                    <a:srgbClr val="C0C0C0"/>
                  </a:outerShdw>
                </a:effectLst>
                <a:latin typeface="Times New Roman" pitchFamily="18" charset="0"/>
              </a:rPr>
              <a:t>“Okul Gelişim Planı”na</a:t>
            </a:r>
            <a:r>
              <a:rPr lang="tr-TR" sz="3600" b="1" dirty="0">
                <a:effectLst>
                  <a:outerShdw blurRad="38100" dist="38100" dir="2700000" algn="tl">
                    <a:srgbClr val="C0C0C0"/>
                  </a:outerShdw>
                </a:effectLst>
              </a:rPr>
              <a:t> bağlı olarak kendi yıllık çalışma planlarını oluşturarak OGYE teslim ederler.</a:t>
            </a:r>
          </a:p>
        </p:txBody>
      </p:sp>
    </p:spTree>
  </p:cSld>
  <p:clrMapOvr>
    <a:masterClrMapping/>
  </p:clrMapOvr>
  <p:transition/>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6" name="Rectangle 4"/>
          <p:cNvSpPr>
            <a:spLocks noChangeArrowheads="1"/>
          </p:cNvSpPr>
          <p:nvPr/>
        </p:nvSpPr>
        <p:spPr bwMode="auto">
          <a:xfrm>
            <a:off x="0" y="476250"/>
            <a:ext cx="9145588" cy="1190625"/>
          </a:xfrm>
          <a:prstGeom prst="rect">
            <a:avLst/>
          </a:prstGeom>
          <a:noFill/>
          <a:ln w="9525">
            <a:noFill/>
            <a:miter lim="800000"/>
            <a:headEnd/>
            <a:tailEnd/>
          </a:ln>
          <a:effectLst/>
        </p:spPr>
        <p:txBody>
          <a:bodyPr>
            <a:spAutoFit/>
          </a:bodyPr>
          <a:lstStyle/>
          <a:p>
            <a:pPr algn="ctr" eaLnBrk="0" hangingPunct="0">
              <a:spcBef>
                <a:spcPct val="50000"/>
              </a:spcBef>
              <a:defRPr/>
            </a:pPr>
            <a:r>
              <a:rPr lang="tr-TR" sz="3600" b="1">
                <a:solidFill>
                  <a:srgbClr val="FF3300"/>
                </a:solidFill>
                <a:effectLst>
                  <a:outerShdw blurRad="38100" dist="38100" dir="2700000" algn="tl">
                    <a:srgbClr val="C0C0C0"/>
                  </a:outerShdw>
                </a:effectLst>
              </a:rPr>
              <a:t>7. YILLIK OKUL GELİŞİM PLÂNI’NIN UYGULANMASI</a:t>
            </a:r>
          </a:p>
        </p:txBody>
      </p:sp>
      <p:sp>
        <p:nvSpPr>
          <p:cNvPr id="56323" name="Rectangle 5"/>
          <p:cNvSpPr>
            <a:spLocks noChangeArrowheads="1"/>
          </p:cNvSpPr>
          <p:nvPr/>
        </p:nvSpPr>
        <p:spPr bwMode="auto">
          <a:xfrm>
            <a:off x="468313" y="1916113"/>
            <a:ext cx="8280400" cy="3260725"/>
          </a:xfrm>
          <a:prstGeom prst="rect">
            <a:avLst/>
          </a:prstGeom>
          <a:noFill/>
          <a:ln w="9525">
            <a:noFill/>
            <a:miter lim="800000"/>
            <a:headEnd/>
            <a:tailEnd/>
          </a:ln>
        </p:spPr>
        <p:txBody>
          <a:bodyPr>
            <a:spAutoFit/>
          </a:bodyPr>
          <a:lstStyle/>
          <a:p>
            <a:pPr eaLnBrk="0" hangingPunct="0">
              <a:spcBef>
                <a:spcPct val="50000"/>
              </a:spcBef>
            </a:pPr>
            <a:r>
              <a:rPr lang="tr-TR" sz="3200" b="1"/>
              <a:t>	Gelişim Plânının uygulanması, çalışma grupları tarafından gerçekleştirilir. </a:t>
            </a:r>
          </a:p>
          <a:p>
            <a:pPr eaLnBrk="0" hangingPunct="0">
              <a:spcBef>
                <a:spcPct val="50000"/>
              </a:spcBef>
            </a:pPr>
            <a:r>
              <a:rPr lang="tr-TR" sz="3200" b="1"/>
              <a:t>	Her çalışma grubu, plânlamasını yaptığı çalışmayı gerçekleştirmekle sorumludur.</a:t>
            </a:r>
            <a:r>
              <a:rPr lang="tr-TR" sz="3200"/>
              <a:t> </a:t>
            </a:r>
          </a:p>
        </p:txBody>
      </p:sp>
    </p:spTree>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4"/>
          <p:cNvSpPr>
            <a:spLocks noChangeArrowheads="1"/>
          </p:cNvSpPr>
          <p:nvPr/>
        </p:nvSpPr>
        <p:spPr bwMode="auto">
          <a:xfrm>
            <a:off x="358775" y="1700213"/>
            <a:ext cx="8785225" cy="4760912"/>
          </a:xfrm>
          <a:prstGeom prst="rect">
            <a:avLst/>
          </a:prstGeom>
          <a:noFill/>
          <a:ln w="9525">
            <a:noFill/>
            <a:miter lim="800000"/>
            <a:headEnd/>
            <a:tailEnd/>
          </a:ln>
        </p:spPr>
        <p:txBody>
          <a:bodyPr>
            <a:spAutoFit/>
          </a:bodyPr>
          <a:lstStyle/>
          <a:p>
            <a:pPr eaLnBrk="0" hangingPunct="0">
              <a:spcBef>
                <a:spcPct val="50000"/>
              </a:spcBef>
            </a:pPr>
            <a:r>
              <a:rPr lang="tr-TR" sz="3600" b="1"/>
              <a:t>	Okul Gelişim Yönetim Ekibi çalışma gruplarına destek hizmeti verir. </a:t>
            </a:r>
          </a:p>
          <a:p>
            <a:pPr eaLnBrk="0" hangingPunct="0">
              <a:spcBef>
                <a:spcPct val="50000"/>
              </a:spcBef>
            </a:pPr>
            <a:r>
              <a:rPr lang="tr-TR" sz="3600" b="1"/>
              <a:t>	Ayrıca, çalışma grupları arasında, çalışma grupları ile okul yönetimi arasında ve okul dışındaki kurum ve kuruluşlar arasında koordinasyonu sağlayacaktır.</a:t>
            </a:r>
          </a:p>
        </p:txBody>
      </p:sp>
      <p:sp>
        <p:nvSpPr>
          <p:cNvPr id="126982" name="Rectangle 6"/>
          <p:cNvSpPr>
            <a:spLocks noChangeArrowheads="1"/>
          </p:cNvSpPr>
          <p:nvPr/>
        </p:nvSpPr>
        <p:spPr bwMode="auto">
          <a:xfrm>
            <a:off x="611188" y="620713"/>
            <a:ext cx="8164512" cy="1066800"/>
          </a:xfrm>
          <a:prstGeom prst="rect">
            <a:avLst/>
          </a:prstGeom>
          <a:noFill/>
          <a:ln w="9525">
            <a:noFill/>
            <a:miter lim="800000"/>
            <a:headEnd/>
            <a:tailEnd/>
          </a:ln>
          <a:effectLst/>
        </p:spPr>
        <p:txBody>
          <a:bodyPr>
            <a:spAutoFit/>
          </a:bodyPr>
          <a:lstStyle/>
          <a:p>
            <a:pPr algn="ctr" eaLnBrk="0" hangingPunct="0">
              <a:spcBef>
                <a:spcPct val="50000"/>
              </a:spcBef>
              <a:defRPr/>
            </a:pPr>
            <a:r>
              <a:rPr lang="tr-TR" sz="3200" b="1">
                <a:solidFill>
                  <a:srgbClr val="FF3300"/>
                </a:solidFill>
                <a:effectLst>
                  <a:outerShdw blurRad="38100" dist="38100" dir="2700000" algn="tl">
                    <a:srgbClr val="C0C0C0"/>
                  </a:outerShdw>
                </a:effectLst>
              </a:rPr>
              <a:t>7. YILLIK OKUL GELİŞİM PLÂNI’NIN UYGULANMASI</a:t>
            </a:r>
          </a:p>
        </p:txBody>
      </p:sp>
    </p:spTree>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4" name="Rectangle 4"/>
          <p:cNvSpPr>
            <a:spLocks noChangeArrowheads="1"/>
          </p:cNvSpPr>
          <p:nvPr/>
        </p:nvSpPr>
        <p:spPr bwMode="auto">
          <a:xfrm>
            <a:off x="323850" y="371475"/>
            <a:ext cx="7997825" cy="1250950"/>
          </a:xfrm>
          <a:prstGeom prst="rect">
            <a:avLst/>
          </a:prstGeom>
          <a:noFill/>
          <a:ln w="9525">
            <a:noFill/>
            <a:miter lim="800000"/>
            <a:headEnd/>
            <a:tailEnd/>
          </a:ln>
          <a:effectLst/>
        </p:spPr>
        <p:txBody>
          <a:bodyPr wrap="none">
            <a:spAutoFit/>
          </a:bodyPr>
          <a:lstStyle/>
          <a:p>
            <a:pPr algn="ctr">
              <a:defRPr/>
            </a:pPr>
            <a:r>
              <a:rPr lang="tr-TR" sz="3800" b="1">
                <a:solidFill>
                  <a:srgbClr val="FF3300"/>
                </a:solidFill>
                <a:effectLst>
                  <a:outerShdw blurRad="38100" dist="38100" dir="2700000" algn="tl">
                    <a:srgbClr val="C0C0C0"/>
                  </a:outerShdw>
                </a:effectLst>
              </a:rPr>
              <a:t>8. BİÇİMLENDİRİCİ </a:t>
            </a:r>
          </a:p>
          <a:p>
            <a:pPr algn="ctr">
              <a:defRPr/>
            </a:pPr>
            <a:r>
              <a:rPr lang="tr-TR" sz="3800" b="1">
                <a:solidFill>
                  <a:srgbClr val="FF3300"/>
                </a:solidFill>
                <a:effectLst>
                  <a:outerShdw blurRad="38100" dist="38100" dir="2700000" algn="tl">
                    <a:srgbClr val="C0C0C0"/>
                  </a:outerShdw>
                </a:effectLst>
              </a:rPr>
              <a:t>DEĞERLENDİRME VE DÜZELTME</a:t>
            </a:r>
          </a:p>
        </p:txBody>
      </p:sp>
      <p:sp>
        <p:nvSpPr>
          <p:cNvPr id="58371" name="Rectangle 5"/>
          <p:cNvSpPr>
            <a:spLocks noChangeArrowheads="1"/>
          </p:cNvSpPr>
          <p:nvPr/>
        </p:nvSpPr>
        <p:spPr bwMode="auto">
          <a:xfrm>
            <a:off x="0" y="1916113"/>
            <a:ext cx="9144000" cy="4362450"/>
          </a:xfrm>
          <a:prstGeom prst="rect">
            <a:avLst/>
          </a:prstGeom>
          <a:noFill/>
          <a:ln w="9525">
            <a:noFill/>
            <a:miter lim="800000"/>
            <a:headEnd/>
            <a:tailEnd/>
          </a:ln>
        </p:spPr>
        <p:txBody>
          <a:bodyPr>
            <a:spAutoFit/>
          </a:bodyPr>
          <a:lstStyle/>
          <a:p>
            <a:pPr eaLnBrk="0" hangingPunct="0"/>
            <a:r>
              <a:rPr lang="tr-TR" sz="2200"/>
              <a:t>          </a:t>
            </a:r>
            <a:r>
              <a:rPr lang="tr-TR" sz="2800" b="1"/>
              <a:t>Okul Gelişim Planının birinci değerlendirmesi OGYE tarafından  I. Dönem sonunda yapılacaktır. </a:t>
            </a:r>
          </a:p>
          <a:p>
            <a:pPr eaLnBrk="0" hangingPunct="0"/>
            <a:endParaRPr lang="tr-TR" sz="2800" b="1"/>
          </a:p>
          <a:p>
            <a:pPr eaLnBrk="0" hangingPunct="0"/>
            <a:r>
              <a:rPr lang="tr-TR" sz="2800"/>
              <a:t>	</a:t>
            </a:r>
            <a:r>
              <a:rPr lang="tr-TR" sz="2800" b="1"/>
              <a:t>Değerlendirmede planın aksayan yönleri tespit edilecek ihtiyaç duyulan eklemeler ve çıkarmalar yapılacaktır. </a:t>
            </a:r>
          </a:p>
          <a:p>
            <a:pPr eaLnBrk="0" hangingPunct="0"/>
            <a:r>
              <a:rPr lang="tr-TR" sz="2800" b="1"/>
              <a:t>	</a:t>
            </a:r>
          </a:p>
          <a:p>
            <a:pPr eaLnBrk="0" hangingPunct="0"/>
            <a:r>
              <a:rPr lang="tr-TR" sz="2800" b="1"/>
              <a:t>	Sonuçlarına göre de OGP (Okul Gelişim Planı) üzerinde gerekli düzeltmeler OGYE tarafından yapılacaktır</a:t>
            </a:r>
            <a:r>
              <a:rPr lang="tr-TR" sz="2200" b="1"/>
              <a:t>.</a:t>
            </a:r>
          </a:p>
        </p:txBody>
      </p:sp>
    </p:spTree>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tky belgeleri-biçimlendirme değerlandirme1"/>
          <p:cNvPicPr>
            <a:picLocks noChangeAspect="1" noChangeArrowheads="1"/>
          </p:cNvPicPr>
          <p:nvPr/>
        </p:nvPicPr>
        <p:blipFill>
          <a:blip r:embed="rId3" cstate="print"/>
          <a:srcRect/>
          <a:stretch>
            <a:fillRect/>
          </a:stretch>
        </p:blipFill>
        <p:spPr bwMode="auto">
          <a:xfrm>
            <a:off x="381000" y="381000"/>
            <a:ext cx="8382000" cy="5902325"/>
          </a:xfrm>
          <a:prstGeom prst="rect">
            <a:avLst/>
          </a:prstGeom>
          <a:noFill/>
          <a:ln w="9525">
            <a:noFill/>
            <a:miter lim="800000"/>
            <a:headEnd/>
            <a:tailEnd/>
          </a:ln>
        </p:spPr>
      </p:pic>
      <p:sp>
        <p:nvSpPr>
          <p:cNvPr id="59395" name="Rectangle 3"/>
          <p:cNvSpPr>
            <a:spLocks noGrp="1" noChangeArrowheads="1"/>
          </p:cNvSpPr>
          <p:nvPr>
            <p:ph type="title"/>
          </p:nvPr>
        </p:nvSpPr>
        <p:spPr>
          <a:xfrm rot="19650701">
            <a:off x="533400" y="2743200"/>
            <a:ext cx="7848600" cy="915988"/>
          </a:xfrm>
        </p:spPr>
        <p:txBody>
          <a:bodyPr>
            <a:normAutofit fontScale="90000"/>
          </a:bodyPr>
          <a:lstStyle/>
          <a:p>
            <a:pPr eaLnBrk="1" hangingPunct="1"/>
            <a:r>
              <a:rPr lang="tr-TR" sz="4600" smtClean="0">
                <a:solidFill>
                  <a:schemeClr val="accent1"/>
                </a:solidFill>
              </a:rPr>
              <a:t>Biçimlendirici Değerlendirme</a:t>
            </a:r>
          </a:p>
        </p:txBody>
      </p:sp>
    </p:spTree>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8" name="Rectangle 4"/>
          <p:cNvSpPr>
            <a:spLocks noChangeArrowheads="1"/>
          </p:cNvSpPr>
          <p:nvPr/>
        </p:nvSpPr>
        <p:spPr bwMode="auto">
          <a:xfrm>
            <a:off x="0" y="1125538"/>
            <a:ext cx="9144000" cy="5016500"/>
          </a:xfrm>
          <a:prstGeom prst="rect">
            <a:avLst/>
          </a:prstGeom>
          <a:noFill/>
          <a:ln w="9525">
            <a:noFill/>
            <a:miter lim="800000"/>
            <a:headEnd/>
            <a:tailEnd/>
          </a:ln>
          <a:effectLst/>
        </p:spPr>
        <p:txBody>
          <a:bodyPr>
            <a:spAutoFit/>
          </a:bodyPr>
          <a:lstStyle/>
          <a:p>
            <a:pPr algn="ctr">
              <a:defRPr/>
            </a:pPr>
            <a:r>
              <a:rPr lang="tr-TR" sz="3600" b="1" dirty="0">
                <a:solidFill>
                  <a:srgbClr val="FF3300"/>
                </a:solidFill>
                <a:effectLst>
                  <a:outerShdw blurRad="38100" dist="38100" dir="2700000" algn="tl">
                    <a:srgbClr val="C0C0C0"/>
                  </a:outerShdw>
                </a:effectLst>
              </a:rPr>
              <a:t>8. Düzeltilmiş Gelişim Planının Uygulanması</a:t>
            </a:r>
          </a:p>
          <a:p>
            <a:pPr algn="ctr">
              <a:defRPr/>
            </a:pPr>
            <a:endParaRPr lang="tr-TR" sz="2600" b="1" dirty="0">
              <a:solidFill>
                <a:srgbClr val="FF3300"/>
              </a:solidFill>
              <a:effectLst>
                <a:outerShdw blurRad="38100" dist="38100" dir="2700000" algn="tl">
                  <a:srgbClr val="C0C0C0"/>
                </a:outerShdw>
              </a:effectLst>
            </a:endParaRPr>
          </a:p>
          <a:p>
            <a:pPr>
              <a:lnSpc>
                <a:spcPct val="150000"/>
              </a:lnSpc>
              <a:defRPr/>
            </a:pPr>
            <a:r>
              <a:rPr lang="tr-TR" sz="2400" dirty="0"/>
              <a:t>        </a:t>
            </a:r>
            <a:r>
              <a:rPr lang="tr-TR" sz="3000" b="1" dirty="0"/>
              <a:t>Biçimlendirici değerlendirme sonunda elde edile bilgiler dikkate alınarak Okul Gelişim Planı düzeltildikten sonra VII. Basmakta açıklanan uygulama esasları aynen bu basmakta da sürdürülerek uygulanacaktır.        </a:t>
            </a:r>
          </a:p>
        </p:txBody>
      </p:sp>
    </p:spTree>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2" name="Rectangle 4"/>
          <p:cNvSpPr>
            <a:spLocks noChangeArrowheads="1"/>
          </p:cNvSpPr>
          <p:nvPr/>
        </p:nvSpPr>
        <p:spPr bwMode="auto">
          <a:xfrm>
            <a:off x="0" y="692150"/>
            <a:ext cx="9144000" cy="6007100"/>
          </a:xfrm>
          <a:prstGeom prst="rect">
            <a:avLst/>
          </a:prstGeom>
          <a:noFill/>
          <a:ln w="9525">
            <a:noFill/>
            <a:miter lim="800000"/>
            <a:headEnd/>
            <a:tailEnd/>
          </a:ln>
          <a:effectLst/>
        </p:spPr>
        <p:txBody>
          <a:bodyPr>
            <a:spAutoFit/>
          </a:bodyPr>
          <a:lstStyle/>
          <a:p>
            <a:pPr algn="ctr">
              <a:defRPr/>
            </a:pPr>
            <a:r>
              <a:rPr lang="tr-TR" sz="3800" b="1">
                <a:solidFill>
                  <a:srgbClr val="FF3300"/>
                </a:solidFill>
                <a:effectLst>
                  <a:outerShdw blurRad="38100" dist="38100" dir="2700000" algn="tl">
                    <a:srgbClr val="C0C0C0"/>
                  </a:outerShdw>
                </a:effectLst>
              </a:rPr>
              <a:t>9. Düzeltilmiş Gelişim Planının Uygulanması</a:t>
            </a:r>
          </a:p>
          <a:p>
            <a:pPr algn="ctr">
              <a:defRPr/>
            </a:pPr>
            <a:endParaRPr lang="tr-TR" sz="2400" b="1">
              <a:solidFill>
                <a:srgbClr val="FF3300"/>
              </a:solidFill>
              <a:effectLst>
                <a:outerShdw blurRad="38100" dist="38100" dir="2700000" algn="tl">
                  <a:srgbClr val="C0C0C0"/>
                </a:outerShdw>
              </a:effectLst>
            </a:endParaRPr>
          </a:p>
          <a:p>
            <a:pPr>
              <a:lnSpc>
                <a:spcPct val="150000"/>
              </a:lnSpc>
              <a:defRPr/>
            </a:pPr>
            <a:r>
              <a:rPr lang="tr-TR" sz="2400"/>
              <a:t>        </a:t>
            </a:r>
            <a:r>
              <a:rPr lang="tr-TR" sz="3200" b="1"/>
              <a:t>Biçimlendirici değerlendirme sonunda elde edile bilgiler dikkate alınarak Okul Gelişim Planı düzeltildikten sonra VII. Basmakta açıklanan uygulama esasları aynen bu basmakta da sürdürülerek uygulanacaktır.        </a:t>
            </a:r>
          </a:p>
        </p:txBody>
      </p:sp>
    </p:spTree>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6" name="Rectangle 4"/>
          <p:cNvSpPr>
            <a:spLocks noChangeArrowheads="1"/>
          </p:cNvSpPr>
          <p:nvPr/>
        </p:nvSpPr>
        <p:spPr bwMode="auto">
          <a:xfrm>
            <a:off x="0" y="1125538"/>
            <a:ext cx="9144000" cy="4052887"/>
          </a:xfrm>
          <a:prstGeom prst="rect">
            <a:avLst/>
          </a:prstGeom>
          <a:noFill/>
          <a:ln w="9525">
            <a:noFill/>
            <a:miter lim="800000"/>
            <a:headEnd/>
            <a:tailEnd/>
          </a:ln>
          <a:effectLst/>
        </p:spPr>
        <p:txBody>
          <a:bodyPr>
            <a:spAutoFit/>
          </a:bodyPr>
          <a:lstStyle/>
          <a:p>
            <a:pPr algn="ctr">
              <a:defRPr/>
            </a:pPr>
            <a:r>
              <a:rPr lang="tr-TR" sz="3800" b="1">
                <a:solidFill>
                  <a:srgbClr val="FF0000"/>
                </a:solidFill>
                <a:effectLst>
                  <a:outerShdw blurRad="38100" dist="38100" dir="2700000" algn="tl">
                    <a:srgbClr val="C0C0C0"/>
                  </a:outerShdw>
                </a:effectLst>
              </a:rPr>
              <a:t>10. Son Değerlendirme ve Rapor Yazımı</a:t>
            </a:r>
            <a:r>
              <a:rPr lang="tr-TR" sz="2400" b="1">
                <a:solidFill>
                  <a:schemeClr val="bg1"/>
                </a:solidFill>
                <a:effectLst>
                  <a:outerShdw blurRad="38100" dist="38100" dir="2700000" algn="tl">
                    <a:srgbClr val="C0C0C0"/>
                  </a:outerShdw>
                </a:effectLst>
              </a:rPr>
              <a:t> </a:t>
            </a:r>
          </a:p>
          <a:p>
            <a:pPr algn="ctr">
              <a:defRPr/>
            </a:pPr>
            <a:endParaRPr lang="tr-TR" sz="2400" b="1">
              <a:solidFill>
                <a:schemeClr val="bg1"/>
              </a:solidFill>
              <a:effectLst>
                <a:outerShdw blurRad="38100" dist="38100" dir="2700000" algn="tl">
                  <a:srgbClr val="C0C0C0"/>
                </a:outerShdw>
              </a:effectLst>
            </a:endParaRPr>
          </a:p>
          <a:p>
            <a:pPr>
              <a:defRPr/>
            </a:pPr>
            <a:r>
              <a:rPr lang="tr-TR" sz="3200" b="1"/>
              <a:t>1-Yapılan çalışmaların okul gelişimine katkılarını belirlemektir.</a:t>
            </a:r>
            <a:endParaRPr lang="tr-TR" sz="2400" b="1"/>
          </a:p>
          <a:p>
            <a:pPr>
              <a:defRPr/>
            </a:pPr>
            <a:endParaRPr lang="tr-TR" sz="3200" b="1"/>
          </a:p>
          <a:p>
            <a:pPr>
              <a:defRPr/>
            </a:pPr>
            <a:r>
              <a:rPr lang="tr-TR" sz="3200" b="1"/>
              <a:t>2-Değerlendirmeden elde edilen bilgiler ile </a:t>
            </a:r>
            <a:r>
              <a:rPr lang="tr-TR" sz="3200" b="1">
                <a:effectLst>
                  <a:outerShdw blurRad="38100" dist="38100" dir="2700000" algn="tl">
                    <a:srgbClr val="C0C0C0"/>
                  </a:outerShdw>
                </a:effectLst>
              </a:rPr>
              <a:t>gelecek yılın planlamalarına ışık</a:t>
            </a:r>
            <a:r>
              <a:rPr lang="tr-TR" sz="3200" b="1"/>
              <a:t> </a:t>
            </a:r>
            <a:r>
              <a:rPr lang="tr-TR" sz="3200" b="1">
                <a:effectLst>
                  <a:outerShdw blurRad="38100" dist="38100" dir="2700000" algn="tl">
                    <a:srgbClr val="C0C0C0"/>
                  </a:outerShdw>
                </a:effectLst>
              </a:rPr>
              <a:t>tutmak</a:t>
            </a:r>
            <a:r>
              <a:rPr lang="tr-TR" sz="3200" b="1"/>
              <a:t>tır</a:t>
            </a:r>
          </a:p>
        </p:txBody>
      </p:sp>
      <p:grpSp>
        <p:nvGrpSpPr>
          <p:cNvPr id="2" name="Group 6"/>
          <p:cNvGrpSpPr>
            <a:grpSpLocks/>
          </p:cNvGrpSpPr>
          <p:nvPr/>
        </p:nvGrpSpPr>
        <p:grpSpPr bwMode="auto">
          <a:xfrm>
            <a:off x="3779838" y="5181600"/>
            <a:ext cx="5181600" cy="1676400"/>
            <a:chOff x="2245" y="3264"/>
            <a:chExt cx="3264" cy="1056"/>
          </a:xfrm>
        </p:grpSpPr>
        <p:sp>
          <p:nvSpPr>
            <p:cNvPr id="62469" name="AutoShape 2"/>
            <p:cNvSpPr>
              <a:spLocks noChangeArrowheads="1"/>
            </p:cNvSpPr>
            <p:nvPr/>
          </p:nvSpPr>
          <p:spPr bwMode="auto">
            <a:xfrm>
              <a:off x="2245" y="3264"/>
              <a:ext cx="3264" cy="1056"/>
            </a:xfrm>
            <a:prstGeom prst="horizontalScroll">
              <a:avLst>
                <a:gd name="adj" fmla="val 12500"/>
              </a:avLst>
            </a:prstGeom>
            <a:solidFill>
              <a:srgbClr val="FFCCCC"/>
            </a:solidFill>
            <a:ln w="9525">
              <a:solidFill>
                <a:schemeClr val="tx1"/>
              </a:solidFill>
              <a:round/>
              <a:headEnd/>
              <a:tailEnd/>
            </a:ln>
          </p:spPr>
          <p:txBody>
            <a:bodyPr wrap="none" anchor="ctr"/>
            <a:lstStyle/>
            <a:p>
              <a:endParaRPr lang="tr-TR" sz="1800"/>
            </a:p>
          </p:txBody>
        </p:sp>
        <p:sp>
          <p:nvSpPr>
            <p:cNvPr id="62470" name="WordArt 4"/>
            <p:cNvSpPr>
              <a:spLocks noChangeArrowheads="1" noChangeShapeType="1" noTextEdit="1"/>
            </p:cNvSpPr>
            <p:nvPr/>
          </p:nvSpPr>
          <p:spPr bwMode="auto">
            <a:xfrm>
              <a:off x="2517" y="3702"/>
              <a:ext cx="2064" cy="240"/>
            </a:xfrm>
            <a:prstGeom prst="rect">
              <a:avLst/>
            </a:prstGeom>
          </p:spPr>
          <p:txBody>
            <a:bodyPr wrap="none" fromWordArt="1">
              <a:prstTxWarp prst="textCanDown">
                <a:avLst>
                  <a:gd name="adj" fmla="val 33333"/>
                </a:avLst>
              </a:prstTxWarp>
            </a:bodyPr>
            <a:lstStyle/>
            <a:p>
              <a:pPr algn="ctr"/>
              <a:r>
                <a:rPr lang="tr-TR" sz="3600" kern="10">
                  <a:ln w="9525">
                    <a:solidFill>
                      <a:srgbClr val="000000"/>
                    </a:solidFill>
                    <a:round/>
                    <a:headEnd/>
                    <a:tailEnd/>
                  </a:ln>
                  <a:solidFill>
                    <a:srgbClr val="000000"/>
                  </a:solidFill>
                  <a:latin typeface="Times New Roman"/>
                  <a:cs typeface="Times New Roman"/>
                </a:rPr>
                <a:t>Rapor</a:t>
              </a:r>
            </a:p>
          </p:txBody>
        </p:sp>
      </p:grpSp>
      <p:pic>
        <p:nvPicPr>
          <p:cNvPr id="62468" name="Picture 5"/>
          <p:cNvPicPr>
            <a:picLocks noChangeAspect="1" noChangeArrowheads="1"/>
          </p:cNvPicPr>
          <p:nvPr/>
        </p:nvPicPr>
        <p:blipFill>
          <a:blip r:embed="rId3" cstate="print"/>
          <a:srcRect/>
          <a:stretch>
            <a:fillRect/>
          </a:stretch>
        </p:blipFill>
        <p:spPr bwMode="auto">
          <a:xfrm>
            <a:off x="7308850" y="5445125"/>
            <a:ext cx="1524000" cy="1000125"/>
          </a:xfrm>
          <a:prstGeom prst="rect">
            <a:avLst/>
          </a:prstGeom>
          <a:noFill/>
          <a:ln w="9525">
            <a:noFill/>
            <a:miter lim="800000"/>
            <a:headEnd/>
            <a:tailEnd/>
          </a:ln>
        </p:spPr>
      </p:pic>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Kalabalık">
  <a:themeElements>
    <a:clrScheme name="Kalabalık">
      <a:dk1>
        <a:sysClr val="windowText" lastClr="000000"/>
      </a:dk1>
      <a:lt1>
        <a:sysClr val="window" lastClr="FFFFFF"/>
      </a:lt1>
      <a:dk2>
        <a:srgbClr val="464646"/>
      </a:dk2>
      <a:lt2>
        <a:srgbClr val="DEF5FA"/>
      </a:lt2>
      <a:accent1>
        <a:srgbClr val="2DA2BF"/>
      </a:accent1>
      <a:accent2>
        <a:srgbClr val="DA1F28"/>
      </a:accent2>
      <a:accent3>
        <a:srgbClr val="EB641B"/>
      </a:accent3>
      <a:accent4>
        <a:srgbClr val="39639D"/>
      </a:accent4>
      <a:accent5>
        <a:srgbClr val="474B78"/>
      </a:accent5>
      <a:accent6>
        <a:srgbClr val="7D3C4A"/>
      </a:accent6>
      <a:hlink>
        <a:srgbClr val="FF8119"/>
      </a:hlink>
      <a:folHlink>
        <a:srgbClr val="44B9E8"/>
      </a:folHlink>
    </a:clrScheme>
    <a:fontScheme name="Kalabalık">
      <a:maj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ajorFont>
      <a:minorFont>
        <a:latin typeface="Lucida Sans Unicode"/>
        <a:ea typeface=""/>
        <a:cs typeface=""/>
        <a:font script="Jpan" typeface="ＭＳ Ｐゴシック"/>
        <a:font script="Hang" typeface="맑은 고딕"/>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Uigh" typeface="Microsoft Uighur"/>
      </a:minorFont>
    </a:fontScheme>
    <a:fmtScheme name="Kalabalık">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55000"/>
                <a:satMod val="300000"/>
              </a:schemeClr>
            </a:gs>
            <a:gs pos="40000">
              <a:schemeClr val="phClr">
                <a:tint val="65000"/>
                <a:satMod val="300000"/>
              </a:schemeClr>
            </a:gs>
            <a:gs pos="100000">
              <a:schemeClr val="phClr">
                <a:shade val="65000"/>
                <a:satMod val="300000"/>
              </a:schemeClr>
            </a:gs>
          </a:gsLst>
          <a:path path="circle">
            <a:fillToRect l="95000" t="-106500" r="5000" b="206500"/>
          </a:path>
        </a:gradFill>
        <a:blipFill>
          <a:blip xmlns:r="http://schemas.openxmlformats.org/officeDocument/2006/relationships" r:embed="rId1">
            <a:duotone>
              <a:schemeClr val="phClr">
                <a:shade val="60000"/>
                <a:satMod val="110000"/>
              </a:schemeClr>
              <a:schemeClr val="phClr">
                <a:tint val="95000"/>
              </a:schemeClr>
            </a:duotone>
          </a:blip>
          <a:tile tx="0" ty="0" sx="50000" sy="50000" flip="none" algn="tl"/>
        </a:blipFill>
      </a:bgFillStyleLst>
    </a:fmtScheme>
  </a:themeElements>
  <a:objectDefaults/>
  <a:extraClrScheme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Concourse</Template>
  <TotalTime>202</TotalTime>
  <Words>4610</Words>
  <Application>Microsoft Office PowerPoint</Application>
  <PresentationFormat>Ekran Gösterisi (4:3)</PresentationFormat>
  <Paragraphs>995</Paragraphs>
  <Slides>101</Slides>
  <Notes>46</Notes>
  <HiddenSlides>0</HiddenSlides>
  <MMClips>0</MMClips>
  <ScaleCrop>false</ScaleCrop>
  <HeadingPairs>
    <vt:vector size="6" baseType="variant">
      <vt:variant>
        <vt:lpstr>Tema</vt:lpstr>
      </vt:variant>
      <vt:variant>
        <vt:i4>1</vt:i4>
      </vt:variant>
      <vt:variant>
        <vt:lpstr>Katıştırılmış OLE Hizmet Programları</vt:lpstr>
      </vt:variant>
      <vt:variant>
        <vt:i4>3</vt:i4>
      </vt:variant>
      <vt:variant>
        <vt:lpstr>Slayt Başlıkları</vt:lpstr>
      </vt:variant>
      <vt:variant>
        <vt:i4>101</vt:i4>
      </vt:variant>
    </vt:vector>
  </HeadingPairs>
  <TitlesOfParts>
    <vt:vector size="105" baseType="lpstr">
      <vt:lpstr>Kalabalık</vt:lpstr>
      <vt:lpstr>ClipArt</vt:lpstr>
      <vt:lpstr>Clip</vt:lpstr>
      <vt:lpstr>Klip</vt:lpstr>
      <vt:lpstr>  MİLLÎ EĞİTİM BAKANLIĞI  EĞİTİMDE KALİTE yönetİm sİstemİ YÖNErgesİ   </vt:lpstr>
      <vt:lpstr>Slayt 2</vt:lpstr>
      <vt:lpstr>Değerlendirme Kriterleri ve Matrisleri</vt:lpstr>
      <vt:lpstr>Kalite Belgesi</vt:lpstr>
      <vt:lpstr>Slayt 5</vt:lpstr>
      <vt:lpstr>Okul ve Kurumların Görev ve Sorumlulukları</vt:lpstr>
      <vt:lpstr>Slayt 7</vt:lpstr>
      <vt:lpstr>Slayt 8</vt:lpstr>
      <vt:lpstr>Ödül Kategorileri </vt:lpstr>
      <vt:lpstr>a) Temel eğitim kurumları kategorisi</vt:lpstr>
      <vt:lpstr>b) Genel ortaöğretim kurumları kategorisi</vt:lpstr>
      <vt:lpstr>c) Mesleki ve teknik ortaöğretim kurumları kategorisi</vt:lpstr>
      <vt:lpstr>ç) Kurumlar kategorisi</vt:lpstr>
      <vt:lpstr>Slayt 14</vt:lpstr>
      <vt:lpstr>Ödüle Başvuru </vt:lpstr>
      <vt:lpstr>Ödüllendirme</vt:lpstr>
      <vt:lpstr>Slayt 17</vt:lpstr>
      <vt:lpstr>Slayt 18</vt:lpstr>
      <vt:lpstr>Yılın kaliteli ekibi kategorisi</vt:lpstr>
      <vt:lpstr>Slayt 20</vt:lpstr>
      <vt:lpstr>Slayt 21</vt:lpstr>
      <vt:lpstr>Slayt 22</vt:lpstr>
      <vt:lpstr>Yürürlükten kaldırılan mevzuat</vt:lpstr>
      <vt:lpstr>Slayt 24</vt:lpstr>
      <vt:lpstr>Slayt 25</vt:lpstr>
      <vt:lpstr>Slayt 26</vt:lpstr>
      <vt:lpstr>Slayt 27</vt:lpstr>
      <vt:lpstr>Slayt 28</vt:lpstr>
      <vt:lpstr>Slayt 29</vt:lpstr>
      <vt:lpstr>Slayt 30</vt:lpstr>
      <vt:lpstr>Slayt 31</vt:lpstr>
      <vt:lpstr>Slayt 32</vt:lpstr>
      <vt:lpstr>Slayt 33</vt:lpstr>
      <vt:lpstr>Slayt 34</vt:lpstr>
      <vt:lpstr>Slayt 35</vt:lpstr>
      <vt:lpstr> </vt:lpstr>
      <vt:lpstr>Slayt 37</vt:lpstr>
      <vt:lpstr>Slayt 38</vt:lpstr>
      <vt:lpstr>Girdi Kriterleri  Alt Kriterleri</vt:lpstr>
      <vt:lpstr>Slayt 40</vt:lpstr>
      <vt:lpstr>Slayt 41</vt:lpstr>
      <vt:lpstr>Girdi Kriterleri  Alt Kriterleri</vt:lpstr>
      <vt:lpstr>Slayt 43</vt:lpstr>
      <vt:lpstr>Slayt 44</vt:lpstr>
      <vt:lpstr>Slayt 45</vt:lpstr>
      <vt:lpstr>Slayt 46</vt:lpstr>
      <vt:lpstr>Slayt 47</vt:lpstr>
      <vt:lpstr>Slayt 48</vt:lpstr>
      <vt:lpstr>Slayt 49</vt:lpstr>
      <vt:lpstr>Slayt 50</vt:lpstr>
      <vt:lpstr>Slayt 51</vt:lpstr>
      <vt:lpstr>Slayt 52</vt:lpstr>
      <vt:lpstr>Slayt 53</vt:lpstr>
      <vt:lpstr>Slayt 54</vt:lpstr>
      <vt:lpstr>Slayt 55</vt:lpstr>
      <vt:lpstr>Slayt 56</vt:lpstr>
      <vt:lpstr>Slayt 57</vt:lpstr>
      <vt:lpstr>Slayt 58</vt:lpstr>
      <vt:lpstr>Slayt 59</vt:lpstr>
      <vt:lpstr>Slayt 60</vt:lpstr>
      <vt:lpstr>Slayt 61</vt:lpstr>
      <vt:lpstr>Slayt 62</vt:lpstr>
      <vt:lpstr>Okul Gelişimi Yönetim Ekibinin  Görev Tanımlarını</vt:lpstr>
      <vt:lpstr>Okul Gelişim Yönetim Ekibi</vt:lpstr>
      <vt:lpstr>Slayt 65</vt:lpstr>
      <vt:lpstr>Slayt 66</vt:lpstr>
      <vt:lpstr>Slayt 67</vt:lpstr>
      <vt:lpstr>Slayt 68</vt:lpstr>
      <vt:lpstr>Slayt 69</vt:lpstr>
      <vt:lpstr>Slayt 70</vt:lpstr>
      <vt:lpstr>Slayt 71</vt:lpstr>
      <vt:lpstr>Slayt 72</vt:lpstr>
      <vt:lpstr>Slayt 73</vt:lpstr>
      <vt:lpstr>Slayt 74</vt:lpstr>
      <vt:lpstr>Slayt 75</vt:lpstr>
      <vt:lpstr>Slayt 76</vt:lpstr>
      <vt:lpstr>Slayt 77</vt:lpstr>
      <vt:lpstr>Slayt 78</vt:lpstr>
      <vt:lpstr>Slayt 79</vt:lpstr>
      <vt:lpstr>Slayt 80</vt:lpstr>
      <vt:lpstr>Slayt 81</vt:lpstr>
      <vt:lpstr>Slayt 82</vt:lpstr>
      <vt:lpstr>Slayt 83</vt:lpstr>
      <vt:lpstr>Slayt 84</vt:lpstr>
      <vt:lpstr>Slayt 85</vt:lpstr>
      <vt:lpstr>Slayt 86</vt:lpstr>
      <vt:lpstr>Slayt 87</vt:lpstr>
      <vt:lpstr>Slayt 88</vt:lpstr>
      <vt:lpstr>Slayt 89</vt:lpstr>
      <vt:lpstr>Slayt 90</vt:lpstr>
      <vt:lpstr>Slayt 91</vt:lpstr>
      <vt:lpstr>Slayt 92</vt:lpstr>
      <vt:lpstr>Slayt 93</vt:lpstr>
      <vt:lpstr>Slayt 94</vt:lpstr>
      <vt:lpstr>Slayt 95</vt:lpstr>
      <vt:lpstr>Biçimlendirici Değerlendirme</vt:lpstr>
      <vt:lpstr>Slayt 97</vt:lpstr>
      <vt:lpstr>Slayt 98</vt:lpstr>
      <vt:lpstr>Slayt 99</vt:lpstr>
      <vt:lpstr>Slayt 100</vt:lpstr>
      <vt:lpstr>Slayt 101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MİLLÎ EĞİTİM BAKANLIĞI EĞİTİMDE KALİTE yönetim sistemi YÖNErgesİ</dc:title>
  <dc:creator>Fatma TABALLI</dc:creator>
  <cp:lastModifiedBy>Adil</cp:lastModifiedBy>
  <cp:revision>43</cp:revision>
  <dcterms:created xsi:type="dcterms:W3CDTF">2014-01-17T09:12:46Z</dcterms:created>
  <dcterms:modified xsi:type="dcterms:W3CDTF">2015-08-04T07:01:09Z</dcterms:modified>
</cp:coreProperties>
</file>