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8" r:id="rId3"/>
    <p:sldId id="285" r:id="rId4"/>
    <p:sldId id="286" r:id="rId5"/>
    <p:sldId id="287" r:id="rId6"/>
    <p:sldId id="259" r:id="rId7"/>
    <p:sldId id="288" r:id="rId8"/>
    <p:sldId id="289" r:id="rId9"/>
    <p:sldId id="290" r:id="rId10"/>
    <p:sldId id="291" r:id="rId11"/>
    <p:sldId id="260" r:id="rId12"/>
    <p:sldId id="292" r:id="rId13"/>
    <p:sldId id="293" r:id="rId14"/>
    <p:sldId id="294" r:id="rId15"/>
    <p:sldId id="261" r:id="rId16"/>
    <p:sldId id="295" r:id="rId17"/>
    <p:sldId id="296" r:id="rId18"/>
    <p:sldId id="262" r:id="rId19"/>
    <p:sldId id="263" r:id="rId20"/>
    <p:sldId id="297" r:id="rId21"/>
    <p:sldId id="298" r:id="rId22"/>
    <p:sldId id="299" r:id="rId23"/>
    <p:sldId id="300" r:id="rId24"/>
    <p:sldId id="301" r:id="rId25"/>
    <p:sldId id="302" r:id="rId26"/>
    <p:sldId id="264" r:id="rId27"/>
    <p:sldId id="265" r:id="rId28"/>
    <p:sldId id="303" r:id="rId29"/>
    <p:sldId id="304" r:id="rId30"/>
    <p:sldId id="305" r:id="rId31"/>
    <p:sldId id="306" r:id="rId32"/>
    <p:sldId id="307" r:id="rId33"/>
    <p:sldId id="266" r:id="rId34"/>
    <p:sldId id="267" r:id="rId35"/>
    <p:sldId id="268" r:id="rId36"/>
    <p:sldId id="269" r:id="rId37"/>
    <p:sldId id="274" r:id="rId38"/>
    <p:sldId id="271" r:id="rId39"/>
    <p:sldId id="273" r:id="rId40"/>
    <p:sldId id="275" r:id="rId41"/>
    <p:sldId id="276" r:id="rId42"/>
    <p:sldId id="277" r:id="rId43"/>
    <p:sldId id="278" r:id="rId44"/>
    <p:sldId id="279" r:id="rId45"/>
    <p:sldId id="280" r:id="rId46"/>
    <p:sldId id="281" r:id="rId47"/>
    <p:sldId id="282" r:id="rId48"/>
    <p:sldId id="283" r:id="rId49"/>
    <p:sldId id="284" r:id="rId50"/>
    <p:sldId id="308" r:id="rId51"/>
    <p:sldId id="309" r:id="rId5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ED4E47-F4AE-4080-A2FE-F4C7E888CCA7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D4017133-8620-4EF0-99F6-FAF23B465730}">
      <dgm:prSet phldrT="[Metin]"/>
      <dgm:spPr/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EĞİTİM LİDERİNİ BELİRLEME</a:t>
          </a:r>
          <a:endParaRPr lang="tr-TR" b="1" dirty="0">
            <a:solidFill>
              <a:schemeClr val="tx1"/>
            </a:solidFill>
          </a:endParaRPr>
        </a:p>
      </dgm:t>
    </dgm:pt>
    <dgm:pt modelId="{93E92E71-5E96-4441-BBB8-4DB448D5E618}" type="parTrans" cxnId="{BE4BC348-9A7E-43C8-9575-35B9CFEBA82E}">
      <dgm:prSet/>
      <dgm:spPr/>
      <dgm:t>
        <a:bodyPr/>
        <a:lstStyle/>
        <a:p>
          <a:endParaRPr lang="tr-TR"/>
        </a:p>
      </dgm:t>
    </dgm:pt>
    <dgm:pt modelId="{04BBDFC5-D0C0-4E6D-93D4-E38CE235BD51}" type="sibTrans" cxnId="{BE4BC348-9A7E-43C8-9575-35B9CFEBA82E}">
      <dgm:prSet/>
      <dgm:spPr/>
      <dgm:t>
        <a:bodyPr/>
        <a:lstStyle/>
        <a:p>
          <a:endParaRPr lang="tr-TR"/>
        </a:p>
      </dgm:t>
    </dgm:pt>
    <dgm:pt modelId="{957128A5-A902-4DFA-8FC4-15484C042D1F}">
      <dgm:prSet phldrT="[Metin]"/>
      <dgm:spPr/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ÖĞRETMENLERİ EĞİTİM LİDERİ İLE ÇALIŞMAYA HAZIRLAMA</a:t>
          </a:r>
          <a:endParaRPr lang="tr-TR" b="1" dirty="0">
            <a:solidFill>
              <a:schemeClr val="tx1"/>
            </a:solidFill>
          </a:endParaRPr>
        </a:p>
      </dgm:t>
    </dgm:pt>
    <dgm:pt modelId="{EB0F686D-3651-4800-9195-518EDA0CF96E}" type="parTrans" cxnId="{6C368800-35A3-47A4-B7BA-5B9A1356DD61}">
      <dgm:prSet/>
      <dgm:spPr/>
      <dgm:t>
        <a:bodyPr/>
        <a:lstStyle/>
        <a:p>
          <a:endParaRPr lang="tr-TR"/>
        </a:p>
      </dgm:t>
    </dgm:pt>
    <dgm:pt modelId="{D18B905C-6416-4118-B65A-8046835C8A9A}" type="sibTrans" cxnId="{6C368800-35A3-47A4-B7BA-5B9A1356DD61}">
      <dgm:prSet/>
      <dgm:spPr/>
      <dgm:t>
        <a:bodyPr/>
        <a:lstStyle/>
        <a:p>
          <a:endParaRPr lang="tr-TR"/>
        </a:p>
      </dgm:t>
    </dgm:pt>
    <dgm:pt modelId="{A3E3AD2E-D4E5-4AF9-B832-3A47EB44FD5F}">
      <dgm:prSet phldrT="[Metin]"/>
      <dgm:spPr/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TÜM GÖREV, ROL VE SÜREÇLERİ YAZILI HALE GETİRME</a:t>
          </a:r>
          <a:endParaRPr lang="tr-TR" b="1" dirty="0">
            <a:solidFill>
              <a:schemeClr val="tx1"/>
            </a:solidFill>
          </a:endParaRPr>
        </a:p>
      </dgm:t>
    </dgm:pt>
    <dgm:pt modelId="{4A936AA1-A2C3-4ECD-9C09-0008E6B05444}" type="parTrans" cxnId="{06B54AC8-B968-4A64-AD4D-C57EB9984D19}">
      <dgm:prSet/>
      <dgm:spPr/>
      <dgm:t>
        <a:bodyPr/>
        <a:lstStyle/>
        <a:p>
          <a:endParaRPr lang="tr-TR"/>
        </a:p>
      </dgm:t>
    </dgm:pt>
    <dgm:pt modelId="{DE4D07CC-36B6-46A8-9443-860EE8243152}" type="sibTrans" cxnId="{06B54AC8-B968-4A64-AD4D-C57EB9984D19}">
      <dgm:prSet/>
      <dgm:spPr/>
      <dgm:t>
        <a:bodyPr/>
        <a:lstStyle/>
        <a:p>
          <a:endParaRPr lang="tr-TR"/>
        </a:p>
      </dgm:t>
    </dgm:pt>
    <dgm:pt modelId="{25CD6EF0-CE89-4681-AC40-F85835177035}">
      <dgm:prSet/>
      <dgm:spPr/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ÖĞRENCİ BAŞARISI TAKİP SİSTEMİ OLUŞTURMA</a:t>
          </a:r>
          <a:endParaRPr lang="tr-TR" b="1" dirty="0">
            <a:solidFill>
              <a:schemeClr val="tx1"/>
            </a:solidFill>
          </a:endParaRPr>
        </a:p>
      </dgm:t>
    </dgm:pt>
    <dgm:pt modelId="{32AC841D-B2DF-4858-A97C-05712640A977}" type="parTrans" cxnId="{A0AEFA6C-D285-4898-A01C-3353D225B43C}">
      <dgm:prSet/>
      <dgm:spPr/>
      <dgm:t>
        <a:bodyPr/>
        <a:lstStyle/>
        <a:p>
          <a:endParaRPr lang="tr-TR"/>
        </a:p>
      </dgm:t>
    </dgm:pt>
    <dgm:pt modelId="{8C0660CC-4BA5-4120-B701-3A2D12D85924}" type="sibTrans" cxnId="{A0AEFA6C-D285-4898-A01C-3353D225B43C}">
      <dgm:prSet/>
      <dgm:spPr/>
      <dgm:t>
        <a:bodyPr/>
        <a:lstStyle/>
        <a:p>
          <a:endParaRPr lang="tr-TR"/>
        </a:p>
      </dgm:t>
    </dgm:pt>
    <dgm:pt modelId="{65C6FE5B-33C9-49E7-AF11-211DE3035068}">
      <dgm:prSet/>
      <dgm:spPr/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ÖĞRETMENLERİ DÜZELTME-GELİŞTİRME AMAÇLI DENETLEME</a:t>
          </a:r>
          <a:endParaRPr lang="tr-TR" b="1" dirty="0">
            <a:solidFill>
              <a:schemeClr val="tx1"/>
            </a:solidFill>
          </a:endParaRPr>
        </a:p>
      </dgm:t>
    </dgm:pt>
    <dgm:pt modelId="{0E3785B7-47DD-41EF-9CEA-E2DDB11E9F0B}" type="parTrans" cxnId="{1F4BE931-B617-4AEF-A4AA-9E7503F973F8}">
      <dgm:prSet/>
      <dgm:spPr/>
      <dgm:t>
        <a:bodyPr/>
        <a:lstStyle/>
        <a:p>
          <a:endParaRPr lang="tr-TR"/>
        </a:p>
      </dgm:t>
    </dgm:pt>
    <dgm:pt modelId="{3EE729C7-8E25-426A-AABE-26E29C9E467E}" type="sibTrans" cxnId="{1F4BE931-B617-4AEF-A4AA-9E7503F973F8}">
      <dgm:prSet/>
      <dgm:spPr/>
      <dgm:t>
        <a:bodyPr/>
        <a:lstStyle/>
        <a:p>
          <a:endParaRPr lang="tr-TR"/>
        </a:p>
      </dgm:t>
    </dgm:pt>
    <dgm:pt modelId="{B25C6ABC-3BF7-420D-A22D-91473DD839F8}">
      <dgm:prSet/>
      <dgm:spPr/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DÖNEMLİK DEĞERLENDİRME VE GERİ BİLDİRİM</a:t>
          </a:r>
          <a:endParaRPr lang="tr-TR" b="1" dirty="0">
            <a:solidFill>
              <a:schemeClr val="tx1"/>
            </a:solidFill>
          </a:endParaRPr>
        </a:p>
      </dgm:t>
    </dgm:pt>
    <dgm:pt modelId="{896208D5-1D32-4336-A002-7B7143FB41DE}" type="parTrans" cxnId="{7B63D5D6-6FDD-40AC-81FC-B9893BCF9AE0}">
      <dgm:prSet/>
      <dgm:spPr/>
      <dgm:t>
        <a:bodyPr/>
        <a:lstStyle/>
        <a:p>
          <a:endParaRPr lang="tr-TR"/>
        </a:p>
      </dgm:t>
    </dgm:pt>
    <dgm:pt modelId="{D50E5018-875B-433A-B85E-43ACDB4D1ECC}" type="sibTrans" cxnId="{7B63D5D6-6FDD-40AC-81FC-B9893BCF9AE0}">
      <dgm:prSet/>
      <dgm:spPr/>
      <dgm:t>
        <a:bodyPr/>
        <a:lstStyle/>
        <a:p>
          <a:endParaRPr lang="tr-TR"/>
        </a:p>
      </dgm:t>
    </dgm:pt>
    <dgm:pt modelId="{C62816EB-A3D5-413A-928C-C2802F4BFB1F}" type="pres">
      <dgm:prSet presAssocID="{42ED4E47-F4AE-4080-A2FE-F4C7E888CCA7}" presName="Name0" presStyleCnt="0">
        <dgm:presLayoutVars>
          <dgm:dir/>
          <dgm:resizeHandles val="exact"/>
        </dgm:presLayoutVars>
      </dgm:prSet>
      <dgm:spPr/>
    </dgm:pt>
    <dgm:pt modelId="{DE505DCA-2031-40B9-AEAA-6281C4A0A60C}" type="pres">
      <dgm:prSet presAssocID="{D4017133-8620-4EF0-99F6-FAF23B46573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69F5576-87C1-4F3A-82BC-88D2B755A9CA}" type="pres">
      <dgm:prSet presAssocID="{04BBDFC5-D0C0-4E6D-93D4-E38CE235BD51}" presName="sibTrans" presStyleLbl="sibTrans2D1" presStyleIdx="0" presStyleCnt="5"/>
      <dgm:spPr/>
      <dgm:t>
        <a:bodyPr/>
        <a:lstStyle/>
        <a:p>
          <a:endParaRPr lang="tr-TR"/>
        </a:p>
      </dgm:t>
    </dgm:pt>
    <dgm:pt modelId="{0B0567B3-9E31-4091-A451-EC5D949D5399}" type="pres">
      <dgm:prSet presAssocID="{04BBDFC5-D0C0-4E6D-93D4-E38CE235BD51}" presName="connectorText" presStyleLbl="sibTrans2D1" presStyleIdx="0" presStyleCnt="5"/>
      <dgm:spPr/>
      <dgm:t>
        <a:bodyPr/>
        <a:lstStyle/>
        <a:p>
          <a:endParaRPr lang="tr-TR"/>
        </a:p>
      </dgm:t>
    </dgm:pt>
    <dgm:pt modelId="{2F4364F9-E33C-489A-8BE7-BF2C96A43270}" type="pres">
      <dgm:prSet presAssocID="{957128A5-A902-4DFA-8FC4-15484C042D1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884F8FE-8423-418F-A849-A19E24FAE24B}" type="pres">
      <dgm:prSet presAssocID="{D18B905C-6416-4118-B65A-8046835C8A9A}" presName="sibTrans" presStyleLbl="sibTrans2D1" presStyleIdx="1" presStyleCnt="5"/>
      <dgm:spPr/>
      <dgm:t>
        <a:bodyPr/>
        <a:lstStyle/>
        <a:p>
          <a:endParaRPr lang="tr-TR"/>
        </a:p>
      </dgm:t>
    </dgm:pt>
    <dgm:pt modelId="{B04A99E8-9AB8-4054-8A23-100ADAE31B55}" type="pres">
      <dgm:prSet presAssocID="{D18B905C-6416-4118-B65A-8046835C8A9A}" presName="connectorText" presStyleLbl="sibTrans2D1" presStyleIdx="1" presStyleCnt="5"/>
      <dgm:spPr/>
      <dgm:t>
        <a:bodyPr/>
        <a:lstStyle/>
        <a:p>
          <a:endParaRPr lang="tr-TR"/>
        </a:p>
      </dgm:t>
    </dgm:pt>
    <dgm:pt modelId="{E361FE6A-A319-40FA-BCB4-6D6F41357A8D}" type="pres">
      <dgm:prSet presAssocID="{A3E3AD2E-D4E5-4AF9-B832-3A47EB44FD5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450CE19-5C9E-482C-B4EE-F959D6B9AA80}" type="pres">
      <dgm:prSet presAssocID="{DE4D07CC-36B6-46A8-9443-860EE8243152}" presName="sibTrans" presStyleLbl="sibTrans2D1" presStyleIdx="2" presStyleCnt="5"/>
      <dgm:spPr/>
      <dgm:t>
        <a:bodyPr/>
        <a:lstStyle/>
        <a:p>
          <a:endParaRPr lang="tr-TR"/>
        </a:p>
      </dgm:t>
    </dgm:pt>
    <dgm:pt modelId="{9933453F-1E76-4382-9A4B-BEC09C770491}" type="pres">
      <dgm:prSet presAssocID="{DE4D07CC-36B6-46A8-9443-860EE8243152}" presName="connectorText" presStyleLbl="sibTrans2D1" presStyleIdx="2" presStyleCnt="5"/>
      <dgm:spPr/>
      <dgm:t>
        <a:bodyPr/>
        <a:lstStyle/>
        <a:p>
          <a:endParaRPr lang="tr-TR"/>
        </a:p>
      </dgm:t>
    </dgm:pt>
    <dgm:pt modelId="{9D048520-F833-4B2B-9471-A8D809521426}" type="pres">
      <dgm:prSet presAssocID="{25CD6EF0-CE89-4681-AC40-F8583517703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58B3456-D7C0-4583-B1BF-0448A3A45093}" type="pres">
      <dgm:prSet presAssocID="{8C0660CC-4BA5-4120-B701-3A2D12D85924}" presName="sibTrans" presStyleLbl="sibTrans2D1" presStyleIdx="3" presStyleCnt="5"/>
      <dgm:spPr/>
      <dgm:t>
        <a:bodyPr/>
        <a:lstStyle/>
        <a:p>
          <a:endParaRPr lang="tr-TR"/>
        </a:p>
      </dgm:t>
    </dgm:pt>
    <dgm:pt modelId="{F92ECD2B-D6FC-42DA-91FD-0EAFD82255C6}" type="pres">
      <dgm:prSet presAssocID="{8C0660CC-4BA5-4120-B701-3A2D12D85924}" presName="connectorText" presStyleLbl="sibTrans2D1" presStyleIdx="3" presStyleCnt="5"/>
      <dgm:spPr/>
      <dgm:t>
        <a:bodyPr/>
        <a:lstStyle/>
        <a:p>
          <a:endParaRPr lang="tr-TR"/>
        </a:p>
      </dgm:t>
    </dgm:pt>
    <dgm:pt modelId="{BBA08336-5CC4-4439-B21D-4A394DE0A973}" type="pres">
      <dgm:prSet presAssocID="{65C6FE5B-33C9-49E7-AF11-211DE303506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4FDED57-2EE9-486D-B53F-B26D1FDE5260}" type="pres">
      <dgm:prSet presAssocID="{3EE729C7-8E25-426A-AABE-26E29C9E467E}" presName="sibTrans" presStyleLbl="sibTrans2D1" presStyleIdx="4" presStyleCnt="5"/>
      <dgm:spPr/>
      <dgm:t>
        <a:bodyPr/>
        <a:lstStyle/>
        <a:p>
          <a:endParaRPr lang="tr-TR"/>
        </a:p>
      </dgm:t>
    </dgm:pt>
    <dgm:pt modelId="{C94E6073-3CBB-4B9D-9083-3BBEF9D573F9}" type="pres">
      <dgm:prSet presAssocID="{3EE729C7-8E25-426A-AABE-26E29C9E467E}" presName="connectorText" presStyleLbl="sibTrans2D1" presStyleIdx="4" presStyleCnt="5"/>
      <dgm:spPr/>
      <dgm:t>
        <a:bodyPr/>
        <a:lstStyle/>
        <a:p>
          <a:endParaRPr lang="tr-TR"/>
        </a:p>
      </dgm:t>
    </dgm:pt>
    <dgm:pt modelId="{A14C15E6-0959-4E2A-82A9-EE7D3281F254}" type="pres">
      <dgm:prSet presAssocID="{B25C6ABC-3BF7-420D-A22D-91473DD839F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0DA1C09-D00C-4A36-A3C2-03EAD9FBB892}" type="presOf" srcId="{D4017133-8620-4EF0-99F6-FAF23B465730}" destId="{DE505DCA-2031-40B9-AEAA-6281C4A0A60C}" srcOrd="0" destOrd="0" presId="urn:microsoft.com/office/officeart/2005/8/layout/process1"/>
    <dgm:cxn modelId="{86716870-5F68-4DEC-A955-6DB10E8AA06B}" type="presOf" srcId="{04BBDFC5-D0C0-4E6D-93D4-E38CE235BD51}" destId="{669F5576-87C1-4F3A-82BC-88D2B755A9CA}" srcOrd="0" destOrd="0" presId="urn:microsoft.com/office/officeart/2005/8/layout/process1"/>
    <dgm:cxn modelId="{3936C1A4-0879-4B4A-BCD1-4020305B7A0E}" type="presOf" srcId="{3EE729C7-8E25-426A-AABE-26E29C9E467E}" destId="{74FDED57-2EE9-486D-B53F-B26D1FDE5260}" srcOrd="0" destOrd="0" presId="urn:microsoft.com/office/officeart/2005/8/layout/process1"/>
    <dgm:cxn modelId="{76243CAB-F58F-4F27-8E2B-018F38D13F99}" type="presOf" srcId="{8C0660CC-4BA5-4120-B701-3A2D12D85924}" destId="{F92ECD2B-D6FC-42DA-91FD-0EAFD82255C6}" srcOrd="1" destOrd="0" presId="urn:microsoft.com/office/officeart/2005/8/layout/process1"/>
    <dgm:cxn modelId="{32B4CDAF-DD04-4FC7-AD51-784A82AAB707}" type="presOf" srcId="{B25C6ABC-3BF7-420D-A22D-91473DD839F8}" destId="{A14C15E6-0959-4E2A-82A9-EE7D3281F254}" srcOrd="0" destOrd="0" presId="urn:microsoft.com/office/officeart/2005/8/layout/process1"/>
    <dgm:cxn modelId="{F276098A-C168-4FCA-9F36-2296A657D619}" type="presOf" srcId="{DE4D07CC-36B6-46A8-9443-860EE8243152}" destId="{8450CE19-5C9E-482C-B4EE-F959D6B9AA80}" srcOrd="0" destOrd="0" presId="urn:microsoft.com/office/officeart/2005/8/layout/process1"/>
    <dgm:cxn modelId="{A0AEFA6C-D285-4898-A01C-3353D225B43C}" srcId="{42ED4E47-F4AE-4080-A2FE-F4C7E888CCA7}" destId="{25CD6EF0-CE89-4681-AC40-F85835177035}" srcOrd="3" destOrd="0" parTransId="{32AC841D-B2DF-4858-A97C-05712640A977}" sibTransId="{8C0660CC-4BA5-4120-B701-3A2D12D85924}"/>
    <dgm:cxn modelId="{048E886F-41CF-43C8-B2BF-5F1DCC3D99D7}" type="presOf" srcId="{04BBDFC5-D0C0-4E6D-93D4-E38CE235BD51}" destId="{0B0567B3-9E31-4091-A451-EC5D949D5399}" srcOrd="1" destOrd="0" presId="urn:microsoft.com/office/officeart/2005/8/layout/process1"/>
    <dgm:cxn modelId="{6C368800-35A3-47A4-B7BA-5B9A1356DD61}" srcId="{42ED4E47-F4AE-4080-A2FE-F4C7E888CCA7}" destId="{957128A5-A902-4DFA-8FC4-15484C042D1F}" srcOrd="1" destOrd="0" parTransId="{EB0F686D-3651-4800-9195-518EDA0CF96E}" sibTransId="{D18B905C-6416-4118-B65A-8046835C8A9A}"/>
    <dgm:cxn modelId="{06B54AC8-B968-4A64-AD4D-C57EB9984D19}" srcId="{42ED4E47-F4AE-4080-A2FE-F4C7E888CCA7}" destId="{A3E3AD2E-D4E5-4AF9-B832-3A47EB44FD5F}" srcOrd="2" destOrd="0" parTransId="{4A936AA1-A2C3-4ECD-9C09-0008E6B05444}" sibTransId="{DE4D07CC-36B6-46A8-9443-860EE8243152}"/>
    <dgm:cxn modelId="{DF7DBB3C-3119-440D-9AE5-9A90519CE2FF}" type="presOf" srcId="{D18B905C-6416-4118-B65A-8046835C8A9A}" destId="{B04A99E8-9AB8-4054-8A23-100ADAE31B55}" srcOrd="1" destOrd="0" presId="urn:microsoft.com/office/officeart/2005/8/layout/process1"/>
    <dgm:cxn modelId="{7B7955E3-C42D-49B5-81AF-4DBD0345337C}" type="presOf" srcId="{25CD6EF0-CE89-4681-AC40-F85835177035}" destId="{9D048520-F833-4B2B-9471-A8D809521426}" srcOrd="0" destOrd="0" presId="urn:microsoft.com/office/officeart/2005/8/layout/process1"/>
    <dgm:cxn modelId="{8681889E-8000-4EB0-A661-836A8BBCCDDF}" type="presOf" srcId="{A3E3AD2E-D4E5-4AF9-B832-3A47EB44FD5F}" destId="{E361FE6A-A319-40FA-BCB4-6D6F41357A8D}" srcOrd="0" destOrd="0" presId="urn:microsoft.com/office/officeart/2005/8/layout/process1"/>
    <dgm:cxn modelId="{3BA5136E-F24C-4CDF-BB50-22EB07F50BF7}" type="presOf" srcId="{957128A5-A902-4DFA-8FC4-15484C042D1F}" destId="{2F4364F9-E33C-489A-8BE7-BF2C96A43270}" srcOrd="0" destOrd="0" presId="urn:microsoft.com/office/officeart/2005/8/layout/process1"/>
    <dgm:cxn modelId="{7B63D5D6-6FDD-40AC-81FC-B9893BCF9AE0}" srcId="{42ED4E47-F4AE-4080-A2FE-F4C7E888CCA7}" destId="{B25C6ABC-3BF7-420D-A22D-91473DD839F8}" srcOrd="5" destOrd="0" parTransId="{896208D5-1D32-4336-A002-7B7143FB41DE}" sibTransId="{D50E5018-875B-433A-B85E-43ACDB4D1ECC}"/>
    <dgm:cxn modelId="{80BF6737-2DEA-4813-9350-707E998612E1}" type="presOf" srcId="{8C0660CC-4BA5-4120-B701-3A2D12D85924}" destId="{558B3456-D7C0-4583-B1BF-0448A3A45093}" srcOrd="0" destOrd="0" presId="urn:microsoft.com/office/officeart/2005/8/layout/process1"/>
    <dgm:cxn modelId="{289D974F-903C-4133-9DC8-FF666CA5D2D8}" type="presOf" srcId="{3EE729C7-8E25-426A-AABE-26E29C9E467E}" destId="{C94E6073-3CBB-4B9D-9083-3BBEF9D573F9}" srcOrd="1" destOrd="0" presId="urn:microsoft.com/office/officeart/2005/8/layout/process1"/>
    <dgm:cxn modelId="{AD14F0FF-1466-4DD5-BDF4-6ABE7153527B}" type="presOf" srcId="{65C6FE5B-33C9-49E7-AF11-211DE3035068}" destId="{BBA08336-5CC4-4439-B21D-4A394DE0A973}" srcOrd="0" destOrd="0" presId="urn:microsoft.com/office/officeart/2005/8/layout/process1"/>
    <dgm:cxn modelId="{DBD00545-A0E6-4B72-8772-84F0BD95B984}" type="presOf" srcId="{DE4D07CC-36B6-46A8-9443-860EE8243152}" destId="{9933453F-1E76-4382-9A4B-BEC09C770491}" srcOrd="1" destOrd="0" presId="urn:microsoft.com/office/officeart/2005/8/layout/process1"/>
    <dgm:cxn modelId="{17971365-AC41-479A-BB4C-17CA91FBA8D0}" type="presOf" srcId="{42ED4E47-F4AE-4080-A2FE-F4C7E888CCA7}" destId="{C62816EB-A3D5-413A-928C-C2802F4BFB1F}" srcOrd="0" destOrd="0" presId="urn:microsoft.com/office/officeart/2005/8/layout/process1"/>
    <dgm:cxn modelId="{BE4BC348-9A7E-43C8-9575-35B9CFEBA82E}" srcId="{42ED4E47-F4AE-4080-A2FE-F4C7E888CCA7}" destId="{D4017133-8620-4EF0-99F6-FAF23B465730}" srcOrd="0" destOrd="0" parTransId="{93E92E71-5E96-4441-BBB8-4DB448D5E618}" sibTransId="{04BBDFC5-D0C0-4E6D-93D4-E38CE235BD51}"/>
    <dgm:cxn modelId="{1F4BE931-B617-4AEF-A4AA-9E7503F973F8}" srcId="{42ED4E47-F4AE-4080-A2FE-F4C7E888CCA7}" destId="{65C6FE5B-33C9-49E7-AF11-211DE3035068}" srcOrd="4" destOrd="0" parTransId="{0E3785B7-47DD-41EF-9CEA-E2DDB11E9F0B}" sibTransId="{3EE729C7-8E25-426A-AABE-26E29C9E467E}"/>
    <dgm:cxn modelId="{4AACDE81-48FC-4911-9CE4-A24F3459730A}" type="presOf" srcId="{D18B905C-6416-4118-B65A-8046835C8A9A}" destId="{3884F8FE-8423-418F-A849-A19E24FAE24B}" srcOrd="0" destOrd="0" presId="urn:microsoft.com/office/officeart/2005/8/layout/process1"/>
    <dgm:cxn modelId="{C6359CBF-20E0-49A8-9959-D706BD5D5936}" type="presParOf" srcId="{C62816EB-A3D5-413A-928C-C2802F4BFB1F}" destId="{DE505DCA-2031-40B9-AEAA-6281C4A0A60C}" srcOrd="0" destOrd="0" presId="urn:microsoft.com/office/officeart/2005/8/layout/process1"/>
    <dgm:cxn modelId="{3D619446-01E9-4707-9E74-8CCA52CAE9DB}" type="presParOf" srcId="{C62816EB-A3D5-413A-928C-C2802F4BFB1F}" destId="{669F5576-87C1-4F3A-82BC-88D2B755A9CA}" srcOrd="1" destOrd="0" presId="urn:microsoft.com/office/officeart/2005/8/layout/process1"/>
    <dgm:cxn modelId="{7000DE47-EA56-456A-9451-F075E0C4144F}" type="presParOf" srcId="{669F5576-87C1-4F3A-82BC-88D2B755A9CA}" destId="{0B0567B3-9E31-4091-A451-EC5D949D5399}" srcOrd="0" destOrd="0" presId="urn:microsoft.com/office/officeart/2005/8/layout/process1"/>
    <dgm:cxn modelId="{7C99E682-A12F-4FD4-A8B7-7C9BD2DF076A}" type="presParOf" srcId="{C62816EB-A3D5-413A-928C-C2802F4BFB1F}" destId="{2F4364F9-E33C-489A-8BE7-BF2C96A43270}" srcOrd="2" destOrd="0" presId="urn:microsoft.com/office/officeart/2005/8/layout/process1"/>
    <dgm:cxn modelId="{6FF2CA47-4FB1-424F-B569-9FE3C196F4FF}" type="presParOf" srcId="{C62816EB-A3D5-413A-928C-C2802F4BFB1F}" destId="{3884F8FE-8423-418F-A849-A19E24FAE24B}" srcOrd="3" destOrd="0" presId="urn:microsoft.com/office/officeart/2005/8/layout/process1"/>
    <dgm:cxn modelId="{8D17F267-36F3-43E0-AE69-33A75FFB115A}" type="presParOf" srcId="{3884F8FE-8423-418F-A849-A19E24FAE24B}" destId="{B04A99E8-9AB8-4054-8A23-100ADAE31B55}" srcOrd="0" destOrd="0" presId="urn:microsoft.com/office/officeart/2005/8/layout/process1"/>
    <dgm:cxn modelId="{FF134009-25BD-4622-85C4-4B73BB69E437}" type="presParOf" srcId="{C62816EB-A3D5-413A-928C-C2802F4BFB1F}" destId="{E361FE6A-A319-40FA-BCB4-6D6F41357A8D}" srcOrd="4" destOrd="0" presId="urn:microsoft.com/office/officeart/2005/8/layout/process1"/>
    <dgm:cxn modelId="{77197389-659F-47CF-A6B5-9A416A6E26B0}" type="presParOf" srcId="{C62816EB-A3D5-413A-928C-C2802F4BFB1F}" destId="{8450CE19-5C9E-482C-B4EE-F959D6B9AA80}" srcOrd="5" destOrd="0" presId="urn:microsoft.com/office/officeart/2005/8/layout/process1"/>
    <dgm:cxn modelId="{1E6C1940-80D9-4414-B088-93FA9083FFCF}" type="presParOf" srcId="{8450CE19-5C9E-482C-B4EE-F959D6B9AA80}" destId="{9933453F-1E76-4382-9A4B-BEC09C770491}" srcOrd="0" destOrd="0" presId="urn:microsoft.com/office/officeart/2005/8/layout/process1"/>
    <dgm:cxn modelId="{AC39A1B3-DAC5-493C-90B9-FF008558DD1F}" type="presParOf" srcId="{C62816EB-A3D5-413A-928C-C2802F4BFB1F}" destId="{9D048520-F833-4B2B-9471-A8D809521426}" srcOrd="6" destOrd="0" presId="urn:microsoft.com/office/officeart/2005/8/layout/process1"/>
    <dgm:cxn modelId="{29C34FCE-DC99-4DD4-9B63-FC3620142E80}" type="presParOf" srcId="{C62816EB-A3D5-413A-928C-C2802F4BFB1F}" destId="{558B3456-D7C0-4583-B1BF-0448A3A45093}" srcOrd="7" destOrd="0" presId="urn:microsoft.com/office/officeart/2005/8/layout/process1"/>
    <dgm:cxn modelId="{64CD2AD3-D3B5-4CED-B71D-24102B3A4712}" type="presParOf" srcId="{558B3456-D7C0-4583-B1BF-0448A3A45093}" destId="{F92ECD2B-D6FC-42DA-91FD-0EAFD82255C6}" srcOrd="0" destOrd="0" presId="urn:microsoft.com/office/officeart/2005/8/layout/process1"/>
    <dgm:cxn modelId="{2E14BE92-6526-4A39-AD9E-A086B9882819}" type="presParOf" srcId="{C62816EB-A3D5-413A-928C-C2802F4BFB1F}" destId="{BBA08336-5CC4-4439-B21D-4A394DE0A973}" srcOrd="8" destOrd="0" presId="urn:microsoft.com/office/officeart/2005/8/layout/process1"/>
    <dgm:cxn modelId="{17744B44-6152-4713-AB2E-43A7B29FD18E}" type="presParOf" srcId="{C62816EB-A3D5-413A-928C-C2802F4BFB1F}" destId="{74FDED57-2EE9-486D-B53F-B26D1FDE5260}" srcOrd="9" destOrd="0" presId="urn:microsoft.com/office/officeart/2005/8/layout/process1"/>
    <dgm:cxn modelId="{8FD4900F-C30B-4082-A00E-474D8DA07125}" type="presParOf" srcId="{74FDED57-2EE9-486D-B53F-B26D1FDE5260}" destId="{C94E6073-3CBB-4B9D-9083-3BBEF9D573F9}" srcOrd="0" destOrd="0" presId="urn:microsoft.com/office/officeart/2005/8/layout/process1"/>
    <dgm:cxn modelId="{C9DBF997-44FA-49C2-B1DC-7EA35C063A96}" type="presParOf" srcId="{C62816EB-A3D5-413A-928C-C2802F4BFB1F}" destId="{A14C15E6-0959-4E2A-82A9-EE7D3281F254}" srcOrd="10" destOrd="0" presId="urn:microsoft.com/office/officeart/2005/8/layout/process1"/>
  </dgm:cxnLst>
  <dgm:bg>
    <a:solidFill>
      <a:schemeClr val="accent2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05DCA-2031-40B9-AEAA-6281C4A0A60C}">
      <dsp:nvSpPr>
        <dsp:cNvPr id="0" name=""/>
        <dsp:cNvSpPr/>
      </dsp:nvSpPr>
      <dsp:spPr>
        <a:xfrm>
          <a:off x="0" y="1108713"/>
          <a:ext cx="1465428" cy="10853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>
              <a:solidFill>
                <a:schemeClr val="tx1"/>
              </a:solidFill>
            </a:rPr>
            <a:t>EĞİTİM LİDERİNİ BELİRLEME</a:t>
          </a:r>
          <a:endParaRPr lang="tr-TR" sz="1300" b="1" kern="1200" dirty="0">
            <a:solidFill>
              <a:schemeClr val="tx1"/>
            </a:solidFill>
          </a:endParaRPr>
        </a:p>
      </dsp:txBody>
      <dsp:txXfrm>
        <a:off x="31788" y="1140501"/>
        <a:ext cx="1401852" cy="1021756"/>
      </dsp:txXfrm>
    </dsp:sp>
    <dsp:sp modelId="{669F5576-87C1-4F3A-82BC-88D2B755A9CA}">
      <dsp:nvSpPr>
        <dsp:cNvPr id="0" name=""/>
        <dsp:cNvSpPr/>
      </dsp:nvSpPr>
      <dsp:spPr>
        <a:xfrm>
          <a:off x="1611971" y="1469666"/>
          <a:ext cx="310670" cy="3634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kern="1200"/>
        </a:p>
      </dsp:txBody>
      <dsp:txXfrm>
        <a:off x="1611971" y="1542351"/>
        <a:ext cx="217469" cy="218056"/>
      </dsp:txXfrm>
    </dsp:sp>
    <dsp:sp modelId="{2F4364F9-E33C-489A-8BE7-BF2C96A43270}">
      <dsp:nvSpPr>
        <dsp:cNvPr id="0" name=""/>
        <dsp:cNvSpPr/>
      </dsp:nvSpPr>
      <dsp:spPr>
        <a:xfrm>
          <a:off x="2051599" y="1108713"/>
          <a:ext cx="1465428" cy="1085332"/>
        </a:xfrm>
        <a:prstGeom prst="roundRect">
          <a:avLst>
            <a:gd name="adj" fmla="val 10000"/>
          </a:avLst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>
              <a:solidFill>
                <a:schemeClr val="tx1"/>
              </a:solidFill>
            </a:rPr>
            <a:t>ÖĞRETMENLERİ EĞİTİM LİDERİ İLE ÇALIŞMAYA HAZIRLAMA</a:t>
          </a:r>
          <a:endParaRPr lang="tr-TR" sz="1300" b="1" kern="1200" dirty="0">
            <a:solidFill>
              <a:schemeClr val="tx1"/>
            </a:solidFill>
          </a:endParaRPr>
        </a:p>
      </dsp:txBody>
      <dsp:txXfrm>
        <a:off x="2083387" y="1140501"/>
        <a:ext cx="1401852" cy="1021756"/>
      </dsp:txXfrm>
    </dsp:sp>
    <dsp:sp modelId="{3884F8FE-8423-418F-A849-A19E24FAE24B}">
      <dsp:nvSpPr>
        <dsp:cNvPr id="0" name=""/>
        <dsp:cNvSpPr/>
      </dsp:nvSpPr>
      <dsp:spPr>
        <a:xfrm>
          <a:off x="3663570" y="1469666"/>
          <a:ext cx="310670" cy="3634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kern="1200"/>
        </a:p>
      </dsp:txBody>
      <dsp:txXfrm>
        <a:off x="3663570" y="1542351"/>
        <a:ext cx="217469" cy="218056"/>
      </dsp:txXfrm>
    </dsp:sp>
    <dsp:sp modelId="{E361FE6A-A319-40FA-BCB4-6D6F41357A8D}">
      <dsp:nvSpPr>
        <dsp:cNvPr id="0" name=""/>
        <dsp:cNvSpPr/>
      </dsp:nvSpPr>
      <dsp:spPr>
        <a:xfrm>
          <a:off x="4103199" y="1108713"/>
          <a:ext cx="1465428" cy="1085332"/>
        </a:xfrm>
        <a:prstGeom prst="roundRect">
          <a:avLst>
            <a:gd name="adj" fmla="val 10000"/>
          </a:avLst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>
              <a:solidFill>
                <a:schemeClr val="tx1"/>
              </a:solidFill>
            </a:rPr>
            <a:t>TÜM GÖREV, ROL VE SÜREÇLERİ YAZILI HALE GETİRME</a:t>
          </a:r>
          <a:endParaRPr lang="tr-TR" sz="1300" b="1" kern="1200" dirty="0">
            <a:solidFill>
              <a:schemeClr val="tx1"/>
            </a:solidFill>
          </a:endParaRPr>
        </a:p>
      </dsp:txBody>
      <dsp:txXfrm>
        <a:off x="4134987" y="1140501"/>
        <a:ext cx="1401852" cy="1021756"/>
      </dsp:txXfrm>
    </dsp:sp>
    <dsp:sp modelId="{8450CE19-5C9E-482C-B4EE-F959D6B9AA80}">
      <dsp:nvSpPr>
        <dsp:cNvPr id="0" name=""/>
        <dsp:cNvSpPr/>
      </dsp:nvSpPr>
      <dsp:spPr>
        <a:xfrm>
          <a:off x="5715170" y="1469666"/>
          <a:ext cx="310670" cy="3634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kern="1200"/>
        </a:p>
      </dsp:txBody>
      <dsp:txXfrm>
        <a:off x="5715170" y="1542351"/>
        <a:ext cx="217469" cy="218056"/>
      </dsp:txXfrm>
    </dsp:sp>
    <dsp:sp modelId="{9D048520-F833-4B2B-9471-A8D809521426}">
      <dsp:nvSpPr>
        <dsp:cNvPr id="0" name=""/>
        <dsp:cNvSpPr/>
      </dsp:nvSpPr>
      <dsp:spPr>
        <a:xfrm>
          <a:off x="6154798" y="1108713"/>
          <a:ext cx="1465428" cy="1085332"/>
        </a:xfrm>
        <a:prstGeom prst="roundRect">
          <a:avLst>
            <a:gd name="adj" fmla="val 10000"/>
          </a:avLst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>
              <a:solidFill>
                <a:schemeClr val="tx1"/>
              </a:solidFill>
            </a:rPr>
            <a:t>ÖĞRENCİ BAŞARISI TAKİP SİSTEMİ OLUŞTURMA</a:t>
          </a:r>
          <a:endParaRPr lang="tr-TR" sz="1300" b="1" kern="1200" dirty="0">
            <a:solidFill>
              <a:schemeClr val="tx1"/>
            </a:solidFill>
          </a:endParaRPr>
        </a:p>
      </dsp:txBody>
      <dsp:txXfrm>
        <a:off x="6186586" y="1140501"/>
        <a:ext cx="1401852" cy="1021756"/>
      </dsp:txXfrm>
    </dsp:sp>
    <dsp:sp modelId="{558B3456-D7C0-4583-B1BF-0448A3A45093}">
      <dsp:nvSpPr>
        <dsp:cNvPr id="0" name=""/>
        <dsp:cNvSpPr/>
      </dsp:nvSpPr>
      <dsp:spPr>
        <a:xfrm>
          <a:off x="7766769" y="1469666"/>
          <a:ext cx="310670" cy="3634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kern="1200"/>
        </a:p>
      </dsp:txBody>
      <dsp:txXfrm>
        <a:off x="7766769" y="1542351"/>
        <a:ext cx="217469" cy="218056"/>
      </dsp:txXfrm>
    </dsp:sp>
    <dsp:sp modelId="{BBA08336-5CC4-4439-B21D-4A394DE0A973}">
      <dsp:nvSpPr>
        <dsp:cNvPr id="0" name=""/>
        <dsp:cNvSpPr/>
      </dsp:nvSpPr>
      <dsp:spPr>
        <a:xfrm>
          <a:off x="8206398" y="1108713"/>
          <a:ext cx="1465428" cy="1085332"/>
        </a:xfrm>
        <a:prstGeom prst="roundRect">
          <a:avLst>
            <a:gd name="adj" fmla="val 10000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>
              <a:solidFill>
                <a:schemeClr val="tx1"/>
              </a:solidFill>
            </a:rPr>
            <a:t>ÖĞRETMENLERİ DÜZELTME-GELİŞTİRME AMAÇLI DENETLEME</a:t>
          </a:r>
          <a:endParaRPr lang="tr-TR" sz="1300" b="1" kern="1200" dirty="0">
            <a:solidFill>
              <a:schemeClr val="tx1"/>
            </a:solidFill>
          </a:endParaRPr>
        </a:p>
      </dsp:txBody>
      <dsp:txXfrm>
        <a:off x="8238186" y="1140501"/>
        <a:ext cx="1401852" cy="1021756"/>
      </dsp:txXfrm>
    </dsp:sp>
    <dsp:sp modelId="{74FDED57-2EE9-486D-B53F-B26D1FDE5260}">
      <dsp:nvSpPr>
        <dsp:cNvPr id="0" name=""/>
        <dsp:cNvSpPr/>
      </dsp:nvSpPr>
      <dsp:spPr>
        <a:xfrm>
          <a:off x="9818369" y="1469666"/>
          <a:ext cx="310670" cy="3634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kern="1200"/>
        </a:p>
      </dsp:txBody>
      <dsp:txXfrm>
        <a:off x="9818369" y="1542351"/>
        <a:ext cx="217469" cy="218056"/>
      </dsp:txXfrm>
    </dsp:sp>
    <dsp:sp modelId="{A14C15E6-0959-4E2A-82A9-EE7D3281F254}">
      <dsp:nvSpPr>
        <dsp:cNvPr id="0" name=""/>
        <dsp:cNvSpPr/>
      </dsp:nvSpPr>
      <dsp:spPr>
        <a:xfrm>
          <a:off x="10257997" y="1108713"/>
          <a:ext cx="1465428" cy="1085332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>
              <a:solidFill>
                <a:schemeClr val="tx1"/>
              </a:solidFill>
            </a:rPr>
            <a:t>DÖNEMLİK DEĞERLENDİRME VE GERİ BİLDİRİM</a:t>
          </a:r>
          <a:endParaRPr lang="tr-TR" sz="1300" b="1" kern="1200" dirty="0">
            <a:solidFill>
              <a:schemeClr val="tx1"/>
            </a:solidFill>
          </a:endParaRPr>
        </a:p>
      </dsp:txBody>
      <dsp:txXfrm>
        <a:off x="10289785" y="1140501"/>
        <a:ext cx="1401852" cy="1021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29931-4F7A-4D6E-85EA-6329608DEB85}" type="datetimeFigureOut">
              <a:rPr lang="tr-TR" smtClean="0"/>
              <a:t>27.11.2016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EDEEB-752E-4930-B02F-CF10282EE3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3921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Bir öğretmenin işi basittir; çocuğun ilgisini</a:t>
            </a:r>
            <a:r>
              <a:rPr lang="tr-TR" baseline="0" dirty="0" smtClean="0"/>
              <a:t> bul, onu yaşamasına yardım et.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EDEEB-752E-4930-B02F-CF10282EE3B8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2355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EDEEB-752E-4930-B02F-CF10282EE3B8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8406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8DE4-15D2-482A-B617-25676F10C997}" type="datetimeFigureOut">
              <a:rPr lang="tr-TR" smtClean="0"/>
              <a:t>27.11.2016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A4F7-33FA-4403-9908-006B135596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571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8DE4-15D2-482A-B617-25676F10C997}" type="datetimeFigureOut">
              <a:rPr lang="tr-TR" smtClean="0"/>
              <a:t>27.11.2016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A4F7-33FA-4403-9908-006B135596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1422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8DE4-15D2-482A-B617-25676F10C997}" type="datetimeFigureOut">
              <a:rPr lang="tr-TR" smtClean="0"/>
              <a:t>27.11.2016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A4F7-33FA-4403-9908-006B135596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2921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8DE4-15D2-482A-B617-25676F10C997}" type="datetimeFigureOut">
              <a:rPr lang="tr-TR" smtClean="0"/>
              <a:t>27.11.2016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A4F7-33FA-4403-9908-006B135596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091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8DE4-15D2-482A-B617-25676F10C997}" type="datetimeFigureOut">
              <a:rPr lang="tr-TR" smtClean="0"/>
              <a:t>27.11.2016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A4F7-33FA-4403-9908-006B135596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8786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8DE4-15D2-482A-B617-25676F10C997}" type="datetimeFigureOut">
              <a:rPr lang="tr-TR" smtClean="0"/>
              <a:t>27.11.2016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A4F7-33FA-4403-9908-006B135596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1286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8DE4-15D2-482A-B617-25676F10C997}" type="datetimeFigureOut">
              <a:rPr lang="tr-TR" smtClean="0"/>
              <a:t>27.11.2016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A4F7-33FA-4403-9908-006B135596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2813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8DE4-15D2-482A-B617-25676F10C997}" type="datetimeFigureOut">
              <a:rPr lang="tr-TR" smtClean="0"/>
              <a:t>27.11.2016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A4F7-33FA-4403-9908-006B135596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1644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8DE4-15D2-482A-B617-25676F10C997}" type="datetimeFigureOut">
              <a:rPr lang="tr-TR" smtClean="0"/>
              <a:t>27.11.2016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A4F7-33FA-4403-9908-006B135596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8176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8DE4-15D2-482A-B617-25676F10C997}" type="datetimeFigureOut">
              <a:rPr lang="tr-TR" smtClean="0"/>
              <a:t>27.11.2016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A4F7-33FA-4403-9908-006B135596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019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8DE4-15D2-482A-B617-25676F10C997}" type="datetimeFigureOut">
              <a:rPr lang="tr-TR" smtClean="0"/>
              <a:t>27.11.2016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A4F7-33FA-4403-9908-006B135596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7021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B8DE4-15D2-482A-B617-25676F10C997}" type="datetimeFigureOut">
              <a:rPr lang="tr-TR" smtClean="0"/>
              <a:t>27.11.2016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AA4F7-33FA-4403-9908-006B135596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550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ğitim liderliğ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2" y="0"/>
            <a:ext cx="12193492" cy="697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156813" y="5894862"/>
            <a:ext cx="3784979" cy="860780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Tuncay AKÇADAĞ (Doç. Dr</a:t>
            </a:r>
            <a:r>
              <a:rPr lang="tr-TR" dirty="0" smtClean="0"/>
              <a:t>.)</a:t>
            </a:r>
          </a:p>
          <a:p>
            <a:r>
              <a:rPr lang="tr-TR" dirty="0" smtClean="0"/>
              <a:t>Fatih Sultan Mehmet Vakıf Üniversitesi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" y="131506"/>
            <a:ext cx="12192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EĞİTİM </a:t>
            </a:r>
            <a:r>
              <a:rPr lang="tr-TR" sz="5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LİDERLİĞİ TEMELLİ OKUL </a:t>
            </a:r>
            <a:r>
              <a:rPr lang="tr-TR" sz="5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YÖNETİMİ</a:t>
            </a:r>
          </a:p>
          <a:p>
            <a:pPr algn="ctr"/>
            <a:r>
              <a:rPr lang="tr-TR" sz="5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(</a:t>
            </a:r>
            <a:r>
              <a:rPr lang="tr-TR" sz="5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ELTOY) </a:t>
            </a:r>
            <a:r>
              <a:rPr lang="tr-TR" sz="5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MODELİ</a:t>
            </a:r>
            <a:br>
              <a:rPr lang="tr-TR" sz="5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tr-TR" sz="5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757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232849" y="1138535"/>
            <a:ext cx="36530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/>
              <a:t>Ve </a:t>
            </a:r>
          </a:p>
          <a:p>
            <a:r>
              <a:rPr lang="tr-TR" sz="3600" dirty="0"/>
              <a:t>Zor karşısında kendine uygun tepkileri ortamına  </a:t>
            </a:r>
            <a:r>
              <a:rPr lang="tr-TR" sz="3600" dirty="0" smtClean="0"/>
              <a:t>uydurup, öyle ya da böyle </a:t>
            </a:r>
            <a:r>
              <a:rPr lang="tr-TR" sz="3600" dirty="0"/>
              <a:t>bir şekilde </a:t>
            </a:r>
            <a:r>
              <a:rPr lang="tr-TR" sz="3600" dirty="0" smtClean="0"/>
              <a:t>yansıtan </a:t>
            </a:r>
            <a:r>
              <a:rPr lang="tr-TR" sz="3600" dirty="0"/>
              <a:t>birey…</a:t>
            </a:r>
            <a:endParaRPr lang="tr-TR" sz="3600" dirty="0"/>
          </a:p>
        </p:txBody>
      </p:sp>
      <p:pic>
        <p:nvPicPr>
          <p:cNvPr id="6146" name="Picture 2" descr="hababam sınıfı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109" y="1286909"/>
            <a:ext cx="6857329" cy="440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532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037230" y="1637731"/>
            <a:ext cx="52680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Bilgisiyle</a:t>
            </a:r>
            <a:r>
              <a:rPr lang="tr-TR" sz="3200" dirty="0" smtClean="0"/>
              <a:t>, görgüsüyle, giyimiyle, kuşamıyla, formasyonuyla, devletin, toplumun, ekonomik düzenin temsilcisi…</a:t>
            </a:r>
          </a:p>
          <a:p>
            <a:endParaRPr lang="tr-TR" sz="3200" dirty="0"/>
          </a:p>
        </p:txBody>
      </p:sp>
      <p:sp>
        <p:nvSpPr>
          <p:cNvPr id="3" name="Dikdörtgen 2"/>
          <p:cNvSpPr/>
          <p:nvPr/>
        </p:nvSpPr>
        <p:spPr>
          <a:xfrm>
            <a:off x="832513" y="428851"/>
            <a:ext cx="5821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Öğretmenin Anlamı</a:t>
            </a:r>
            <a:endParaRPr lang="tr-T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170" name="Picture 2" descr="ideal öğretmen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427" y="1103824"/>
            <a:ext cx="4203510" cy="508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051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297726" y="1529515"/>
            <a:ext cx="42808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/>
              <a:t>Öğrencilerin </a:t>
            </a:r>
            <a:r>
              <a:rPr lang="tr-TR" sz="3600" dirty="0" smtClean="0"/>
              <a:t>yeteneklerini </a:t>
            </a:r>
            <a:r>
              <a:rPr lang="tr-TR" sz="3600" dirty="0"/>
              <a:t>ve kendilerini gerçekleştirmelerinin fırsatlarını yaratan kişi</a:t>
            </a:r>
            <a:r>
              <a:rPr lang="tr-TR" sz="3600" dirty="0" smtClean="0"/>
              <a:t>…</a:t>
            </a:r>
            <a:endParaRPr lang="tr-TR" sz="3600" dirty="0"/>
          </a:p>
        </p:txBody>
      </p:sp>
      <p:pic>
        <p:nvPicPr>
          <p:cNvPr id="8194" name="Picture 2" descr="İlgili res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16" y="1210527"/>
            <a:ext cx="5767669" cy="445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981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91905" y="1614185"/>
            <a:ext cx="42399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dirty="0" smtClean="0"/>
              <a:t>Öğrencilerini </a:t>
            </a:r>
            <a:r>
              <a:rPr lang="tr-TR" sz="4400" dirty="0"/>
              <a:t>bir üst sisteme hazırlayan kişi…</a:t>
            </a:r>
          </a:p>
          <a:p>
            <a:endParaRPr lang="tr-TR" sz="4400" dirty="0"/>
          </a:p>
        </p:txBody>
      </p:sp>
      <p:pic>
        <p:nvPicPr>
          <p:cNvPr id="9218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101" y="981052"/>
            <a:ext cx="5178992" cy="406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560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695772" y="2803242"/>
            <a:ext cx="37962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800" dirty="0"/>
              <a:t>Görev adamı…</a:t>
            </a:r>
            <a:endParaRPr lang="tr-TR" sz="4800" dirty="0"/>
          </a:p>
        </p:txBody>
      </p:sp>
      <p:pic>
        <p:nvPicPr>
          <p:cNvPr id="10244" name="Picture 4" descr="Çoklu görev adam parti — Stok Vektör #812184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071" y="582594"/>
            <a:ext cx="5272295" cy="527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274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821848" y="1584193"/>
            <a:ext cx="43522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4000" dirty="0"/>
          </a:p>
          <a:p>
            <a:r>
              <a:rPr lang="tr-TR" sz="4000" dirty="0" smtClean="0"/>
              <a:t>Çocuğunu «adam olsun» diye okula gönderen kişi…</a:t>
            </a:r>
          </a:p>
          <a:p>
            <a:endParaRPr lang="tr-TR" sz="4000" dirty="0"/>
          </a:p>
        </p:txBody>
      </p:sp>
      <p:sp>
        <p:nvSpPr>
          <p:cNvPr id="3" name="Dikdörtgen 2"/>
          <p:cNvSpPr/>
          <p:nvPr/>
        </p:nvSpPr>
        <p:spPr>
          <a:xfrm>
            <a:off x="821849" y="660863"/>
            <a:ext cx="4352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Velinin Anlamı</a:t>
            </a:r>
            <a:endParaRPr lang="tr-T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1266" name="Picture 2" descr="çocuk adam olsun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918" y="993859"/>
            <a:ext cx="5289882" cy="528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782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14483" y="1912413"/>
            <a:ext cx="42262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/>
              <a:t>Okulun verdiği diplomaya sahip olunmasıyla, çocuğu için toplumda çıkar sağlamayı uman kişi</a:t>
            </a:r>
          </a:p>
          <a:p>
            <a:endParaRPr lang="tr-TR" sz="3600" dirty="0"/>
          </a:p>
        </p:txBody>
      </p:sp>
      <p:pic>
        <p:nvPicPr>
          <p:cNvPr id="12290" name="Picture 2" descr="diplomanın önem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740" y="1204919"/>
            <a:ext cx="6715125" cy="483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761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91904" y="1700117"/>
            <a:ext cx="34073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/>
              <a:t>Çocuğu okula gönderdikten sonra her şeyin yolunda olduğunu sanan kişi… </a:t>
            </a:r>
            <a:endParaRPr lang="tr-TR" sz="3600" dirty="0"/>
          </a:p>
        </p:txBody>
      </p:sp>
      <p:pic>
        <p:nvPicPr>
          <p:cNvPr id="13314" name="Picture 2" descr="olumsuz öğretmen davranışları,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828" y="1503277"/>
            <a:ext cx="6482179" cy="405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900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781889" y="2142698"/>
            <a:ext cx="57150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/>
              <a:t>Ehliyet </a:t>
            </a:r>
            <a:r>
              <a:rPr lang="tr-TR" sz="3600" dirty="0" smtClean="0"/>
              <a:t>demek…</a:t>
            </a:r>
          </a:p>
          <a:p>
            <a:endParaRPr lang="tr-TR" sz="3600" dirty="0"/>
          </a:p>
          <a:p>
            <a:r>
              <a:rPr lang="tr-TR" sz="3600" dirty="0" smtClean="0"/>
              <a:t>Devletin okul düzeneğinin devam edebilmesi için cazip hale getirilen belge…</a:t>
            </a:r>
            <a:endParaRPr lang="tr-TR" sz="3600" dirty="0"/>
          </a:p>
        </p:txBody>
      </p:sp>
      <p:sp>
        <p:nvSpPr>
          <p:cNvPr id="3" name="Dikdörtgen 2"/>
          <p:cNvSpPr/>
          <p:nvPr/>
        </p:nvSpPr>
        <p:spPr>
          <a:xfrm>
            <a:off x="781889" y="864525"/>
            <a:ext cx="5715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Diplomanın Anlamı</a:t>
            </a:r>
            <a:endParaRPr lang="tr-T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4338" name="Picture 2" descr="diploma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916" y="1997038"/>
            <a:ext cx="4626009" cy="315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460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659794" y="1815152"/>
            <a:ext cx="64916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/>
              <a:t>Okulun </a:t>
            </a:r>
            <a:r>
              <a:rPr lang="tr-TR" sz="3600" dirty="0" smtClean="0"/>
              <a:t>boyasını badanasını yaptıran-yapan, çevresini düzenleyen, binaların gücüne güç katan kişi…</a:t>
            </a:r>
          </a:p>
          <a:p>
            <a:endParaRPr lang="tr-TR" sz="3600" dirty="0"/>
          </a:p>
        </p:txBody>
      </p:sp>
      <p:sp>
        <p:nvSpPr>
          <p:cNvPr id="3" name="Dikdörtgen 2"/>
          <p:cNvSpPr/>
          <p:nvPr/>
        </p:nvSpPr>
        <p:spPr>
          <a:xfrm>
            <a:off x="659794" y="782640"/>
            <a:ext cx="7323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Okul Müdürünün Anlamı</a:t>
            </a:r>
            <a:endParaRPr lang="tr-T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5362" name="Picture 2" descr="okul müdürü ve okul binası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427" y="1815151"/>
            <a:ext cx="4544704" cy="395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702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64024" y="1867859"/>
            <a:ext cx="5554639" cy="403187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tr-TR" sz="3200" dirty="0"/>
          </a:p>
          <a:p>
            <a:r>
              <a:rPr lang="tr-TR" sz="3200" dirty="0" smtClean="0"/>
              <a:t>Siyasal yönden: Devletin istediği vatandaş tipinin oluşturulduğu yer; tercih edilen siyasal düzeni benimseyen, koruyan ve devamı için çabalayan bireylerin yetiştirildiği yer…</a:t>
            </a:r>
          </a:p>
          <a:p>
            <a:endParaRPr lang="tr-TR" sz="3200" dirty="0"/>
          </a:p>
        </p:txBody>
      </p:sp>
      <p:sp>
        <p:nvSpPr>
          <p:cNvPr id="3" name="Dikdörtgen 2"/>
          <p:cNvSpPr/>
          <p:nvPr/>
        </p:nvSpPr>
        <p:spPr>
          <a:xfrm>
            <a:off x="1048361" y="944529"/>
            <a:ext cx="44546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Okulun Anlamı</a:t>
            </a:r>
          </a:p>
        </p:txBody>
      </p:sp>
      <p:pic>
        <p:nvPicPr>
          <p:cNvPr id="1028" name="Picture 4" descr="okulun toplumsal anlamı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047" y="944529"/>
            <a:ext cx="4320890" cy="495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884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37063" y="1498431"/>
            <a:ext cx="460839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/>
              <a:t>Öğretmenlerin okula düzenli olarak gelip gittiğini kontrol eden ve onların terbiyesinde rol alan kişi…</a:t>
            </a:r>
          </a:p>
          <a:p>
            <a:endParaRPr lang="tr-TR" sz="3600" dirty="0"/>
          </a:p>
          <a:p>
            <a:endParaRPr lang="tr-TR" sz="3600" dirty="0"/>
          </a:p>
        </p:txBody>
      </p:sp>
      <p:pic>
        <p:nvPicPr>
          <p:cNvPr id="16386" name="Picture 2" descr="okul müdürü öğretmen iletişim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468" y="1227037"/>
            <a:ext cx="5997001" cy="367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168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273792" y="2145943"/>
            <a:ext cx="37895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/>
              <a:t>Öğretmenlerin özel ve özlük haklarını düzenleyen kişi…</a:t>
            </a:r>
          </a:p>
          <a:p>
            <a:endParaRPr lang="tr-TR" sz="3600" dirty="0"/>
          </a:p>
        </p:txBody>
      </p:sp>
      <p:pic>
        <p:nvPicPr>
          <p:cNvPr id="17410" name="Picture 2" descr="öğretmenin özlük hakları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554" y="1776104"/>
            <a:ext cx="62484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705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82973" y="2368351"/>
            <a:ext cx="43081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/>
              <a:t>Okula para ve diğer kaynakları bulan kişi…</a:t>
            </a:r>
          </a:p>
          <a:p>
            <a:endParaRPr lang="tr-TR" sz="3600" dirty="0"/>
          </a:p>
        </p:txBody>
      </p:sp>
      <p:pic>
        <p:nvPicPr>
          <p:cNvPr id="18434" name="Picture 2" descr="okulların para istemesi yasal mı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936" y="1760561"/>
            <a:ext cx="5728223" cy="356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755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37314" y="2345099"/>
            <a:ext cx="50997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/>
              <a:t>Okulun disiplin sorunlarını çözen kişi…</a:t>
            </a:r>
          </a:p>
          <a:p>
            <a:endParaRPr lang="tr-TR" sz="3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051" y="1433821"/>
            <a:ext cx="5054505" cy="357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19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273791" y="1721345"/>
            <a:ext cx="46083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/>
              <a:t>Okulun yakın çevresini kontrol altında tutan –nabzı dengeleyen- kimden ne gelir ne gider diye hesap eden kişi…</a:t>
            </a:r>
          </a:p>
          <a:p>
            <a:endParaRPr lang="tr-TR" sz="3600" dirty="0"/>
          </a:p>
        </p:txBody>
      </p:sp>
      <p:pic>
        <p:nvPicPr>
          <p:cNvPr id="20482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390" y="2000533"/>
            <a:ext cx="5216051" cy="341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302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219200" y="1440808"/>
            <a:ext cx="42262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/>
              <a:t>İl (ilçe) Milli Eğitimden gelen </a:t>
            </a:r>
            <a:r>
              <a:rPr lang="tr-TR" sz="3600" dirty="0" err="1"/>
              <a:t>brokratik</a:t>
            </a:r>
            <a:r>
              <a:rPr lang="tr-TR" sz="3600" dirty="0"/>
              <a:t> ve diğer türlü istekleri yerine getiren, onlarla arayı iyi tutmaya çalışan kişi…</a:t>
            </a:r>
            <a:endParaRPr lang="tr-TR" sz="3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071" y="1440809"/>
            <a:ext cx="6142463" cy="328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5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900752" y="805218"/>
            <a:ext cx="10126639" cy="56938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BÜTÜN BU ARGÜMANLARI BİR TEK BİR ŞEY İÇİN ANLAMLANDIRIYORUZ</a:t>
            </a:r>
          </a:p>
          <a:p>
            <a:endParaRPr lang="tr-TR" sz="2400" dirty="0"/>
          </a:p>
          <a:p>
            <a:endParaRPr lang="tr-TR" sz="2400" dirty="0" smtClean="0"/>
          </a:p>
          <a:p>
            <a:r>
              <a:rPr lang="tr-TR" sz="3200" b="1" dirty="0" smtClean="0"/>
              <a:t>ÖĞRENCİ BAŞARISI…</a:t>
            </a:r>
          </a:p>
          <a:p>
            <a:endParaRPr lang="tr-TR" sz="2400" dirty="0" smtClean="0"/>
          </a:p>
          <a:p>
            <a:r>
              <a:rPr lang="tr-TR" sz="2400" dirty="0" smtClean="0"/>
              <a:t>Biricik amacımız buysa yani her öğrencimizin kendi öğrenme hızı ve tarzı içinde başarılı olması </a:t>
            </a:r>
            <a:r>
              <a:rPr lang="tr-TR" sz="2400" b="1" u="sng" dirty="0" smtClean="0"/>
              <a:t>var oluş </a:t>
            </a:r>
            <a:r>
              <a:rPr lang="tr-TR" sz="2400" dirty="0" smtClean="0"/>
              <a:t>sebebimiz ise bunu sağlatacak bir OKUL ÇALIŞMA SİSTEMİMİZ  var mı?</a:t>
            </a:r>
          </a:p>
          <a:p>
            <a:endParaRPr lang="tr-TR" sz="2400" dirty="0"/>
          </a:p>
          <a:p>
            <a:r>
              <a:rPr lang="tr-TR" sz="2400" dirty="0" smtClean="0"/>
              <a:t>Ya değilse merkezden belirlenen, her okul için aynı olan, sadece okulun açık kalmasını sağlayan bir sistemin mi yürütücüleriyiz?...</a:t>
            </a:r>
          </a:p>
          <a:p>
            <a:endParaRPr lang="tr-TR" sz="2400" dirty="0"/>
          </a:p>
          <a:p>
            <a:endParaRPr lang="tr-TR" sz="2400" dirty="0" smtClean="0"/>
          </a:p>
          <a:p>
            <a:r>
              <a:rPr lang="tr-TR" sz="4400" dirty="0" smtClean="0"/>
              <a:t>SORUN VAR! 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3612093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859810" y="1692323"/>
            <a:ext cx="49950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/>
              <a:t>Bir futbol takımı kurmak, takımın bir ligde oynamasını sağlamak istiyorum. Neler Yapmalıyım?</a:t>
            </a:r>
          </a:p>
          <a:p>
            <a:endParaRPr lang="tr-TR" sz="3600" dirty="0"/>
          </a:p>
        </p:txBody>
      </p:sp>
      <p:pic>
        <p:nvPicPr>
          <p:cNvPr id="22530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789" y="1583140"/>
            <a:ext cx="5284739" cy="376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859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519450" y="1662206"/>
            <a:ext cx="34619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/>
              <a:t>Önce takımın sahibi ve bu işe yatırım yapan kişiyi belirlerim. </a:t>
            </a:r>
          </a:p>
          <a:p>
            <a:endParaRPr lang="tr-TR" sz="3600" dirty="0"/>
          </a:p>
        </p:txBody>
      </p:sp>
      <p:pic>
        <p:nvPicPr>
          <p:cNvPr id="23554" name="Picture 2" descr="fenerbahçe kulübü yöneticis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470" y="1130528"/>
            <a:ext cx="4999630" cy="360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7170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505803" y="2116625"/>
            <a:ext cx="35848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/>
              <a:t>Sonra takımın çalıştırıcısını bulurum.</a:t>
            </a:r>
          </a:p>
          <a:p>
            <a:endParaRPr lang="tr-TR" sz="3600" dirty="0"/>
          </a:p>
        </p:txBody>
      </p:sp>
      <p:pic>
        <p:nvPicPr>
          <p:cNvPr id="24578" name="Picture 2" descr="fenerbahçe takımının çalıştırıcısı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644" y="1556286"/>
            <a:ext cx="6477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199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87105" y="730619"/>
            <a:ext cx="4653887" cy="5078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r-TR" sz="3600" b="1" u="sng" dirty="0" smtClean="0"/>
              <a:t>Ekonomik yönden: </a:t>
            </a:r>
            <a:r>
              <a:rPr lang="tr-TR" sz="3600" dirty="0" smtClean="0"/>
              <a:t>mevcut ekonomik düzeneğin devamını sağlayacak olan, o düzenin gerektirdiği gibi kazanan, harcayan ve girişimci olan bireylerin yetiştirildiği yer… </a:t>
            </a:r>
          </a:p>
          <a:p>
            <a:endParaRPr lang="tr-TR" sz="3600" dirty="0" smtClean="0"/>
          </a:p>
        </p:txBody>
      </p:sp>
      <p:pic>
        <p:nvPicPr>
          <p:cNvPr id="2050" name="Picture 2" descr="kapitalizm ve okul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185" y="1064525"/>
            <a:ext cx="5677469" cy="410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6020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846998" y="2188908"/>
            <a:ext cx="32163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/>
              <a:t>Sonra oyuncuları seçerim</a:t>
            </a:r>
          </a:p>
          <a:p>
            <a:endParaRPr lang="tr-TR" sz="3600" dirty="0"/>
          </a:p>
        </p:txBody>
      </p:sp>
      <p:pic>
        <p:nvPicPr>
          <p:cNvPr id="25602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917" y="576057"/>
            <a:ext cx="5153025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736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942530" y="1210313"/>
            <a:ext cx="354386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/>
              <a:t>Sonra takımın hangi sistemde oynayacağını oyunculara öğretirim. </a:t>
            </a:r>
            <a:endParaRPr lang="tr-TR" sz="3600" dirty="0" smtClean="0"/>
          </a:p>
          <a:p>
            <a:endParaRPr lang="tr-TR" sz="3600" dirty="0"/>
          </a:p>
          <a:p>
            <a:r>
              <a:rPr lang="tr-TR" sz="3600" dirty="0" smtClean="0"/>
              <a:t>Antrenman </a:t>
            </a:r>
            <a:r>
              <a:rPr lang="tr-TR" sz="3600" dirty="0"/>
              <a:t>yaptırırım .</a:t>
            </a:r>
          </a:p>
          <a:p>
            <a:endParaRPr lang="tr-TR" sz="3600" dirty="0"/>
          </a:p>
        </p:txBody>
      </p:sp>
      <p:pic>
        <p:nvPicPr>
          <p:cNvPr id="26626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334" y="445565"/>
            <a:ext cx="4190337" cy="584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3118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14734" y="684115"/>
            <a:ext cx="579575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/>
              <a:t>Sonra maçlara çıkarım ve takımın belirlenen sistemle oynayıp oynamadığını gözetirim. Süreç içinde meydana gelen hataları bulur önlem alırım.</a:t>
            </a:r>
          </a:p>
          <a:p>
            <a:endParaRPr lang="tr-TR" sz="3600" dirty="0"/>
          </a:p>
          <a:p>
            <a:r>
              <a:rPr lang="tr-TR" sz="3600" dirty="0"/>
              <a:t>Hedefe doğru emin adımlarla yürürüm…</a:t>
            </a:r>
            <a:endParaRPr lang="tr-TR" sz="3600" dirty="0"/>
          </a:p>
        </p:txBody>
      </p:sp>
      <p:pic>
        <p:nvPicPr>
          <p:cNvPr id="27650" name="Picture 2" descr="fenerbahçe takımının maçları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905" y="3220878"/>
            <a:ext cx="4518310" cy="254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fenerbahçe takımının oyun sistemi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905" y="844704"/>
            <a:ext cx="4518309" cy="237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5354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105470" y="2156346"/>
            <a:ext cx="9580728" cy="4154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Takımın kurucusu ve sahibi</a:t>
            </a:r>
            <a:r>
              <a:rPr lang="tr-TR" sz="2400" dirty="0" smtClean="0"/>
              <a:t>		</a:t>
            </a:r>
            <a:r>
              <a:rPr lang="tr-TR" sz="2400" dirty="0" smtClean="0">
                <a:solidFill>
                  <a:schemeClr val="accent6"/>
                </a:solidFill>
              </a:rPr>
              <a:t>Milli Eğitimi temsilen okul müdürü</a:t>
            </a:r>
          </a:p>
          <a:p>
            <a:endParaRPr lang="tr-TR" sz="2400" dirty="0"/>
          </a:p>
          <a:p>
            <a:r>
              <a:rPr lang="tr-TR" sz="2400" dirty="0" smtClean="0">
                <a:solidFill>
                  <a:schemeClr val="accent1"/>
                </a:solidFill>
              </a:rPr>
              <a:t>Takımın çalıştırıcısı-Antrenör</a:t>
            </a:r>
            <a:r>
              <a:rPr lang="tr-TR" sz="2400" dirty="0" smtClean="0"/>
              <a:t>		</a:t>
            </a:r>
            <a:r>
              <a:rPr lang="tr-TR" sz="2400" dirty="0" smtClean="0">
                <a:solidFill>
                  <a:srgbClr val="FF0000"/>
                </a:solidFill>
              </a:rPr>
              <a:t>????????</a:t>
            </a:r>
          </a:p>
          <a:p>
            <a:endParaRPr lang="tr-TR" sz="2400" dirty="0"/>
          </a:p>
          <a:p>
            <a:r>
              <a:rPr lang="tr-TR" sz="2400" dirty="0" smtClean="0">
                <a:solidFill>
                  <a:schemeClr val="accent1"/>
                </a:solidFill>
              </a:rPr>
              <a:t>Oyuncular</a:t>
            </a:r>
            <a:r>
              <a:rPr lang="tr-TR" sz="2400" dirty="0" smtClean="0"/>
              <a:t> 			</a:t>
            </a:r>
            <a:r>
              <a:rPr lang="tr-TR" sz="2400" dirty="0" smtClean="0"/>
              <a:t>	</a:t>
            </a:r>
            <a:r>
              <a:rPr lang="tr-TR" sz="2400" dirty="0" smtClean="0">
                <a:solidFill>
                  <a:schemeClr val="accent6"/>
                </a:solidFill>
              </a:rPr>
              <a:t>Öğretmenler</a:t>
            </a:r>
            <a:endParaRPr lang="tr-TR" sz="2400" dirty="0" smtClean="0">
              <a:solidFill>
                <a:schemeClr val="accent6"/>
              </a:solidFill>
            </a:endParaRPr>
          </a:p>
          <a:p>
            <a:endParaRPr lang="tr-TR" sz="2400" dirty="0"/>
          </a:p>
          <a:p>
            <a:r>
              <a:rPr lang="tr-TR" sz="2400" dirty="0" smtClean="0">
                <a:solidFill>
                  <a:schemeClr val="accent1"/>
                </a:solidFill>
              </a:rPr>
              <a:t>Hedef bir üst lige çıkma</a:t>
            </a:r>
            <a:r>
              <a:rPr lang="tr-TR" sz="2400" dirty="0" smtClean="0"/>
              <a:t> 		</a:t>
            </a:r>
            <a:r>
              <a:rPr lang="tr-TR" sz="2400" dirty="0" smtClean="0">
                <a:solidFill>
                  <a:schemeClr val="accent6"/>
                </a:solidFill>
              </a:rPr>
              <a:t>Öğrenci başarısı</a:t>
            </a:r>
          </a:p>
          <a:p>
            <a:endParaRPr lang="tr-TR" sz="2400" dirty="0"/>
          </a:p>
          <a:p>
            <a:r>
              <a:rPr lang="tr-TR" sz="2400" dirty="0" smtClean="0">
                <a:solidFill>
                  <a:schemeClr val="accent1"/>
                </a:solidFill>
              </a:rPr>
              <a:t>İzleyiciler: Tribün</a:t>
            </a:r>
            <a:r>
              <a:rPr lang="tr-TR" sz="2400" dirty="0" smtClean="0"/>
              <a:t>			</a:t>
            </a:r>
            <a:r>
              <a:rPr lang="tr-TR" sz="2400" dirty="0" smtClean="0">
                <a:solidFill>
                  <a:schemeClr val="accent6"/>
                </a:solidFill>
              </a:rPr>
              <a:t>Veliler</a:t>
            </a:r>
            <a:r>
              <a:rPr lang="tr-TR" sz="2400" dirty="0" smtClean="0">
                <a:solidFill>
                  <a:schemeClr val="accent6"/>
                </a:solidFill>
              </a:rPr>
              <a:t>, toplum </a:t>
            </a:r>
            <a:r>
              <a:rPr lang="tr-TR" sz="2400" dirty="0" smtClean="0"/>
              <a:t>		</a:t>
            </a:r>
          </a:p>
          <a:p>
            <a:endParaRPr lang="tr-TR" sz="2400" dirty="0"/>
          </a:p>
        </p:txBody>
      </p:sp>
      <p:sp>
        <p:nvSpPr>
          <p:cNvPr id="3" name="Dikdörtgen 2"/>
          <p:cNvSpPr/>
          <p:nvPr/>
        </p:nvSpPr>
        <p:spPr>
          <a:xfrm>
            <a:off x="1105470" y="731125"/>
            <a:ext cx="94397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Futbol takımını  okula benzetelim. Futbol takımındaki rollerle okuldaki rolleri eşleştirelim.</a:t>
            </a:r>
          </a:p>
        </p:txBody>
      </p:sp>
    </p:spTree>
    <p:extLst>
      <p:ext uri="{BB962C8B-B14F-4D97-AF65-F5344CB8AC3E}">
        <p14:creationId xmlns:p14="http://schemas.microsoft.com/office/powerpoint/2010/main" val="31890016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982639" y="846161"/>
            <a:ext cx="10631606" cy="26776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ÖYLEYSE; </a:t>
            </a:r>
          </a:p>
          <a:p>
            <a:r>
              <a:rPr lang="tr-TR" sz="2800" dirty="0" smtClean="0"/>
              <a:t>Okulun amacı olan öğrenci başarısını nasıl denetim altına alacağız?</a:t>
            </a:r>
          </a:p>
          <a:p>
            <a:r>
              <a:rPr lang="tr-TR" sz="2800" dirty="0" smtClean="0"/>
              <a:t>Okulun bir çalışma sistematiği olacak mı?</a:t>
            </a:r>
          </a:p>
          <a:p>
            <a:r>
              <a:rPr lang="tr-TR" sz="2800" dirty="0" smtClean="0"/>
              <a:t>Okul takımının oyuncuları olan öğretmenlerin bir düzen içerisinde yeteneklerini kullanacak ortamları oluşturabilecek miyiz?</a:t>
            </a:r>
          </a:p>
          <a:p>
            <a:r>
              <a:rPr lang="tr-TR" sz="2800" dirty="0" smtClean="0"/>
              <a:t>  </a:t>
            </a:r>
            <a:endParaRPr lang="tr-TR" sz="2800" dirty="0"/>
          </a:p>
        </p:txBody>
      </p:sp>
      <p:sp>
        <p:nvSpPr>
          <p:cNvPr id="4" name="Metin kutusu 3"/>
          <p:cNvSpPr txBox="1"/>
          <p:nvPr/>
        </p:nvSpPr>
        <p:spPr>
          <a:xfrm>
            <a:off x="982639" y="4326340"/>
            <a:ext cx="10276765" cy="107721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YA DEĞİLSE;</a:t>
            </a:r>
          </a:p>
          <a:p>
            <a:r>
              <a:rPr lang="tr-TR" sz="3200" dirty="0" smtClean="0"/>
              <a:t>«Çıkın sahaya nasıl oynarsanız oynayın!» mı diyeceğiz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9139504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113819" y="2052935"/>
            <a:ext cx="7821751" cy="175432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TERCİHİMİZ «ÖĞRENCİ BAŞARISI» ÜZERİNE İSE…</a:t>
            </a:r>
            <a:endParaRPr lang="tr-T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48544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941696" y="532263"/>
            <a:ext cx="10645253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/>
              <a:t>EĞİTİM LİDERLİĞİ TEMELLİ OKUL YÖNETİMİ (ELTOY) MODELİ</a:t>
            </a:r>
            <a:endParaRPr lang="tr-TR" sz="3200" dirty="0"/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726349125"/>
              </p:ext>
            </p:extLst>
          </p:nvPr>
        </p:nvGraphicFramePr>
        <p:xfrm>
          <a:off x="0" y="1514901"/>
          <a:ext cx="11723426" cy="3302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32893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480179" y="365125"/>
            <a:ext cx="4667535" cy="13255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tr-TR" dirty="0" smtClean="0"/>
              <a:t>ÇALIŞMA </a:t>
            </a:r>
            <a:r>
              <a:rPr lang="tr-TR" dirty="0"/>
              <a:t>DÜZENİ</a:t>
            </a:r>
            <a:endParaRPr lang="en-US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306472" y="1856095"/>
            <a:ext cx="2893325" cy="648979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tr-TR" dirty="0" smtClean="0"/>
              <a:t>İDARİ (Yöneticiler)</a:t>
            </a:r>
            <a:endParaRPr lang="en-US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5199797" y="2847631"/>
            <a:ext cx="2947917" cy="823912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tr-TR" dirty="0" smtClean="0"/>
              <a:t>AKADEMİK (Eğitim Lideri)</a:t>
            </a:r>
            <a:endParaRPr lang="en-US" dirty="0"/>
          </a:p>
        </p:txBody>
      </p:sp>
      <p:cxnSp>
        <p:nvCxnSpPr>
          <p:cNvPr id="8" name="Düz Ok Bağlayıcısı 7"/>
          <p:cNvCxnSpPr/>
          <p:nvPr/>
        </p:nvCxnSpPr>
        <p:spPr>
          <a:xfrm>
            <a:off x="6800963" y="3813286"/>
            <a:ext cx="13648" cy="8734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tin kutusu 8"/>
          <p:cNvSpPr txBox="1"/>
          <p:nvPr/>
        </p:nvSpPr>
        <p:spPr>
          <a:xfrm>
            <a:off x="5577043" y="4828486"/>
            <a:ext cx="255702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ÖRETMENLER VE DİĞER EĞİTİM GÖREVLİLERİ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073210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ikdörtgen"/>
          <p:cNvSpPr/>
          <p:nvPr/>
        </p:nvSpPr>
        <p:spPr>
          <a:xfrm rot="5400000">
            <a:off x="-207024" y="3008278"/>
            <a:ext cx="51125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400" b="1" dirty="0" smtClean="0"/>
              <a:t>EĞİTİM </a:t>
            </a:r>
            <a:r>
              <a:rPr lang="tr-TR" sz="4400" b="1" dirty="0"/>
              <a:t>LİDERLİĞİ</a:t>
            </a:r>
            <a:endParaRPr lang="tr-TR" sz="4400" dirty="0"/>
          </a:p>
        </p:txBody>
      </p:sp>
      <p:sp>
        <p:nvSpPr>
          <p:cNvPr id="17" name="16 Dikdörtgen"/>
          <p:cNvSpPr/>
          <p:nvPr/>
        </p:nvSpPr>
        <p:spPr>
          <a:xfrm>
            <a:off x="3863752" y="404665"/>
            <a:ext cx="6048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/>
              <a:t>OKUL MİSYONUNU GELİŞTİRME</a:t>
            </a:r>
            <a:endParaRPr lang="tr-TR" sz="2400" dirty="0"/>
          </a:p>
        </p:txBody>
      </p:sp>
      <p:graphicFrame>
        <p:nvGraphicFramePr>
          <p:cNvPr id="18" name="17 Tablo"/>
          <p:cNvGraphicFramePr>
            <a:graphicFrameLocks noGrp="1"/>
          </p:cNvGraphicFramePr>
          <p:nvPr/>
        </p:nvGraphicFramePr>
        <p:xfrm>
          <a:off x="3791744" y="908720"/>
          <a:ext cx="6096000" cy="1237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Amaçları Geliştirme</a:t>
                      </a:r>
                      <a:endParaRPr lang="tr-T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Amaçları İlgililere Duyurma</a:t>
                      </a:r>
                      <a:endParaRPr lang="tr-T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9" name="18 Dikdörtgen"/>
          <p:cNvSpPr/>
          <p:nvPr/>
        </p:nvSpPr>
        <p:spPr>
          <a:xfrm>
            <a:off x="3791744" y="2132857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EĞİTİM PROGRAMI VE ÖĞRETİMİ YÖNETME</a:t>
            </a:r>
            <a:endParaRPr lang="tr-TR" sz="2400" dirty="0"/>
          </a:p>
        </p:txBody>
      </p:sp>
      <p:graphicFrame>
        <p:nvGraphicFramePr>
          <p:cNvPr id="20" name="19 Tablo"/>
          <p:cNvGraphicFramePr>
            <a:graphicFrameLocks noGrp="1"/>
          </p:cNvGraphicFramePr>
          <p:nvPr/>
        </p:nvGraphicFramePr>
        <p:xfrm>
          <a:off x="3863752" y="2780928"/>
          <a:ext cx="6096000" cy="1657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latin typeface="Calibri"/>
                          <a:ea typeface="Calibri"/>
                          <a:cs typeface="Times New Roman"/>
                        </a:rPr>
                        <a:t>Eğitim Programını Yönetme ve Koordine Etme</a:t>
                      </a:r>
                      <a:endParaRPr lang="tr-T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latin typeface="Calibri"/>
                          <a:ea typeface="Calibri"/>
                          <a:cs typeface="Times New Roman"/>
                        </a:rPr>
                        <a:t>Öğretmenleri Denetleme ve Değerlendirme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latin typeface="Calibri"/>
                          <a:ea typeface="Calibri"/>
                          <a:cs typeface="Times New Roman"/>
                        </a:rPr>
                        <a:t>Öğrenci İlerlemesini İzleme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1" name="20 Dikdörtgen"/>
          <p:cNvSpPr/>
          <p:nvPr/>
        </p:nvSpPr>
        <p:spPr>
          <a:xfrm>
            <a:off x="3935760" y="4437113"/>
            <a:ext cx="6048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OLUMLU ÖĞRENME İKLİMİ OLUŞTURMA</a:t>
            </a:r>
            <a:endParaRPr lang="tr-TR" sz="2400" dirty="0"/>
          </a:p>
        </p:txBody>
      </p:sp>
      <p:graphicFrame>
        <p:nvGraphicFramePr>
          <p:cNvPr id="22" name="21 Tablo"/>
          <p:cNvGraphicFramePr>
            <a:graphicFrameLocks noGrp="1"/>
          </p:cNvGraphicFramePr>
          <p:nvPr/>
        </p:nvGraphicFramePr>
        <p:xfrm>
          <a:off x="3935760" y="4908148"/>
          <a:ext cx="6168009" cy="1649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6003"/>
                <a:gridCol w="2056003"/>
                <a:gridCol w="2056003"/>
              </a:tblGrid>
              <a:tr h="788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Calibri"/>
                          <a:ea typeface="Calibri"/>
                          <a:cs typeface="Times New Roman"/>
                        </a:rPr>
                        <a:t>Öğretim Zamanını Koruma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Calibri"/>
                          <a:ea typeface="Calibri"/>
                          <a:cs typeface="Times New Roman"/>
                        </a:rPr>
                        <a:t>Sürekli Görünür Olma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Calibri"/>
                          <a:ea typeface="Calibri"/>
                          <a:cs typeface="Times New Roman"/>
                        </a:rPr>
                        <a:t>Öğretmenlerin Mesleki Gelişimini Sağlama</a:t>
                      </a:r>
                    </a:p>
                  </a:txBody>
                  <a:tcPr marL="68580" marR="68580" marT="0" marB="0" anchor="ctr"/>
                </a:tc>
              </a:tr>
              <a:tr h="788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Calibri"/>
                          <a:ea typeface="Calibri"/>
                          <a:cs typeface="Times New Roman"/>
                        </a:rPr>
                        <a:t>Öğretmenleri Öğrenmeye Özendirme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Calibri"/>
                          <a:ea typeface="Calibri"/>
                          <a:cs typeface="Times New Roman"/>
                        </a:rPr>
                        <a:t>Öğrencileri Öğrenmeye Özendirme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Calibri"/>
                          <a:ea typeface="Calibri"/>
                          <a:cs typeface="Times New Roman"/>
                        </a:rPr>
                        <a:t>Akademik Standartlar Geliştirme ve Uygulama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cxnSp>
        <p:nvCxnSpPr>
          <p:cNvPr id="2059" name="AutoShape 11"/>
          <p:cNvCxnSpPr>
            <a:cxnSpLocks noChangeShapeType="1"/>
          </p:cNvCxnSpPr>
          <p:nvPr/>
        </p:nvCxnSpPr>
        <p:spPr bwMode="auto">
          <a:xfrm flipV="1">
            <a:off x="2639616" y="1772816"/>
            <a:ext cx="1123950" cy="5334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</p:cxnSp>
      <p:cxnSp>
        <p:nvCxnSpPr>
          <p:cNvPr id="2060" name="AutoShape 12"/>
          <p:cNvCxnSpPr>
            <a:cxnSpLocks noChangeShapeType="1"/>
          </p:cNvCxnSpPr>
          <p:nvPr/>
        </p:nvCxnSpPr>
        <p:spPr bwMode="auto">
          <a:xfrm>
            <a:off x="2711624" y="3573017"/>
            <a:ext cx="1123950" cy="95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061" name="AutoShape 13"/>
          <p:cNvCxnSpPr>
            <a:cxnSpLocks noChangeShapeType="1"/>
          </p:cNvCxnSpPr>
          <p:nvPr/>
        </p:nvCxnSpPr>
        <p:spPr bwMode="auto">
          <a:xfrm>
            <a:off x="2711624" y="5157193"/>
            <a:ext cx="1123950" cy="5048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6264617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r-TR" dirty="0"/>
              <a:t>Akademik Kısım </a:t>
            </a:r>
            <a:r>
              <a:rPr lang="tr-TR" dirty="0" smtClean="0"/>
              <a:t>(Eğitim </a:t>
            </a:r>
            <a:r>
              <a:rPr lang="tr-TR" dirty="0"/>
              <a:t>Lideri </a:t>
            </a:r>
            <a:r>
              <a:rPr lang="tr-TR" dirty="0" smtClean="0"/>
              <a:t>neler </a:t>
            </a:r>
            <a:r>
              <a:rPr lang="tr-TR" dirty="0"/>
              <a:t>yapacak?)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514350" indent="-514350">
              <a:buAutoNum type="arabicPeriod"/>
            </a:pPr>
            <a:r>
              <a:rPr lang="tr-TR" dirty="0" smtClean="0"/>
              <a:t>Her bir öğretmenin ve ya öğretimde rol alan eğiticilerin derslerine belirlenen bu düzen içinde girmesini sağlayacak.</a:t>
            </a:r>
          </a:p>
          <a:p>
            <a:pPr marL="514350" indent="-514350">
              <a:buAutoNum type="arabicPeriod"/>
            </a:pPr>
            <a:r>
              <a:rPr lang="tr-TR" dirty="0" smtClean="0"/>
              <a:t>Her bir öğretmen için bir dosya sistemi oluşturulacak; bu dosya içinde öğretmenin öz geçmişi, yetenekleri, becerileri ve ders değerlendirme soruları yer alacak</a:t>
            </a:r>
          </a:p>
          <a:p>
            <a:pPr marL="514350" indent="-514350">
              <a:buAutoNum type="arabicPeriod"/>
            </a:pPr>
            <a:r>
              <a:rPr lang="tr-TR" dirty="0" smtClean="0"/>
              <a:t>Her dönemin veya belirlenen ara dönemlerin sonunda öğretmenden elde edilen ders değerlendirme sorularından durum saptama sınavları yapılacak</a:t>
            </a:r>
          </a:p>
          <a:p>
            <a:pPr marL="514350" indent="-514350">
              <a:buAutoNum type="arabicPeriod"/>
            </a:pPr>
            <a:r>
              <a:rPr lang="tr-TR" dirty="0" smtClean="0"/>
              <a:t>Sınav sonuçlarına göre öğretmenlere geri bildirimler verilecek gerekirse aynı düzende konu tekrarlarının yapılması sağlanacak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489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796120" y="1173065"/>
            <a:ext cx="5249839" cy="3970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r-TR" sz="3600" b="1" u="sng" dirty="0" smtClean="0"/>
              <a:t>Sosyal Yönden:</a:t>
            </a:r>
          </a:p>
          <a:p>
            <a:r>
              <a:rPr lang="tr-TR" sz="3600" dirty="0" smtClean="0"/>
              <a:t>toplumun değerlerini benimseyen, yaşatan ve toplumun içinde saygın bireylerin oluşmasını sağlayan yer…</a:t>
            </a:r>
          </a:p>
          <a:p>
            <a:endParaRPr lang="tr-TR" sz="3600" dirty="0" smtClean="0"/>
          </a:p>
        </p:txBody>
      </p:sp>
      <p:pic>
        <p:nvPicPr>
          <p:cNvPr id="3076" name="Picture 4" descr="birey ve okul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960" y="1173065"/>
            <a:ext cx="5268034" cy="397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3619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r-TR" dirty="0"/>
              <a:t>Akademik Kısım </a:t>
            </a:r>
            <a:r>
              <a:rPr lang="tr-TR" dirty="0" smtClean="0"/>
              <a:t>(Eğitim </a:t>
            </a:r>
            <a:r>
              <a:rPr lang="tr-TR" dirty="0"/>
              <a:t>Lideri </a:t>
            </a:r>
            <a:r>
              <a:rPr lang="tr-TR" dirty="0" smtClean="0"/>
              <a:t>neler </a:t>
            </a:r>
            <a:r>
              <a:rPr lang="tr-TR" dirty="0"/>
              <a:t>yapacak?)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tr-TR" dirty="0" smtClean="0"/>
              <a:t>Böylece hem öğretmenlerin öğretme durumları hem de yıl içindeki performansları belirlenmiş ve buna ilişkin önlemsel tedbirler alınmış olacak.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tr-TR" dirty="0" smtClean="0"/>
              <a:t>Diğer yandan her bir öğretmen ile görüşmeler gerçekleştirilecek ve öğretmenlerin kendilerini geliştirmek istediği mesleki ve kişisel gelişim alanları belirlenecek; bu alanlarda neler yapılabileceği yönetici ile karara bağlanacak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tr-TR" dirty="0" smtClean="0"/>
              <a:t>Düzenli yapılacak toplantılarla öğretmenlerin uyguladıkları iyi örnekler birbirleri ile paylaşılacak ve bu uygulamaların derslerde kullanılması sağlanacak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507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r-TR" dirty="0" smtClean="0"/>
              <a:t>Akademik Kısım (Eğitim Lideri neler yapacak?)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514350" indent="-514350">
              <a:buFont typeface="+mj-lt"/>
              <a:buAutoNum type="arabicPeriod" startAt="8"/>
            </a:pPr>
            <a:r>
              <a:rPr lang="tr-TR" dirty="0" smtClean="0"/>
              <a:t>Öğretmenin velilere yönelik eğitim planları ve uygulama raporları arşivlenecek.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tr-TR" dirty="0" smtClean="0"/>
              <a:t>Yıl sonunda her bir öğretmenin yapmış olduğu olumlu katkılar ve başarıları eğlenceli toplantılarla sunulacak, öğretmenin bu kurumda olmasından dolayı haz alması, gurur duyması sağlanacak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tr-TR" dirty="0" smtClean="0"/>
              <a:t>Yapılan bütün çalışmaları yıl sonunda üst yönetime sunarak başlangıç ve gelinen nokta arasındaki fark belirlenecek.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0541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tr-TR" dirty="0" smtClean="0"/>
              <a:t>ÖĞRETMEN NASIL ÇALIŞACAK?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dirty="0" smtClean="0"/>
              <a:t>Dersini tasarlayacak (planlayacak): </a:t>
            </a:r>
          </a:p>
          <a:p>
            <a:pPr lvl="2"/>
            <a:r>
              <a:rPr lang="tr-TR" sz="2800" dirty="0" smtClean="0"/>
              <a:t>Planlarını formaliteden öte gerçekten derste uygulayacağı biçimde tasarlayacak ve eğitim liderine onaylatacak.</a:t>
            </a:r>
          </a:p>
          <a:p>
            <a:pPr lvl="2"/>
            <a:r>
              <a:rPr lang="tr-TR" sz="2800" dirty="0" smtClean="0"/>
              <a:t>Planların içinde ders kazanımı ve o kazanıma ilişkin değerlendirme soruları mutlaka yer alacak</a:t>
            </a:r>
          </a:p>
          <a:p>
            <a:pPr lvl="2"/>
            <a:r>
              <a:rPr lang="tr-TR" sz="2800" dirty="0" smtClean="0"/>
              <a:t>Ders değerlendirme sorularının yanıtlanacağı biçimde işlenecek</a:t>
            </a:r>
          </a:p>
          <a:p>
            <a:pPr lvl="2"/>
            <a:endParaRPr lang="tr-TR" sz="2800" dirty="0" smtClean="0"/>
          </a:p>
          <a:p>
            <a:pPr lvl="2"/>
            <a:endParaRPr lang="tr-TR" sz="2800" dirty="0" smtClean="0"/>
          </a:p>
        </p:txBody>
      </p:sp>
    </p:spTree>
    <p:extLst>
      <p:ext uri="{BB962C8B-B14F-4D97-AF65-F5344CB8AC3E}">
        <p14:creationId xmlns:p14="http://schemas.microsoft.com/office/powerpoint/2010/main" val="41709405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tr-TR" dirty="0" smtClean="0"/>
              <a:t>Her bir öğrencisi için akademik gelişim dosyası oluşturacak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tr-TR" dirty="0" smtClean="0"/>
              <a:t>Dolayısıyla </a:t>
            </a:r>
            <a:r>
              <a:rPr lang="tr-TR" dirty="0"/>
              <a:t>öğrencinin akademik, sosyal, kültürel ve bunlara bağlı olarak diğer gelişimleri istenildiğinde sunulabilecek, izlenebilecek, görülebilecek</a:t>
            </a:r>
            <a:r>
              <a:rPr lang="tr-TR" dirty="0" smtClean="0"/>
              <a:t>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tr-TR" dirty="0" smtClean="0"/>
              <a:t>Öğretmenin dönem içinde dersleri için hazırladığı soruların tamamı dönem sonunda yapılacak genel sınavlarda soru kaynaklarını oluşturacak; öğretmen dersi için çoğunlukla üst sınavlardaki soruları kullanacak 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tr-TR" dirty="0" smtClean="0"/>
              <a:t>Öğretmen velilere yönelik bilgilendirme ve velinin öğrencisine nasıl yaklaşması gerektiği konusunda eğitim planları olacak </a:t>
            </a:r>
          </a:p>
          <a:p>
            <a:pPr marL="514350" indent="-514350">
              <a:buFont typeface="+mj-lt"/>
              <a:buAutoNum type="arabicPeriod" startAt="2"/>
            </a:pPr>
            <a:endParaRPr lang="tr-TR" dirty="0"/>
          </a:p>
          <a:p>
            <a:pPr marL="514350" indent="-514350">
              <a:buFont typeface="+mj-lt"/>
              <a:buAutoNum type="arabicPeriod" startAt="2"/>
            </a:pPr>
            <a:endParaRPr lang="tr-TR" dirty="0" smtClean="0"/>
          </a:p>
          <a:p>
            <a:pPr marL="514350" indent="-514350">
              <a:buFont typeface="+mj-lt"/>
              <a:buAutoNum type="arabicPeriod" startAt="2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2653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90781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tr-TR" dirty="0" smtClean="0"/>
              <a:t>Öğrencilerin başarıları eğlenceli veli toplantılarıyla öğretmenler tarafından velilere aktarılacak; velinin öğrencisiyle gurur duyması </a:t>
            </a:r>
            <a:r>
              <a:rPr lang="tr-TR" dirty="0" smtClean="0"/>
              <a:t>sağlanacak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147394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 smtClean="0"/>
              <a:t>Modelin sağlıklı işleyebilmesi için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tr-TR" sz="4000" dirty="0" smtClean="0"/>
              <a:t>EĞİTİM LİDERİ</a:t>
            </a:r>
            <a:endParaRPr lang="tr-TR" sz="4000" dirty="0"/>
          </a:p>
          <a:p>
            <a:pPr lvl="2"/>
            <a:r>
              <a:rPr lang="tr-TR" sz="3200" dirty="0"/>
              <a:t>Doğru iletişim tarzı içinde olma, </a:t>
            </a:r>
          </a:p>
          <a:p>
            <a:pPr lvl="2"/>
            <a:r>
              <a:rPr lang="tr-TR" sz="3200" dirty="0"/>
              <a:t>Öğretmenlerin bir amiri değil, onların destekçisi ve yardımcısı biçiminde bir tutum benimseme, </a:t>
            </a:r>
          </a:p>
          <a:p>
            <a:pPr lvl="2"/>
            <a:r>
              <a:rPr lang="tr-TR" sz="3200" dirty="0"/>
              <a:t>Öğretmenlerin kendi isteklerine bağlı olarak derslerine iştirak etme ve onlara önerilerde bulunma,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645389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dirty="0" smtClean="0"/>
              <a:t>Eğitim Lideri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tr-TR" sz="3200" dirty="0" smtClean="0"/>
              <a:t>Öğretmenlere mesleki gelişim için eğitim konuları belirleme, </a:t>
            </a:r>
          </a:p>
          <a:p>
            <a:pPr lvl="0"/>
            <a:r>
              <a:rPr lang="tr-TR" sz="3200" dirty="0" smtClean="0"/>
              <a:t>Öğretim programını (müfredatı) iyi bilme ve öğretim programına göre eğitim ortamları düzenlemede yol gösterici olma, </a:t>
            </a:r>
          </a:p>
          <a:p>
            <a:pPr lvl="0"/>
            <a:r>
              <a:rPr lang="tr-TR" sz="3200" dirty="0" smtClean="0"/>
              <a:t>Öğretmenlerin çalışmalarının öğrenci üzerindeki etkisini görme ve gösterme, değerlendirme gibi faaliyetlerde bulunur. </a:t>
            </a:r>
          </a:p>
          <a:p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5914984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smtClean="0"/>
              <a:t>Modelin Güçlü Yanları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lvl="0"/>
            <a:r>
              <a:rPr lang="tr-TR" dirty="0"/>
              <a:t>Öğrencide olmasını arzu ettiğimiz bütün gelişmelerin aşamalarını somut göstergelerle belirtebilmek.</a:t>
            </a:r>
          </a:p>
          <a:p>
            <a:pPr lvl="0"/>
            <a:r>
              <a:rPr lang="tr-TR" dirty="0"/>
              <a:t>Öğretimin yönetimi ile okul işletmesinin yönetimini ayrı örgütlenmelerle ele almak; ancak bir sistem içinde birleştirmek.</a:t>
            </a:r>
          </a:p>
          <a:p>
            <a:pPr lvl="0"/>
            <a:r>
              <a:rPr lang="tr-TR" dirty="0"/>
              <a:t>Velilerin sürece etkin bir biçimde dahil edilmesine yol açmak.</a:t>
            </a:r>
          </a:p>
          <a:p>
            <a:pPr lvl="0"/>
            <a:r>
              <a:rPr lang="tr-TR" dirty="0"/>
              <a:t>Sürekli iyileşme gibi bir yapıyı görünür biçimde okul kültürü haline getirmek.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414400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smtClean="0"/>
              <a:t>Modelin Güçlü Yanları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pPr lvl="0"/>
            <a:r>
              <a:rPr lang="tr-TR" dirty="0" smtClean="0"/>
              <a:t>Okulda sistematik bir öğretme ve çalışma düzeni oluşturarak, tüm öğrencilerin süreçten adil bir biçimde yararlanmasını sağlamak.</a:t>
            </a:r>
          </a:p>
          <a:p>
            <a:pPr lvl="0"/>
            <a:r>
              <a:rPr lang="tr-TR" dirty="0" smtClean="0"/>
              <a:t>Öğretmenlerin mesleki ve kişisel gelişim alanlarını okul tarafından desteklemek.</a:t>
            </a:r>
          </a:p>
          <a:p>
            <a:pPr lvl="0"/>
            <a:r>
              <a:rPr lang="tr-TR" dirty="0" smtClean="0"/>
              <a:t>Sistemdeki tüm sorunlar, eğitim aracı ile çözülmeye çalışılarak, eğitimi sorun çözücü araç haline getirmek.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390915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 smtClean="0"/>
              <a:t>Modelin Zayıf Yanları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lvl="0"/>
            <a:r>
              <a:rPr lang="tr-TR" dirty="0"/>
              <a:t>Kalabalık sınıflar için uygulaması zor </a:t>
            </a:r>
            <a:r>
              <a:rPr lang="tr-TR" dirty="0" smtClean="0"/>
              <a:t>görünmektedir</a:t>
            </a:r>
            <a:r>
              <a:rPr lang="tr-TR" dirty="0"/>
              <a:t>.</a:t>
            </a:r>
          </a:p>
          <a:p>
            <a:pPr lvl="0"/>
            <a:r>
              <a:rPr lang="tr-TR" dirty="0"/>
              <a:t>Modelin kurulması ve işletilmesi için bir bütçe oluşturulması söz konusudur. Model okullara ancak bir proje mantığı ile sokulabilir.</a:t>
            </a:r>
          </a:p>
          <a:p>
            <a:pPr lvl="0"/>
            <a:r>
              <a:rPr lang="tr-TR" dirty="0"/>
              <a:t>Modelin uygulanması, modele ilişkin tüm alt yapıların ilgililere tanıtılması ve bu konuda tasarlanacak eğitimlerin devreye sokulması ile mümkündür. </a:t>
            </a:r>
          </a:p>
          <a:p>
            <a:pPr lvl="0"/>
            <a:r>
              <a:rPr lang="tr-TR" dirty="0"/>
              <a:t>İstenilen sonucun alınması sistemli bir izleme ve değerlendirme süreci gerektirmektedir.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06970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464859" y="1468104"/>
            <a:ext cx="47994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u="sng" dirty="0" smtClean="0"/>
              <a:t>Bireysel yönden:</a:t>
            </a:r>
          </a:p>
          <a:p>
            <a:r>
              <a:rPr lang="tr-TR" sz="3600" dirty="0" smtClean="0"/>
              <a:t>kişinin yeteneklerini, düşüncesini, bedenini, kültürünü, bilgisini ve ruhsal yapısını geliştiren yer….</a:t>
            </a:r>
          </a:p>
        </p:txBody>
      </p:sp>
      <p:pic>
        <p:nvPicPr>
          <p:cNvPr id="4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322" y="1268339"/>
            <a:ext cx="5654594" cy="437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7690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ilek ve temennile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779" y="938209"/>
            <a:ext cx="4531056" cy="512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322194" y="2476015"/>
            <a:ext cx="4928482" cy="1754326"/>
          </a:xfrm>
          <a:prstGeom prst="rect">
            <a:avLst/>
          </a:prstGeom>
          <a:solidFill>
            <a:schemeClr val="accent5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r-TR" sz="5400" b="1" cap="none" spc="0" dirty="0" smtClean="0">
                <a:ln/>
                <a:solidFill>
                  <a:schemeClr val="accent4"/>
                </a:solidFill>
                <a:effectLst/>
              </a:rPr>
              <a:t>DİLEK, TEMENNİ VE SORULAR</a:t>
            </a:r>
            <a:endParaRPr lang="tr-TR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012449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TEŞEKKÜRLE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78269" cy="53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627796" y="5486401"/>
            <a:ext cx="10822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/>
              <a:t>t</a:t>
            </a:r>
            <a:r>
              <a:rPr lang="tr-TR" sz="4000" dirty="0" smtClean="0"/>
              <a:t>uncayakcadag@gmail.com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47596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15216" y="2183642"/>
            <a:ext cx="56262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Kendinin </a:t>
            </a:r>
            <a:r>
              <a:rPr lang="tr-TR" sz="3200" dirty="0" smtClean="0"/>
              <a:t>ihtiyaç duyduğu konuları öğrenmek isteyen birey…</a:t>
            </a:r>
          </a:p>
          <a:p>
            <a:endParaRPr lang="tr-TR" sz="3200" dirty="0"/>
          </a:p>
        </p:txBody>
      </p:sp>
      <p:sp>
        <p:nvSpPr>
          <p:cNvPr id="3" name="Dikdörtgen 2"/>
          <p:cNvSpPr/>
          <p:nvPr/>
        </p:nvSpPr>
        <p:spPr>
          <a:xfrm>
            <a:off x="515216" y="1014315"/>
            <a:ext cx="550689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Öğrencinin Anlamı</a:t>
            </a:r>
            <a:endParaRPr lang="tr-T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050" name="Picture 2" descr="öğrencilerin en çok yapmak istediği şeyler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108" y="2183642"/>
            <a:ext cx="5905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562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41779" y="1434237"/>
            <a:ext cx="45674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/>
              <a:t>Kendini akranları ve büyükleri önünde gerçekleştirmek isteyen birey…</a:t>
            </a:r>
          </a:p>
          <a:p>
            <a:endParaRPr lang="tr-TR" sz="3600" dirty="0"/>
          </a:p>
        </p:txBody>
      </p:sp>
      <p:pic>
        <p:nvPicPr>
          <p:cNvPr id="3074" name="Picture 2" descr="öğrencilerin kendilerini gerçekleştirmeler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048" y="409433"/>
            <a:ext cx="5774480" cy="584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770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796118" y="1494894"/>
            <a:ext cx="48267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/>
              <a:t>Kendi öyle düşünmediği halde öğretmeninin yararlı gördüğü bilgileri öğrenmek isteyen birey…</a:t>
            </a:r>
          </a:p>
          <a:p>
            <a:endParaRPr lang="tr-TR" sz="3600" dirty="0"/>
          </a:p>
        </p:txBody>
      </p:sp>
      <p:pic>
        <p:nvPicPr>
          <p:cNvPr id="4098" name="Picture 2" descr="öğrenciye faydalı bilgiler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310" y="829994"/>
            <a:ext cx="5282552" cy="538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094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96620" y="975416"/>
            <a:ext cx="35575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/>
              <a:t>Kendinin de öğretmeninin de yararına inanmadığı ama sınavda çıkacak diye öğrenmek zorunda olduğu konuları öğrenen birey…</a:t>
            </a:r>
          </a:p>
          <a:p>
            <a:endParaRPr lang="tr-TR" sz="3200" dirty="0"/>
          </a:p>
        </p:txBody>
      </p:sp>
      <p:pic>
        <p:nvPicPr>
          <p:cNvPr id="5122" name="Picture 2" descr="sınavda çıkacak diye öğreniyoruz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724" y="975417"/>
            <a:ext cx="6096000" cy="431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858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</TotalTime>
  <Words>1274</Words>
  <Application>Microsoft Office PowerPoint</Application>
  <PresentationFormat>Geniş ekran</PresentationFormat>
  <Paragraphs>159</Paragraphs>
  <Slides>51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51</vt:i4>
      </vt:variant>
    </vt:vector>
  </HeadingPairs>
  <TitlesOfParts>
    <vt:vector size="56" baseType="lpstr">
      <vt:lpstr>Arial</vt:lpstr>
      <vt:lpstr>Calibri</vt:lpstr>
      <vt:lpstr>Calibri Light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ÇALIŞMA DÜZENİ</vt:lpstr>
      <vt:lpstr>PowerPoint Sunusu</vt:lpstr>
      <vt:lpstr>Akademik Kısım (Eğitim Lideri neler yapacak?)</vt:lpstr>
      <vt:lpstr>Akademik Kısım (Eğitim Lideri neler yapacak?)</vt:lpstr>
      <vt:lpstr>Akademik Kısım (Eğitim Lideri neler yapacak?)</vt:lpstr>
      <vt:lpstr>ÖĞRETMEN NASIL ÇALIŞACAK?</vt:lpstr>
      <vt:lpstr>PowerPoint Sunusu</vt:lpstr>
      <vt:lpstr>PowerPoint Sunusu</vt:lpstr>
      <vt:lpstr>Modelin sağlıklı işleyebilmesi için</vt:lpstr>
      <vt:lpstr>Eğitim Lideri</vt:lpstr>
      <vt:lpstr>Modelin Güçlü Yanları</vt:lpstr>
      <vt:lpstr>Modelin Güçlü Yanları</vt:lpstr>
      <vt:lpstr>Modelin Zayıf Yanları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ELTOY MODELİ EĞİTİM LİDERLİĞİ TEMELLİ OKUL YÖNETİMİ</dc:title>
  <dc:creator>LENOVO</dc:creator>
  <cp:lastModifiedBy>LENOVO</cp:lastModifiedBy>
  <cp:revision>46</cp:revision>
  <dcterms:created xsi:type="dcterms:W3CDTF">2016-11-26T04:11:14Z</dcterms:created>
  <dcterms:modified xsi:type="dcterms:W3CDTF">2016-11-27T13:49:11Z</dcterms:modified>
</cp:coreProperties>
</file>