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9.12.2016</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9.12.2016</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3284984"/>
            <a:ext cx="8443664" cy="1658813"/>
          </a:xfrm>
        </p:spPr>
        <p:txBody>
          <a:bodyPr>
            <a:noAutofit/>
          </a:bodyPr>
          <a:lstStyle/>
          <a:p>
            <a:pPr marL="0" indent="0" algn="ctr">
              <a:buNone/>
            </a:pPr>
            <a:r>
              <a:rPr lang="tr-TR" sz="4000" b="1" dirty="0" smtClean="0">
                <a:latin typeface="Comic Sans MS" panose="030F0702030302020204" pitchFamily="66" charset="0"/>
              </a:rPr>
              <a:t>TÜBİTAK </a:t>
            </a:r>
          </a:p>
          <a:p>
            <a:pPr marL="0" indent="0" algn="ctr">
              <a:buNone/>
            </a:pPr>
            <a:r>
              <a:rPr lang="tr-TR" sz="4000" b="1" dirty="0" smtClean="0">
                <a:latin typeface="Comic Sans MS" panose="030F0702030302020204" pitchFamily="66" charset="0"/>
              </a:rPr>
              <a:t>4006 BİLİM FUARLARI</a:t>
            </a:r>
            <a:endParaRPr lang="tr-TR" sz="4000" b="1" dirty="0">
              <a:latin typeface="Comic Sans MS" panose="030F0702030302020204" pitchFamily="66"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4904" cy="2564904"/>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9096" y="0"/>
            <a:ext cx="2564904" cy="2584605"/>
          </a:xfrm>
          <a:prstGeom prst="rect">
            <a:avLst/>
          </a:prstGeom>
        </p:spPr>
      </p:pic>
    </p:spTree>
    <p:extLst>
      <p:ext uri="{BB962C8B-B14F-4D97-AF65-F5344CB8AC3E}">
        <p14:creationId xmlns:p14="http://schemas.microsoft.com/office/powerpoint/2010/main" val="270582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772816"/>
            <a:ext cx="8458200" cy="3600400"/>
          </a:xfrm>
        </p:spPr>
        <p:txBody>
          <a:bodyPr>
            <a:normAutofit fontScale="90000"/>
          </a:bodyPr>
          <a:lstStyle/>
          <a:p>
            <a:r>
              <a:rPr lang="tr-TR" sz="2700" dirty="0" smtClean="0">
                <a:latin typeface="Comic Sans MS" pitchFamily="66" charset="0"/>
              </a:rPr>
              <a:t>Başvuru sistemi Aralık ayında açılacaktır (bu tarih web sitesinde ilerleyen günlerde ilan edilecektir). </a:t>
            </a:r>
            <a:br>
              <a:rPr lang="tr-TR" sz="2700" dirty="0" smtClean="0">
                <a:latin typeface="Comic Sans MS" pitchFamily="66" charset="0"/>
              </a:rPr>
            </a:br>
            <a:r>
              <a:rPr lang="tr-TR" sz="2700" dirty="0" smtClean="0">
                <a:latin typeface="Comic Sans MS" pitchFamily="66" charset="0"/>
              </a:rPr>
              <a:t>Başvuru son tarihi 15 Ocak 2017 olarak belirlenmiştir.</a:t>
            </a:r>
            <a:br>
              <a:rPr lang="tr-TR" sz="2700" dirty="0" smtClean="0">
                <a:latin typeface="Comic Sans MS" pitchFamily="66" charset="0"/>
              </a:rPr>
            </a:br>
            <a:r>
              <a:rPr lang="tr-TR" sz="2700" dirty="0" smtClean="0">
                <a:latin typeface="Comic Sans MS" pitchFamily="66" charset="0"/>
              </a:rPr>
              <a:t/>
            </a:r>
            <a:br>
              <a:rPr lang="tr-TR" sz="2700" dirty="0" smtClean="0">
                <a:latin typeface="Comic Sans MS" pitchFamily="66" charset="0"/>
              </a:rPr>
            </a:br>
            <a:r>
              <a:rPr lang="tr-TR" sz="2700" dirty="0" smtClean="0">
                <a:latin typeface="Comic Sans MS" pitchFamily="66" charset="0"/>
              </a:rPr>
              <a:t>Başvuru yaparken yürütücü/okul/okul müdürü bilgilerinin </a:t>
            </a:r>
            <a:r>
              <a:rPr lang="tr-TR" sz="2700" dirty="0" err="1" smtClean="0">
                <a:latin typeface="Comic Sans MS" pitchFamily="66" charset="0"/>
              </a:rPr>
              <a:t>yanısıra</a:t>
            </a:r>
            <a:r>
              <a:rPr lang="tr-TR" sz="2700" dirty="0" smtClean="0">
                <a:latin typeface="Comic Sans MS" pitchFamily="66" charset="0"/>
              </a:rPr>
              <a:t>, sergilenecek projelere ait projenin adı/konusu/amaç/özet bilgileri de BAŞVURU AŞAMASINDA sisteme girilecektir.</a:t>
            </a:r>
            <a:r>
              <a:rPr lang="tr-TR" dirty="0" smtClean="0"/>
              <a:t/>
            </a:r>
            <a:br>
              <a:rPr lang="tr-TR" dirty="0" smtClean="0"/>
            </a:br>
            <a:endParaRPr lang="tr-TR" dirty="0"/>
          </a:p>
        </p:txBody>
      </p:sp>
      <p:sp>
        <p:nvSpPr>
          <p:cNvPr id="3" name="2 Alt Başlık"/>
          <p:cNvSpPr>
            <a:spLocks noGrp="1"/>
          </p:cNvSpPr>
          <p:nvPr>
            <p:ph type="subTitle" idx="1"/>
          </p:nvPr>
        </p:nvSpPr>
        <p:spPr>
          <a:xfrm>
            <a:off x="467544" y="476672"/>
            <a:ext cx="8458200" cy="914400"/>
          </a:xfrm>
        </p:spPr>
        <p:txBody>
          <a:bodyPr>
            <a:normAutofit/>
          </a:bodyPr>
          <a:lstStyle/>
          <a:p>
            <a:r>
              <a:rPr lang="tr-TR" sz="3600" b="1" dirty="0" smtClean="0">
                <a:latin typeface="Comic Sans MS" pitchFamily="66" charset="0"/>
              </a:rPr>
              <a:t>TÜBİTAK 4006 BİLİM FUARLARI</a:t>
            </a:r>
            <a:endParaRPr lang="tr-TR" sz="3600" b="1"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52736"/>
            <a:ext cx="8686800" cy="5027389"/>
          </a:xfrm>
        </p:spPr>
        <p:txBody>
          <a:bodyPr>
            <a:normAutofit/>
          </a:bodyPr>
          <a:lstStyle/>
          <a:p>
            <a:r>
              <a:rPr lang="tr-TR" sz="2800" dirty="0" smtClean="0">
                <a:latin typeface="Comic Sans MS" pitchFamily="66" charset="0"/>
              </a:rPr>
              <a:t>TÜBİTAK tarafından üniversitelerden görevlendirilecek İl Temsilcileri, sisteme girilen proje bilgilerini görüntüleme hakkına sahiptir.</a:t>
            </a:r>
          </a:p>
          <a:p>
            <a:r>
              <a:rPr lang="tr-TR" sz="2800" dirty="0" smtClean="0">
                <a:latin typeface="Comic Sans MS" pitchFamily="66" charset="0"/>
              </a:rPr>
              <a:t> İl Temsilcileri her bir başvurunun proje bilgilerini kontrol edip sergilenmesine onay verecek ya da vermeyecektir. Bu nedenle BAŞVURU AŞAMASINDA İl Temsilcisiyle görüş alışverişinde bulunabilecektir.</a:t>
            </a:r>
            <a:endParaRPr lang="tr-TR" sz="28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24744"/>
            <a:ext cx="8686800" cy="4955381"/>
          </a:xfrm>
        </p:spPr>
        <p:txBody>
          <a:bodyPr>
            <a:normAutofit/>
          </a:bodyPr>
          <a:lstStyle/>
          <a:p>
            <a:r>
              <a:rPr lang="tr-TR" sz="2800" dirty="0" smtClean="0">
                <a:latin typeface="Comic Sans MS" pitchFamily="66" charset="0"/>
              </a:rPr>
              <a:t>Okul hizmet alanına göre sergilenecek proje sayısına sınır getirilmiştir.  Okul hizmet alanı 1, 2, 3, 4 olan okullar en az yarısı araştırma projesi olmak üzere sadece 20, okul hizmet alanı 5, 6 olan okullar ise en az yarısı araştırma projesi olmak üzere sadece 10 proje sergileyebilecektir.</a:t>
            </a:r>
            <a:endParaRPr lang="tr-TR" sz="28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04664"/>
            <a:ext cx="8686800" cy="6453336"/>
          </a:xfrm>
        </p:spPr>
        <p:txBody>
          <a:bodyPr>
            <a:normAutofit fontScale="47500" lnSpcReduction="20000"/>
          </a:bodyPr>
          <a:lstStyle/>
          <a:p>
            <a:endParaRPr lang="tr-TR" sz="4400" dirty="0" smtClean="0">
              <a:latin typeface="Comic Sans MS" pitchFamily="66" charset="0"/>
            </a:endParaRPr>
          </a:p>
          <a:p>
            <a:r>
              <a:rPr lang="tr-TR" sz="4400" dirty="0" smtClean="0">
                <a:latin typeface="Comic Sans MS" pitchFamily="66" charset="0"/>
              </a:rPr>
              <a:t>Bilim fuarı başvuruları proje yürütücüsü tarafından yapılır.</a:t>
            </a:r>
          </a:p>
          <a:p>
            <a:r>
              <a:rPr lang="tr-TR" sz="4400" dirty="0" smtClean="0">
                <a:latin typeface="Comic Sans MS" pitchFamily="66" charset="0"/>
              </a:rPr>
              <a:t> </a:t>
            </a:r>
          </a:p>
          <a:p>
            <a:r>
              <a:rPr lang="tr-TR" sz="4400" dirty="0" smtClean="0">
                <a:latin typeface="Comic Sans MS" pitchFamily="66" charset="0"/>
              </a:rPr>
              <a:t> Başvuru yapan okulda veya </a:t>
            </a:r>
            <a:r>
              <a:rPr lang="tr-TR" sz="4400" dirty="0" err="1" smtClean="0">
                <a:latin typeface="Comic Sans MS" pitchFamily="66" charset="0"/>
              </a:rPr>
              <a:t>BİLSEM’de</a:t>
            </a:r>
            <a:r>
              <a:rPr lang="tr-TR" sz="4400" dirty="0" smtClean="0">
                <a:latin typeface="Comic Sans MS" pitchFamily="66" charset="0"/>
              </a:rPr>
              <a:t> kadrolu ya da tam zamanlı görevlendirilmiş bir öğretmen, proje yürütücüsü olabilir. </a:t>
            </a:r>
          </a:p>
          <a:p>
            <a:endParaRPr lang="tr-TR" sz="4400" dirty="0" smtClean="0">
              <a:latin typeface="Comic Sans MS" pitchFamily="66" charset="0"/>
            </a:endParaRPr>
          </a:p>
          <a:p>
            <a:r>
              <a:rPr lang="tr-TR" sz="4400" dirty="0" smtClean="0">
                <a:latin typeface="Comic Sans MS" pitchFamily="66" charset="0"/>
              </a:rPr>
              <a:t>Her okuldan ve </a:t>
            </a:r>
            <a:r>
              <a:rPr lang="tr-TR" sz="4400" dirty="0" err="1" smtClean="0">
                <a:latin typeface="Comic Sans MS" pitchFamily="66" charset="0"/>
              </a:rPr>
              <a:t>BİLSEM’den</a:t>
            </a:r>
            <a:r>
              <a:rPr lang="tr-TR" sz="4400" dirty="0" smtClean="0">
                <a:latin typeface="Comic Sans MS" pitchFamily="66" charset="0"/>
              </a:rPr>
              <a:t> sadece bir 4006 bilim fuarı başvurusu yapılabilir. </a:t>
            </a:r>
          </a:p>
          <a:p>
            <a:endParaRPr lang="tr-TR" sz="4400" dirty="0" smtClean="0">
              <a:latin typeface="Comic Sans MS" pitchFamily="66" charset="0"/>
            </a:endParaRPr>
          </a:p>
          <a:p>
            <a:r>
              <a:rPr lang="tr-TR" sz="4400" dirty="0" smtClean="0">
                <a:latin typeface="Comic Sans MS" pitchFamily="66" charset="0"/>
              </a:rPr>
              <a:t>Okul/BİLSEM müdürü ve/veya müdür yardımcıları, proje yürütücüsü olamaz. </a:t>
            </a:r>
          </a:p>
          <a:p>
            <a:endParaRPr lang="tr-TR" sz="4400" dirty="0" smtClean="0">
              <a:latin typeface="Comic Sans MS" pitchFamily="66" charset="0"/>
            </a:endParaRPr>
          </a:p>
          <a:p>
            <a:r>
              <a:rPr lang="tr-TR" sz="4400" dirty="0" smtClean="0">
                <a:latin typeface="Comic Sans MS" pitchFamily="66" charset="0"/>
              </a:rPr>
              <a:t>TÜBİTAK Bilim Fuarları düzenlemek için MEB’e bağlı okullar (hizmet alanı 1,2,3,4 için) ve </a:t>
            </a:r>
            <a:r>
              <a:rPr lang="tr-TR" sz="4400" dirty="0" err="1" smtClean="0">
                <a:latin typeface="Comic Sans MS" pitchFamily="66" charset="0"/>
              </a:rPr>
              <a:t>BİLSEM’ler</a:t>
            </a:r>
            <a:r>
              <a:rPr lang="tr-TR" sz="4400" dirty="0" smtClean="0">
                <a:latin typeface="Comic Sans MS" pitchFamily="66" charset="0"/>
              </a:rPr>
              <a:t> 20 proje sergilemelidir. Bu koşul, Milli Eğitim Bakanlığı’nın 5. ve 6. hizmet alanlarında bulunan okullar için 10 proje olarak belirlenmiştir. (Robot kitleri ile proje yapmak isteyen okullar için de belirtilen koşullar geçerlidir).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332656"/>
            <a:ext cx="8686800" cy="5760639"/>
          </a:xfrm>
        </p:spPr>
        <p:txBody>
          <a:bodyPr>
            <a:normAutofit fontScale="85000" lnSpcReduction="20000"/>
          </a:bodyPr>
          <a:lstStyle/>
          <a:p>
            <a:r>
              <a:rPr lang="tr-TR" sz="3400" dirty="0" smtClean="0">
                <a:latin typeface="Comic Sans MS" pitchFamily="66" charset="0"/>
              </a:rPr>
              <a:t>Fuarda sergilenecek projelerin içerik bakımından türleri aşağıdaki gibi olacaktır. Bu projelerden en az %50’si “araştırma projesi” olmak zorundadır. (Görme, işitme ve zihinsel engelliler okulları bu kuralların dışındadır.) </a:t>
            </a:r>
          </a:p>
          <a:p>
            <a:r>
              <a:rPr lang="tr-TR" sz="3400" dirty="0" smtClean="0">
                <a:latin typeface="Comic Sans MS" pitchFamily="66" charset="0"/>
              </a:rPr>
              <a:t>Tasarım: Bir problemi çözecek, bir işi daha iyi yerine getirecek bir maket/model/alet geliştirilir </a:t>
            </a:r>
          </a:p>
          <a:p>
            <a:endParaRPr lang="tr-TR" sz="3400" dirty="0" smtClean="0">
              <a:latin typeface="Comic Sans MS" pitchFamily="66" charset="0"/>
            </a:endParaRPr>
          </a:p>
          <a:p>
            <a:r>
              <a:rPr lang="tr-TR" sz="3400" dirty="0" smtClean="0">
                <a:latin typeface="Comic Sans MS" pitchFamily="66" charset="0"/>
              </a:rPr>
              <a:t>Araştırma: Bir konu hakkında tespit edilen problemi çözmeye yönelik verilerin (anket, mülakat, gözlem, deney…) ağırlıklı kullanıldığı projeler. </a:t>
            </a:r>
          </a:p>
          <a:p>
            <a:r>
              <a:rPr lang="tr-TR" sz="3400" dirty="0" smtClean="0">
                <a:latin typeface="Comic Sans MS" pitchFamily="66" charset="0"/>
              </a:rPr>
              <a:t>Tanıtım: Bir ilin, bir bölgenin, bir yapının farklı yönleriyle tanıtımı </a:t>
            </a:r>
          </a:p>
          <a:p>
            <a:pPr>
              <a:buNone/>
            </a:pP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04664"/>
            <a:ext cx="8686800" cy="5675461"/>
          </a:xfrm>
        </p:spPr>
        <p:txBody>
          <a:bodyPr>
            <a:normAutofit fontScale="92500" lnSpcReduction="20000"/>
          </a:bodyPr>
          <a:lstStyle/>
          <a:p>
            <a:r>
              <a:rPr lang="tr-TR" sz="3000" dirty="0" smtClean="0">
                <a:latin typeface="Comic Sans MS" pitchFamily="66" charset="0"/>
              </a:rPr>
              <a:t>Robot/yazılım (Fuar kapsamında robot kitleri ile proje yapılması halinde, bu projenin görev tanımlama ve bu göreve göre algoritma geliştirme aşamalarından oluşması gerekmektedir. Robot projeleri dâhil tüm bilim fuarı projeleri bir poster sunumuyla sergilenmelidir.) (Robot kiti ile yapılan uygulamalar araştırma projesi kapsamında değerlendirilmez.) </a:t>
            </a:r>
          </a:p>
          <a:p>
            <a:endParaRPr lang="tr-TR" sz="3000" dirty="0" smtClean="0">
              <a:latin typeface="Comic Sans MS" pitchFamily="66" charset="0"/>
            </a:endParaRPr>
          </a:p>
          <a:p>
            <a:r>
              <a:rPr lang="tr-TR" sz="3000" dirty="0" smtClean="0">
                <a:latin typeface="Comic Sans MS" pitchFamily="66" charset="0"/>
              </a:rPr>
              <a:t>Başvuru aşamasında fuarda sergilenmek üzere hazırlanan projelere ait proje başlığı, amaç/özet, proje türü, projenin alanı gibi bilgiler başvuru aşamasında sisteme girilecektir. Sergilenecek her bir proje için bu bilgilerin girilmesi gerekmektedir.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r>
              <a:rPr lang="tr-TR" dirty="0" smtClean="0">
                <a:latin typeface="Comic Sans MS" pitchFamily="66" charset="0"/>
              </a:rPr>
              <a:t>Sergilenecek proje bilgilerinin son hali sisteme girilip yürütücü tarafından başvurunun tamamlanmasına müteakip, desteklenmesine karar verilen okulların projeleri sözleşmeleri taraflarca imzalanıp, ödenekler aktarılacaktır.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484784"/>
            <a:ext cx="8686800" cy="4595341"/>
          </a:xfrm>
        </p:spPr>
        <p:txBody>
          <a:bodyPr/>
          <a:lstStyle/>
          <a:p>
            <a:pPr>
              <a:buNone/>
            </a:pPr>
            <a:r>
              <a:rPr lang="tr-TR" dirty="0" smtClean="0">
                <a:latin typeface="Comic Sans MS" pitchFamily="66" charset="0"/>
              </a:rPr>
              <a:t>Asuman FIRAT : 0505 757 2789</a:t>
            </a:r>
          </a:p>
          <a:p>
            <a:pPr>
              <a:buNone/>
            </a:pPr>
            <a:endParaRPr lang="tr-TR" dirty="0" smtClean="0">
              <a:latin typeface="Comic Sans MS" pitchFamily="66" charset="0"/>
            </a:endParaRPr>
          </a:p>
          <a:p>
            <a:pPr>
              <a:buNone/>
            </a:pPr>
            <a:r>
              <a:rPr lang="tr-TR" dirty="0" smtClean="0">
                <a:latin typeface="Comic Sans MS" pitchFamily="66" charset="0"/>
              </a:rPr>
              <a:t>Mehmet Ali KÜPELİ : 0543 416 6068</a:t>
            </a:r>
          </a:p>
          <a:p>
            <a:pPr>
              <a:buNone/>
            </a:pPr>
            <a:endParaRPr lang="tr-TR" dirty="0" smtClean="0">
              <a:latin typeface="Comic Sans MS" pitchFamily="66" charset="0"/>
            </a:endParaRPr>
          </a:p>
          <a:p>
            <a:pPr>
              <a:buNone/>
            </a:pPr>
            <a:r>
              <a:rPr lang="tr-TR" dirty="0" smtClean="0">
                <a:latin typeface="Comic Sans MS" pitchFamily="66" charset="0"/>
              </a:rPr>
              <a:t>arge01projeler@</a:t>
            </a:r>
            <a:r>
              <a:rPr lang="tr-TR" dirty="0" err="1" smtClean="0">
                <a:latin typeface="Comic Sans MS" pitchFamily="66" charset="0"/>
              </a:rPr>
              <a:t>gmail</a:t>
            </a:r>
            <a:r>
              <a:rPr lang="tr-TR" dirty="0" smtClean="0">
                <a:latin typeface="Comic Sans MS" pitchFamily="66" charset="0"/>
              </a:rPr>
              <a:t>.com</a:t>
            </a:r>
            <a:endParaRPr lang="tr-TR"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TotalTime>
  <Words>389</Words>
  <Application>Microsoft Office PowerPoint</Application>
  <PresentationFormat>Ekran Gösterisi (4:3)</PresentationFormat>
  <Paragraphs>32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Comic Sans MS</vt:lpstr>
      <vt:lpstr>Franklin Gothic Book</vt:lpstr>
      <vt:lpstr>Franklin Gothic Medium</vt:lpstr>
      <vt:lpstr>Wingdings 2</vt:lpstr>
      <vt:lpstr>Gezinti</vt:lpstr>
      <vt:lpstr>PowerPoint Sunusu</vt:lpstr>
      <vt:lpstr>Başvuru sistemi Aralık ayında açılacaktır (bu tarih web sitesinde ilerleyen günlerde ilan edilecektir).  Başvuru son tarihi 15 Ocak 2017 olarak belirlenmiştir.  Başvuru yaparken yürütücü/okul/okul müdürü bilgilerinin yanısıra, sergilenecek projelere ait projenin adı/konusu/amaç/özet bilgileri de BAŞVURU AŞAMASINDA sisteme girilecektir.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Başvuru sistemi Aralık ayında açılacaktır (bu tarih web sitesinde ilerleyen günlerde ilan edilecektir).  Başvuru son tarihi 15 Ocak 2017 olarak belirlenmiştir.  Başvuru yaparken yürütücü/okul/okul müdürü bilgilerinin yanısıra, sergilenecek projelere ait projenin adı/konusu/amaç/özet bilgileri de BAŞVURU AŞAMASINDA sisteme girilecektir.</dc:title>
  <dc:creator>Zeynep</dc:creator>
  <cp:lastModifiedBy>M.AliKUPELI</cp:lastModifiedBy>
  <cp:revision>5</cp:revision>
  <dcterms:created xsi:type="dcterms:W3CDTF">2016-12-01T19:36:00Z</dcterms:created>
  <dcterms:modified xsi:type="dcterms:W3CDTF">2016-12-09T07:54:18Z</dcterms:modified>
</cp:coreProperties>
</file>