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33"/>
  </p:notesMasterIdLst>
  <p:handoutMasterIdLst>
    <p:handoutMasterId r:id="rId34"/>
  </p:handoutMasterIdLst>
  <p:sldIdLst>
    <p:sldId id="336" r:id="rId2"/>
    <p:sldId id="337" r:id="rId3"/>
    <p:sldId id="302" r:id="rId4"/>
    <p:sldId id="304" r:id="rId5"/>
    <p:sldId id="276" r:id="rId6"/>
    <p:sldId id="326" r:id="rId7"/>
    <p:sldId id="282" r:id="rId8"/>
    <p:sldId id="305" r:id="rId9"/>
    <p:sldId id="277" r:id="rId10"/>
    <p:sldId id="306" r:id="rId11"/>
    <p:sldId id="296" r:id="rId12"/>
    <p:sldId id="310" r:id="rId13"/>
    <p:sldId id="311" r:id="rId14"/>
    <p:sldId id="312" r:id="rId15"/>
    <p:sldId id="316" r:id="rId16"/>
    <p:sldId id="314" r:id="rId17"/>
    <p:sldId id="315" r:id="rId18"/>
    <p:sldId id="294" r:id="rId19"/>
    <p:sldId id="321" r:id="rId20"/>
    <p:sldId id="338" r:id="rId21"/>
    <p:sldId id="292" r:id="rId22"/>
    <p:sldId id="293" r:id="rId23"/>
    <p:sldId id="319" r:id="rId24"/>
    <p:sldId id="329" r:id="rId25"/>
    <p:sldId id="334" r:id="rId26"/>
    <p:sldId id="330" r:id="rId27"/>
    <p:sldId id="333" r:id="rId28"/>
    <p:sldId id="332" r:id="rId29"/>
    <p:sldId id="301" r:id="rId30"/>
    <p:sldId id="298" r:id="rId31"/>
    <p:sldId id="325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DE8FD278-1601-4D0E-88C5-86D2E3310B65}">
          <p14:sldIdLst>
            <p14:sldId id="336"/>
          </p14:sldIdLst>
        </p14:section>
        <p14:section name="Başlıksız Bölüm" id="{0C8FC275-B556-4669-9109-15739A686496}">
          <p14:sldIdLst>
            <p14:sldId id="337"/>
            <p14:sldId id="302"/>
            <p14:sldId id="304"/>
            <p14:sldId id="276"/>
            <p14:sldId id="326"/>
            <p14:sldId id="282"/>
            <p14:sldId id="305"/>
            <p14:sldId id="277"/>
            <p14:sldId id="306"/>
            <p14:sldId id="296"/>
            <p14:sldId id="310"/>
            <p14:sldId id="311"/>
            <p14:sldId id="312"/>
            <p14:sldId id="316"/>
            <p14:sldId id="314"/>
            <p14:sldId id="315"/>
            <p14:sldId id="294"/>
            <p14:sldId id="321"/>
            <p14:sldId id="338"/>
            <p14:sldId id="292"/>
            <p14:sldId id="293"/>
            <p14:sldId id="319"/>
            <p14:sldId id="329"/>
            <p14:sldId id="334"/>
            <p14:sldId id="330"/>
            <p14:sldId id="333"/>
            <p14:sldId id="332"/>
            <p14:sldId id="301"/>
            <p14:sldId id="298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CCFFFF"/>
    <a:srgbClr val="F6910A"/>
    <a:srgbClr val="F6A20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4FF66-8976-4064-8561-1907C76172FA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82E6-0119-4FE8-9C2F-1B585226EC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264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8328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14440F4C-FFDB-49DD-B9F3-BEBF38A1EB3E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3" tIns="46047" rIns="92093" bIns="4604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289" y="4777246"/>
            <a:ext cx="5439101" cy="3908363"/>
          </a:xfrm>
          <a:prstGeom prst="rect">
            <a:avLst/>
          </a:prstGeom>
        </p:spPr>
        <p:txBody>
          <a:bodyPr vert="horz" lIns="92093" tIns="46047" rIns="92093" bIns="46047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28310"/>
            <a:ext cx="2946247" cy="498328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DE9A4AEA-12C5-4CC4-AC47-C7D9143F23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31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A4AEA-12C5-4CC4-AC47-C7D9143F23D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57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A4AEA-12C5-4CC4-AC47-C7D9143F23D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46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A4AEA-12C5-4CC4-AC47-C7D9143F23D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73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5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5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2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6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7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9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1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40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45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82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1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5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3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7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6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4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A9F511-F51D-4FF5-8F81-B7B6BF7C9F9D}" type="datetimeFigureOut">
              <a:rPr lang="tr-TR" smtClean="0"/>
              <a:pPr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00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xmlns="" id="{4779093B-F919-4419-94F9-1C58EBC25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465" y="3793443"/>
            <a:ext cx="4451041" cy="798783"/>
          </a:xfrm>
        </p:spPr>
        <p:txBody>
          <a:bodyPr>
            <a:noAutofit/>
          </a:bodyPr>
          <a:lstStyle/>
          <a:p>
            <a:r>
              <a:rPr lang="tr-TR" sz="4000" dirty="0" smtClean="0"/>
              <a:t>(</a:t>
            </a:r>
            <a:r>
              <a:rPr lang="tr-TR" sz="4000" b="1" dirty="0" smtClean="0"/>
              <a:t>2019-2023</a:t>
            </a:r>
            <a:r>
              <a:rPr lang="tr-TR" sz="4000" dirty="0" smtClean="0"/>
              <a:t>)</a:t>
            </a:r>
            <a:endParaRPr lang="tr-TR" sz="4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1F6B5674-7727-41F2-909E-7498F5122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69" y="1"/>
            <a:ext cx="893281" cy="87424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7C0E335A-6AC6-4C96-A600-964D966EB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848" y="38100"/>
            <a:ext cx="754977" cy="75497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1F6B5674-7727-41F2-909E-7498F5122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57" y="4476093"/>
            <a:ext cx="2274777" cy="19680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88" y="874248"/>
            <a:ext cx="8400564" cy="29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712122" y="1225689"/>
            <a:ext cx="9042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i="1" dirty="0"/>
              <a:t>ADABİS (Adana Milli Eğitim Müdürlüğü Bilişim Sistemi)’e eklenecek </a:t>
            </a:r>
            <a:r>
              <a:rPr lang="tr-TR" sz="2800" b="1" i="1" dirty="0" smtClean="0">
                <a:solidFill>
                  <a:srgbClr val="0070C0"/>
                </a:solidFill>
              </a:rPr>
              <a:t>ATAK (Akademik </a:t>
            </a:r>
            <a:r>
              <a:rPr lang="tr-TR" sz="2800" b="1" i="1" dirty="0">
                <a:solidFill>
                  <a:srgbClr val="0070C0"/>
                </a:solidFill>
              </a:rPr>
              <a:t>Başarıyı Artırma ve </a:t>
            </a:r>
            <a:r>
              <a:rPr lang="tr-TR" sz="2800" b="1" i="1" dirty="0" smtClean="0">
                <a:solidFill>
                  <a:srgbClr val="0070C0"/>
                </a:solidFill>
              </a:rPr>
              <a:t>Takip) Modülü</a:t>
            </a:r>
            <a:r>
              <a:rPr lang="tr-TR" sz="2800" b="1" i="1" dirty="0" smtClean="0"/>
              <a:t> </a:t>
            </a:r>
            <a:r>
              <a:rPr lang="tr-TR" sz="2800" b="1" i="1" dirty="0"/>
              <a:t>ile </a:t>
            </a:r>
            <a:r>
              <a:rPr lang="tr-TR" sz="2800" b="1" i="1" dirty="0" smtClean="0"/>
              <a:t>ilimizin, okullarımızın ve öğrencilerimizin akademik başarısının </a:t>
            </a:r>
            <a:r>
              <a:rPr lang="tr-TR" sz="2800" b="1" i="1" dirty="0"/>
              <a:t>takip </a:t>
            </a:r>
            <a:r>
              <a:rPr lang="tr-TR" sz="2800" b="1" i="1" dirty="0" smtClean="0"/>
              <a:t>edilmesini sağlamak, </a:t>
            </a:r>
          </a:p>
          <a:p>
            <a:pPr algn="just"/>
            <a:endParaRPr lang="tr-TR" sz="2800" b="1" i="1" dirty="0" smtClean="0"/>
          </a:p>
          <a:p>
            <a:pPr algn="just"/>
            <a:r>
              <a:rPr lang="tr-TR" sz="2800" b="1" i="1" dirty="0" smtClean="0">
                <a:solidFill>
                  <a:srgbClr val="F88008"/>
                </a:solidFill>
              </a:rPr>
              <a:t>      </a:t>
            </a:r>
            <a:r>
              <a:rPr lang="tr-TR" sz="2400" b="1" i="1" dirty="0" smtClean="0"/>
              <a:t>TAKİP ET</a:t>
            </a:r>
            <a:r>
              <a:rPr lang="tr-TR" sz="2400" b="1" i="1" dirty="0" smtClean="0">
                <a:solidFill>
                  <a:srgbClr val="F88008"/>
                </a:solidFill>
              </a:rPr>
              <a:t>          </a:t>
            </a:r>
            <a:r>
              <a:rPr lang="tr-TR" sz="2400" b="1" i="1" dirty="0" smtClean="0"/>
              <a:t>ANALİZ ET          HEDEF BELİRLE </a:t>
            </a:r>
            <a:r>
              <a:rPr lang="tr-TR" sz="2400" b="1" i="1" dirty="0" smtClean="0">
                <a:solidFill>
                  <a:srgbClr val="FF0000"/>
                </a:solidFill>
              </a:rPr>
              <a:t>         ATAĞA GEÇ !</a:t>
            </a:r>
          </a:p>
          <a:p>
            <a:pPr algn="just"/>
            <a:endParaRPr lang="tr-TR" sz="2400" b="1" i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i="1" dirty="0" smtClean="0"/>
              <a:t>Mevcut durumu takip ve analiz etmek suretiyle </a:t>
            </a:r>
            <a:r>
              <a:rPr lang="tr-TR" sz="2800" b="1" i="1" dirty="0"/>
              <a:t>öğretmenlerle birlikte </a:t>
            </a:r>
            <a:r>
              <a:rPr lang="tr-TR" sz="2800" b="1" i="1" dirty="0" smtClean="0"/>
              <a:t>ders bazlı hedefler belirleyebilmek ve bu hedefleri gerçekleştirmek için atağa geçmek,</a:t>
            </a:r>
          </a:p>
          <a:p>
            <a:pPr algn="just"/>
            <a:endParaRPr lang="tr-TR" sz="2800" b="1" i="1" dirty="0" smtClean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ADDD6D41-7863-4FBA-8598-4C2C2E334E8F}"/>
              </a:ext>
            </a:extLst>
          </p:cNvPr>
          <p:cNvSpPr/>
          <p:nvPr/>
        </p:nvSpPr>
        <p:spPr>
          <a:xfrm>
            <a:off x="1712122" y="562708"/>
            <a:ext cx="92928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i="1" dirty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ATAK </a:t>
            </a:r>
            <a:r>
              <a:rPr lang="tr-TR" sz="2800" b="1" i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01 Projesi’nin Hedefleri Nelerdir?</a:t>
            </a:r>
            <a:endParaRPr lang="tr-TR" sz="2800" b="1" i="1" dirty="0">
              <a:ln/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3551814" y="3926012"/>
            <a:ext cx="439357" cy="2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5611184" y="3940530"/>
            <a:ext cx="439357" cy="2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8303874" y="3955048"/>
            <a:ext cx="439357" cy="2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6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766293" y="991197"/>
            <a:ext cx="91651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Öğrencilerin </a:t>
            </a:r>
            <a:r>
              <a:rPr lang="tr-TR" sz="2400" b="1" i="1" dirty="0"/>
              <a:t>dersin amaçlarına ne kadar ulaştığını, okulun ve öğretmenlerinin öğrencilere verdiği öğretimin ne düzeyde etkili olduğunu belirlemek, </a:t>
            </a:r>
            <a:endParaRPr lang="tr-TR" sz="2400" b="1" i="1" dirty="0" smtClean="0"/>
          </a:p>
          <a:p>
            <a:pPr algn="just"/>
            <a:endParaRPr lang="tr-TR" sz="24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/>
              <a:t>Öğrencilerin başarısızlık nedenlerini ve kazanım eksikliklerini belirlemek, süreçte rol alan tüm eğitim paydaşlarıyla birlikte çözüm yolları geliştirmek</a:t>
            </a:r>
            <a:r>
              <a:rPr lang="tr-TR" sz="2400" b="1" i="1" dirty="0" smtClean="0"/>
              <a:t>,</a:t>
            </a:r>
          </a:p>
          <a:p>
            <a:pPr algn="just"/>
            <a:endParaRPr lang="tr-TR" sz="24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Sözel </a:t>
            </a:r>
            <a:r>
              <a:rPr lang="tr-TR" sz="2400" b="1" i="1" dirty="0"/>
              <a:t>başarının düşük olması nedeniyle </a:t>
            </a:r>
            <a:r>
              <a:rPr lang="tr-TR" sz="2400" b="1" i="1" dirty="0" smtClean="0"/>
              <a:t>il genelinde okuma </a:t>
            </a:r>
            <a:r>
              <a:rPr lang="tr-TR" sz="2400" b="1" i="1" dirty="0"/>
              <a:t>ve </a:t>
            </a:r>
            <a:r>
              <a:rPr lang="tr-TR" sz="2400" b="1" i="1" dirty="0" smtClean="0"/>
              <a:t>yazmaya dair faaliyetleri yaygınlaştırılmak,</a:t>
            </a:r>
          </a:p>
          <a:p>
            <a:pPr algn="just"/>
            <a:endParaRPr lang="tr-TR" sz="24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Matematik </a:t>
            </a:r>
            <a:r>
              <a:rPr lang="tr-TR" sz="2400" b="1" i="1" dirty="0"/>
              <a:t>dersi başta olmak üzere sayısal derslerin öğretiminde özel tedbirlerin alınmasını sağlamak,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2400" b="1" i="1" dirty="0"/>
          </a:p>
          <a:p>
            <a:pPr algn="just"/>
            <a:endParaRPr lang="tr-TR" sz="2800" b="1" i="1" dirty="0"/>
          </a:p>
          <a:p>
            <a:pPr algn="just"/>
            <a:endParaRPr lang="tr-TR" sz="2400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2295435" y="552103"/>
            <a:ext cx="860842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Üniversite </a:t>
            </a:r>
            <a:r>
              <a:rPr lang="tr-TR" sz="2400" b="1" i="1" dirty="0"/>
              <a:t>ve RAM işbirliğiyle </a:t>
            </a:r>
            <a:r>
              <a:rPr lang="tr-TR" sz="2400" b="1" i="1" dirty="0" smtClean="0"/>
              <a:t>öğrenci, öğretmen </a:t>
            </a:r>
            <a:r>
              <a:rPr lang="tr-TR" sz="2400" b="1" i="1" dirty="0"/>
              <a:t>ve </a:t>
            </a:r>
            <a:r>
              <a:rPr lang="tr-TR" sz="2400" b="1" i="1" dirty="0" smtClean="0"/>
              <a:t>veli ihtiyaçlarına </a:t>
            </a:r>
            <a:r>
              <a:rPr lang="tr-TR" sz="2400" b="1" i="1" dirty="0"/>
              <a:t>yönelik </a:t>
            </a:r>
            <a:r>
              <a:rPr lang="tr-TR" sz="2400" b="1" i="1" dirty="0" smtClean="0"/>
              <a:t>eğitim ve rehberlik programları hazırlamak, </a:t>
            </a:r>
          </a:p>
          <a:p>
            <a:pPr algn="just"/>
            <a:endParaRPr lang="tr-TR" sz="24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Okullar </a:t>
            </a:r>
            <a:r>
              <a:rPr lang="tr-TR" sz="2400" b="1" i="1" dirty="0"/>
              <a:t>arası başarı farkını en aza indirmek,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2400" b="1" i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/>
              <a:t> Öğrenci, öğretmen ve velileri motive etmek suretiyle okula karşı olumsuz tutum ve davranışların azalmasını sağlamak,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2800" b="1" i="1" dirty="0"/>
          </a:p>
          <a:p>
            <a:pPr algn="just"/>
            <a:endParaRPr lang="tr-TR" sz="2400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3643953"/>
            <a:ext cx="8215249" cy="2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2088302" y="1330026"/>
            <a:ext cx="86084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i="1" dirty="0" smtClean="0"/>
              <a:t>Başarısı </a:t>
            </a:r>
            <a:r>
              <a:rPr lang="tr-TR" sz="2800" b="1" i="1" dirty="0"/>
              <a:t>düşük bölgelerde başarısızlık nedenlerini ortaya koymak için araştırma ve incelemeler yapmak, bu bölgeler için ek tedbirler geliştirmek,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800" b="1" i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i="1" dirty="0" smtClean="0"/>
              <a:t>Adana </a:t>
            </a:r>
            <a:r>
              <a:rPr lang="tr-TR" sz="2800" b="1" i="1" dirty="0"/>
              <a:t>İl Milli Eğitim Müdürlüğü koordinatörlüğünde </a:t>
            </a:r>
            <a:r>
              <a:rPr lang="tr-TR" sz="2800" b="1" i="1" u="sng" dirty="0"/>
              <a:t>düzenlenecek bir kongre </a:t>
            </a:r>
            <a:r>
              <a:rPr lang="tr-TR" sz="2800" b="1" i="1" u="sng" dirty="0" smtClean="0"/>
              <a:t>ile;</a:t>
            </a:r>
            <a:r>
              <a:rPr lang="tr-TR" sz="2800" b="1" i="1" dirty="0" smtClean="0"/>
              <a:t> hedeflerine </a:t>
            </a:r>
            <a:r>
              <a:rPr lang="tr-TR" sz="2800" b="1" i="1" dirty="0"/>
              <a:t>ulaşan ve başarı grafiğini sürekli yükselten okullardaki </a:t>
            </a:r>
            <a:r>
              <a:rPr lang="tr-TR" sz="2800" b="1" i="1" dirty="0">
                <a:solidFill>
                  <a:srgbClr val="FF0000"/>
                </a:solidFill>
              </a:rPr>
              <a:t>iyi örneklerin</a:t>
            </a:r>
            <a:r>
              <a:rPr lang="tr-TR" sz="2800" b="1" i="1" dirty="0"/>
              <a:t> uygulanabilirliği de dikkate alınarak bu örneklerin diğer okullara da yaygınlaştırılmasını sağlamaktır.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8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365760"/>
            <a:ext cx="9889588" cy="5908429"/>
          </a:xfrm>
        </p:spPr>
      </p:pic>
    </p:spTree>
    <p:extLst>
      <p:ext uri="{BB962C8B-B14F-4D97-AF65-F5344CB8AC3E}">
        <p14:creationId xmlns:p14="http://schemas.microsoft.com/office/powerpoint/2010/main" val="8529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39" y="1026941"/>
            <a:ext cx="10213084" cy="4276579"/>
          </a:xfrm>
        </p:spPr>
      </p:pic>
    </p:spTree>
    <p:extLst>
      <p:ext uri="{BB962C8B-B14F-4D97-AF65-F5344CB8AC3E}">
        <p14:creationId xmlns:p14="http://schemas.microsoft.com/office/powerpoint/2010/main" val="40191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2" y="239150"/>
            <a:ext cx="10072469" cy="6091310"/>
          </a:xfrm>
        </p:spPr>
      </p:pic>
    </p:spTree>
    <p:extLst>
      <p:ext uri="{BB962C8B-B14F-4D97-AF65-F5344CB8AC3E}">
        <p14:creationId xmlns:p14="http://schemas.microsoft.com/office/powerpoint/2010/main" val="5792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11" y="1237957"/>
            <a:ext cx="8846400" cy="4051495"/>
          </a:xfrm>
        </p:spPr>
      </p:pic>
      <p:sp>
        <p:nvSpPr>
          <p:cNvPr id="7" name="Komut Düğmesi: Yardım 6">
            <a:hlinkClick r:id="" action="ppaction://noaction" highlightClick="1"/>
          </p:cNvPr>
          <p:cNvSpPr/>
          <p:nvPr/>
        </p:nvSpPr>
        <p:spPr>
          <a:xfrm>
            <a:off x="9847385" y="2388359"/>
            <a:ext cx="675249" cy="105087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7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2129246" y="1507447"/>
            <a:ext cx="8608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i="1" dirty="0">
                <a:latin typeface="Calibri" panose="020F0502020204030204" pitchFamily="34" charset="0"/>
              </a:rPr>
              <a:t> </a:t>
            </a:r>
            <a:r>
              <a:rPr lang="tr-TR" sz="2800" b="1" i="1" dirty="0" smtClean="0">
                <a:latin typeface="Calibri" panose="020F0502020204030204" pitchFamily="34" charset="0"/>
              </a:rPr>
              <a:t>ATAK Projesi </a:t>
            </a:r>
            <a:r>
              <a:rPr lang="tr-TR" sz="2800" b="1" i="1" dirty="0">
                <a:latin typeface="Calibri" panose="020F0502020204030204" pitchFamily="34" charset="0"/>
              </a:rPr>
              <a:t>Ekibi üyelerinin projeyle ilgili inceleme ve araştırma sonuçları doğrultusunda eylem planı hazırlanacaktır.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800" b="1" i="1" dirty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>
                <a:latin typeface="Calibri" panose="020F0502020204030204" pitchFamily="34" charset="0"/>
              </a:rPr>
              <a:t> </a:t>
            </a:r>
            <a:r>
              <a:rPr lang="tr-TR" sz="2800" b="1" i="1" dirty="0" smtClean="0">
                <a:latin typeface="Calibri" panose="020F0502020204030204" pitchFamily="34" charset="0"/>
              </a:rPr>
              <a:t>ADABİS </a:t>
            </a:r>
            <a:r>
              <a:rPr lang="tr-TR" sz="2800" b="1" i="1" dirty="0">
                <a:latin typeface="Calibri" panose="020F0502020204030204" pitchFamily="34" charset="0"/>
              </a:rPr>
              <a:t>üzerinde ATAK Modülü hazırlanarak faaliyete geçirilecektir. Bu modül üzerinde ilimizde bulunan okulların LGS ve AYT- TYT sonuçlarının ADABİS’e yüklemesi </a:t>
            </a:r>
            <a:r>
              <a:rPr lang="tr-TR" sz="2800" b="1" i="1" dirty="0" smtClean="0">
                <a:latin typeface="Calibri" panose="020F0502020204030204" pitchFamily="34" charset="0"/>
              </a:rPr>
              <a:t>sağlanacaktır.</a:t>
            </a:r>
            <a:endParaRPr lang="tr-TR" sz="2800" b="1" i="1" dirty="0">
              <a:latin typeface="Calibri" panose="020F0502020204030204" pitchFamily="34" charset="0"/>
            </a:endParaRPr>
          </a:p>
          <a:p>
            <a:pPr algn="just"/>
            <a:endParaRPr lang="tr-TR" sz="2800" b="1" i="1" dirty="0">
              <a:latin typeface="Calibri" panose="020F050202020403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ADDD6D41-7863-4FBA-8598-4C2C2E334E8F}"/>
              </a:ext>
            </a:extLst>
          </p:cNvPr>
          <p:cNvSpPr/>
          <p:nvPr/>
        </p:nvSpPr>
        <p:spPr>
          <a:xfrm>
            <a:off x="1410710" y="830668"/>
            <a:ext cx="9326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i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ATAK 01 Projesi’nin Yöntem </a:t>
            </a:r>
            <a:r>
              <a:rPr lang="tr-TR" sz="2800" b="1" i="1" dirty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ve Uygulama Adımları</a:t>
            </a:r>
          </a:p>
        </p:txBody>
      </p:sp>
    </p:spTree>
    <p:extLst>
      <p:ext uri="{BB962C8B-B14F-4D97-AF65-F5344CB8AC3E}">
        <p14:creationId xmlns:p14="http://schemas.microsoft.com/office/powerpoint/2010/main" val="16628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2197486" y="1164134"/>
            <a:ext cx="86084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/>
              <a:t> </a:t>
            </a:r>
            <a:r>
              <a:rPr lang="tr-TR" sz="2800" b="1" i="1" dirty="0" smtClean="0"/>
              <a:t>İl</a:t>
            </a:r>
            <a:r>
              <a:rPr lang="tr-TR" sz="2800" b="1" i="1" dirty="0"/>
              <a:t>, ilçe ve okullarda </a:t>
            </a:r>
            <a:r>
              <a:rPr lang="tr-TR" sz="2800" b="1" i="1" dirty="0" smtClean="0"/>
              <a:t>toplantılar </a:t>
            </a:r>
            <a:r>
              <a:rPr lang="tr-TR" sz="2800" b="1" i="1" dirty="0"/>
              <a:t>yapılarak bu proje ile ilgili </a:t>
            </a:r>
            <a:r>
              <a:rPr lang="tr-TR" sz="2800" b="1" i="1" dirty="0" smtClean="0"/>
              <a:t>tanıtım, bilgilendirme ve duyarlılık sağlanacaktır. </a:t>
            </a:r>
          </a:p>
          <a:p>
            <a:pPr algn="just"/>
            <a:endParaRPr lang="tr-TR" sz="2800" b="1" i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İlçe </a:t>
            </a:r>
            <a:r>
              <a:rPr lang="tr-TR" sz="2800" b="1" i="1" dirty="0"/>
              <a:t>ve okullarda ATAK </a:t>
            </a:r>
            <a:r>
              <a:rPr lang="tr-TR" sz="2800" b="1" i="1" dirty="0" smtClean="0"/>
              <a:t>01 Proje </a:t>
            </a:r>
            <a:r>
              <a:rPr lang="tr-TR" sz="2800" b="1" i="1" dirty="0" smtClean="0"/>
              <a:t>Ekipleri </a:t>
            </a:r>
            <a:r>
              <a:rPr lang="tr-TR" sz="2800" b="1" i="1" dirty="0"/>
              <a:t>oluşturulacaktır.</a:t>
            </a:r>
            <a:r>
              <a:rPr lang="tr-TR" sz="2800" b="1" dirty="0"/>
              <a:t> </a:t>
            </a:r>
            <a:r>
              <a:rPr lang="tr-TR" sz="2800" b="1" i="1" dirty="0"/>
              <a:t>İlçelerde stratejiden sorumlu şube müdürü başkanlığında temel eğitim ve ortaöğretime bakan şube müdürleri 2 ortaokul müdürü (bir tanesi İHO)ve 3 lise müdürü(MTAL, AL, İHL) olmak üzere en az 7 kişiden oluşan “ATAK </a:t>
            </a:r>
            <a:r>
              <a:rPr lang="tr-TR" sz="2800" b="1" i="1" dirty="0" smtClean="0"/>
              <a:t>01 Projesi </a:t>
            </a:r>
            <a:r>
              <a:rPr lang="tr-TR" sz="2800" b="1" i="1" dirty="0"/>
              <a:t>İlçe Ekibi” oluşturulacaktır. </a:t>
            </a:r>
          </a:p>
          <a:p>
            <a:pPr algn="just"/>
            <a:endParaRPr lang="tr-TR" sz="2800" b="1" i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tr-TR" sz="28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87" y="62454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2210937" y="936700"/>
            <a:ext cx="4955016" cy="48226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tr-TR" sz="3200" dirty="0" smtClean="0"/>
          </a:p>
          <a:p>
            <a:pPr marL="0" indent="0" algn="r">
              <a:buNone/>
            </a:pPr>
            <a:r>
              <a:rPr lang="tr-TR" sz="2800" b="1" i="1" dirty="0" smtClean="0"/>
              <a:t>İçinde yaşadığımız Bilim ve Teknoloji çağında, günlük </a:t>
            </a:r>
            <a:r>
              <a:rPr lang="tr-TR" sz="2800" b="1" i="1" dirty="0"/>
              <a:t>hayatın her alanında yaşanan değişim ve </a:t>
            </a:r>
            <a:r>
              <a:rPr lang="tr-TR" sz="2800" b="1" i="1" dirty="0" smtClean="0"/>
              <a:t>gelişmeler, </a:t>
            </a:r>
            <a:r>
              <a:rPr lang="tr-TR" sz="2800" b="1" i="1" dirty="0"/>
              <a:t>toplumun her bir </a:t>
            </a:r>
            <a:r>
              <a:rPr lang="tr-TR" sz="2800" b="1" i="1" dirty="0" smtClean="0"/>
              <a:t>ferdinin düşünen, araştıran, sorgulayan, problem </a:t>
            </a:r>
            <a:r>
              <a:rPr lang="tr-TR" sz="2800" b="1" i="1" dirty="0"/>
              <a:t>çözebilen kısacası </a:t>
            </a:r>
            <a:r>
              <a:rPr lang="tr-TR" sz="2800" b="1" i="1" dirty="0">
                <a:solidFill>
                  <a:srgbClr val="FF0000"/>
                </a:solidFill>
              </a:rPr>
              <a:t>akademik </a:t>
            </a:r>
            <a:r>
              <a:rPr lang="tr-TR" sz="2800" b="1" i="1" dirty="0" smtClean="0">
                <a:solidFill>
                  <a:srgbClr val="FF0000"/>
                </a:solidFill>
              </a:rPr>
              <a:t>başarıya </a:t>
            </a:r>
            <a:r>
              <a:rPr lang="tr-TR" sz="2800" b="1" i="1" dirty="0" smtClean="0"/>
              <a:t>sahip bireyler olmalarını </a:t>
            </a:r>
            <a:r>
              <a:rPr lang="tr-TR" sz="2800" b="1" i="1" dirty="0"/>
              <a:t>gerektirmektedir. </a:t>
            </a:r>
            <a:endParaRPr lang="tr-TR" sz="2800" b="1" i="1" dirty="0" smtClean="0"/>
          </a:p>
          <a:p>
            <a:pPr marL="0" indent="0" algn="just">
              <a:buNone/>
            </a:pPr>
            <a:endParaRPr lang="tr-TR" sz="3200" b="1" i="1" dirty="0" smtClean="0"/>
          </a:p>
          <a:p>
            <a:pPr marL="0" indent="0" algn="just">
              <a:buNone/>
            </a:pPr>
            <a:endParaRPr lang="tr-TR" sz="3200" b="1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94" y="668740"/>
            <a:ext cx="4241355" cy="46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2183838" y="1164134"/>
            <a:ext cx="86084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Okullarda </a:t>
            </a:r>
            <a:r>
              <a:rPr lang="tr-TR" sz="2800" b="1" i="1" dirty="0"/>
              <a:t>Okul Müdürü başkanlığında müdür </a:t>
            </a:r>
            <a:r>
              <a:rPr lang="tr-TR" sz="2800" b="1" i="1" dirty="0" smtClean="0"/>
              <a:t>yardımcısı, </a:t>
            </a:r>
            <a:r>
              <a:rPr lang="tr-TR" sz="2800" b="1" i="1" dirty="0"/>
              <a:t>rehber öğretmenler, sözel ve sayısal derslerden gönüllü öğretmenlerin katılımıyla “ATAK </a:t>
            </a:r>
            <a:r>
              <a:rPr lang="tr-TR" sz="2800" b="1" i="1" dirty="0" smtClean="0"/>
              <a:t>01 Projesi </a:t>
            </a:r>
            <a:r>
              <a:rPr lang="tr-TR" sz="2800" b="1" i="1" dirty="0"/>
              <a:t>Okul Ekibi “oluşturulacaktır. </a:t>
            </a:r>
            <a:endParaRPr lang="tr-TR" sz="2800" b="1" i="1" dirty="0" smtClean="0"/>
          </a:p>
          <a:p>
            <a:pPr algn="just"/>
            <a:endParaRPr lang="tr-TR" sz="2800" b="1" i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DYK</a:t>
            </a:r>
            <a:r>
              <a:rPr lang="tr-TR" sz="2800" b="1" i="1" dirty="0"/>
              <a:t>’ </a:t>
            </a:r>
            <a:r>
              <a:rPr lang="tr-TR" sz="2800" b="1" i="1" dirty="0" err="1"/>
              <a:t>ların</a:t>
            </a:r>
            <a:r>
              <a:rPr lang="tr-TR" sz="2800" b="1" i="1" dirty="0"/>
              <a:t> etkinliğini artıracak çalışmalar yapılacaktır. (Planlama, izleme, denetim, öğrencilerin kurslara karşı ilgi ve devamlılığını artıracak ek </a:t>
            </a:r>
            <a:r>
              <a:rPr lang="tr-TR" sz="2800" b="1" i="1" dirty="0" smtClean="0"/>
              <a:t>tedbirlerin alınması vb.)</a:t>
            </a:r>
            <a:endParaRPr lang="tr-TR" sz="2800" b="1" i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800" b="1" i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tr-TR" sz="2800" b="1" i="1" dirty="0"/>
          </a:p>
          <a:p>
            <a:pPr algn="just"/>
            <a:endParaRPr lang="tr-TR" sz="2800" b="1" i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tr-TR" sz="28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62" y="218365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739418" y="874247"/>
            <a:ext cx="90209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/>
              <a:t> </a:t>
            </a:r>
            <a:r>
              <a:rPr lang="tr-TR" sz="2400" b="1" i="1" dirty="0" smtClean="0"/>
              <a:t>Okullarda </a:t>
            </a:r>
            <a:r>
              <a:rPr lang="tr-TR" sz="2400" b="1" i="1" dirty="0"/>
              <a:t>sosyal-kültürel </a:t>
            </a:r>
            <a:r>
              <a:rPr lang="tr-TR" sz="2400" b="1" i="1" dirty="0" smtClean="0"/>
              <a:t>faaliyetler artırılacak; yönetici, öğretmen, öğrenci ve velilere yönelik yapılacak </a:t>
            </a:r>
            <a:r>
              <a:rPr lang="tr-TR" sz="2400" b="1" i="1" dirty="0" smtClean="0">
                <a:solidFill>
                  <a:srgbClr val="FF0000"/>
                </a:solidFill>
              </a:rPr>
              <a:t>rehberlik</a:t>
            </a:r>
            <a:r>
              <a:rPr lang="tr-TR" sz="2400" b="1" i="1" dirty="0" smtClean="0"/>
              <a:t> </a:t>
            </a:r>
            <a:r>
              <a:rPr lang="tr-TR" sz="2400" b="1" i="1" dirty="0"/>
              <a:t>çalışmalarıyla </a:t>
            </a:r>
            <a:r>
              <a:rPr lang="tr-TR" sz="2400" b="1" i="1" dirty="0" smtClean="0"/>
              <a:t>farkındalık </a:t>
            </a:r>
            <a:r>
              <a:rPr lang="tr-TR" sz="2400" b="1" i="1" dirty="0"/>
              <a:t>sağlanacaktır. </a:t>
            </a:r>
            <a:endParaRPr lang="tr-TR" sz="2400" b="1" i="1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Etkili </a:t>
            </a:r>
            <a:r>
              <a:rPr lang="tr-TR" sz="2400" b="1" i="1" dirty="0">
                <a:solidFill>
                  <a:srgbClr val="0070C0"/>
                </a:solidFill>
              </a:rPr>
              <a:t>ve Verimli Çalışma Alışkanlığı </a:t>
            </a:r>
            <a:r>
              <a:rPr lang="tr-TR" sz="2400" b="1" i="1" dirty="0" smtClean="0">
                <a:solidFill>
                  <a:srgbClr val="0070C0"/>
                </a:solidFill>
              </a:rPr>
              <a:t>Kazandırma,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Zaman Yönetimi,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Stres </a:t>
            </a:r>
            <a:r>
              <a:rPr lang="tr-TR" sz="2400" b="1" i="1" dirty="0">
                <a:solidFill>
                  <a:srgbClr val="0070C0"/>
                </a:solidFill>
              </a:rPr>
              <a:t>Yönetimi ve Sınav Kaygısı ile Baş Etme, </a:t>
            </a:r>
            <a:endParaRPr lang="tr-TR" sz="2400" b="1" i="1" dirty="0" smtClean="0">
              <a:solidFill>
                <a:srgbClr val="0070C0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Motivasyon </a:t>
            </a:r>
            <a:r>
              <a:rPr lang="tr-TR" sz="2400" b="1" i="1" dirty="0">
                <a:solidFill>
                  <a:srgbClr val="0070C0"/>
                </a:solidFill>
              </a:rPr>
              <a:t>ve Hedef </a:t>
            </a:r>
            <a:r>
              <a:rPr lang="tr-TR" sz="2400" b="1" i="1" dirty="0" smtClean="0">
                <a:solidFill>
                  <a:srgbClr val="0070C0"/>
                </a:solidFill>
              </a:rPr>
              <a:t>Belirleyebilme,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Sosyal </a:t>
            </a:r>
            <a:r>
              <a:rPr lang="tr-TR" sz="2400" b="1" i="1" dirty="0">
                <a:solidFill>
                  <a:srgbClr val="0070C0"/>
                </a:solidFill>
              </a:rPr>
              <a:t>Medya ve Teknolojinin Verimli </a:t>
            </a:r>
            <a:r>
              <a:rPr lang="tr-TR" sz="2400" b="1" i="1" dirty="0" smtClean="0">
                <a:solidFill>
                  <a:srgbClr val="0070C0"/>
                </a:solidFill>
              </a:rPr>
              <a:t>Kullanımı,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Öğretim </a:t>
            </a:r>
            <a:r>
              <a:rPr lang="tr-TR" sz="2400" b="1" i="1" dirty="0">
                <a:solidFill>
                  <a:srgbClr val="0070C0"/>
                </a:solidFill>
              </a:rPr>
              <a:t>Yöntem ve </a:t>
            </a:r>
            <a:r>
              <a:rPr lang="tr-TR" sz="2400" b="1" i="1" dirty="0" smtClean="0">
                <a:solidFill>
                  <a:srgbClr val="0070C0"/>
                </a:solidFill>
              </a:rPr>
              <a:t>Teknikleri,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Ölçme </a:t>
            </a:r>
            <a:r>
              <a:rPr lang="tr-TR" sz="2400" b="1" i="1" dirty="0">
                <a:solidFill>
                  <a:srgbClr val="0070C0"/>
                </a:solidFill>
              </a:rPr>
              <a:t>ve </a:t>
            </a:r>
            <a:r>
              <a:rPr lang="tr-TR" sz="2400" b="1" i="1" dirty="0" smtClean="0">
                <a:solidFill>
                  <a:srgbClr val="0070C0"/>
                </a:solidFill>
              </a:rPr>
              <a:t>Değerlendirme, İletişim Becerileri,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Mesleki </a:t>
            </a:r>
            <a:r>
              <a:rPr lang="tr-TR" sz="2400" b="1" i="1" dirty="0">
                <a:solidFill>
                  <a:srgbClr val="0070C0"/>
                </a:solidFill>
              </a:rPr>
              <a:t>Rehberlik ve Yönlendirme </a:t>
            </a:r>
            <a:r>
              <a:rPr lang="tr-TR" sz="2400" b="1" i="1" dirty="0" smtClean="0">
                <a:solidFill>
                  <a:srgbClr val="0070C0"/>
                </a:solidFill>
              </a:rPr>
              <a:t>Çalışmaları </a:t>
            </a:r>
            <a:r>
              <a:rPr lang="tr-TR" sz="2400" b="1" i="1" dirty="0" smtClean="0"/>
              <a:t>vb. konularda</a:t>
            </a:r>
          </a:p>
          <a:p>
            <a:pPr lvl="1" algn="just"/>
            <a:r>
              <a:rPr lang="tr-TR" sz="2400" b="1" i="1" dirty="0" smtClean="0"/>
              <a:t>Üniversiteler</a:t>
            </a:r>
            <a:r>
              <a:rPr lang="tr-TR" sz="2400" b="1" i="1" dirty="0"/>
              <a:t>, İlçe </a:t>
            </a:r>
            <a:r>
              <a:rPr lang="tr-TR" sz="2400" b="1" i="1" dirty="0" smtClean="0"/>
              <a:t>RAM’lar, okul rehberlik servisleri </a:t>
            </a:r>
            <a:r>
              <a:rPr lang="tr-TR" sz="2400" b="1" i="1" dirty="0"/>
              <a:t>ve alanında uzman kişiler tarafından eğitimler düzenlenecektir. </a:t>
            </a:r>
            <a:endParaRPr lang="tr-TR" sz="2400" b="1" i="1" dirty="0" smtClean="0"/>
          </a:p>
          <a:p>
            <a:pPr algn="just"/>
            <a:endParaRPr lang="tr-TR" sz="2800" b="1" i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b="1" i="1" dirty="0" smtClean="0">
              <a:solidFill>
                <a:srgbClr val="0070C0"/>
              </a:solidFill>
            </a:endParaRPr>
          </a:p>
          <a:p>
            <a:pPr algn="just"/>
            <a:endParaRPr lang="tr-TR" sz="2400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851088" y="415588"/>
            <a:ext cx="95668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800" b="1" i="1" dirty="0"/>
          </a:p>
          <a:p>
            <a:pPr algn="just"/>
            <a:endParaRPr lang="tr-TR" sz="2800" b="1" i="1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Sınava yakın </a:t>
            </a:r>
            <a:r>
              <a:rPr lang="tr-TR" sz="2800" b="1" i="1" dirty="0"/>
              <a:t>zamanlarda </a:t>
            </a:r>
            <a:r>
              <a:rPr lang="tr-TR" sz="2800" b="1" i="1" dirty="0" smtClean="0"/>
              <a:t>AR-Ge ve ÖDM işbirliğinde hazırlanacak olan </a:t>
            </a:r>
            <a:r>
              <a:rPr lang="tr-TR" sz="2800" b="1" i="1" dirty="0" smtClean="0">
                <a:solidFill>
                  <a:srgbClr val="FF0000"/>
                </a:solidFill>
              </a:rPr>
              <a:t>sınava hazırlık yönergesi </a:t>
            </a:r>
            <a:r>
              <a:rPr lang="tr-TR" sz="2800" b="1" i="1" dirty="0" smtClean="0"/>
              <a:t>okullara gönderilecektir. Bu yönergede «</a:t>
            </a:r>
            <a:r>
              <a:rPr lang="tr-TR" sz="2800" b="1" i="1" dirty="0"/>
              <a:t>sınav esnasında dikkat edilmesi gereken kurallar ve sınavlarda </a:t>
            </a:r>
            <a:r>
              <a:rPr lang="tr-TR" sz="2800" b="1" i="1" u="sng" dirty="0"/>
              <a:t>kodlamanın nasıl yapılacağı </a:t>
            </a:r>
            <a:r>
              <a:rPr lang="tr-TR" sz="2800" b="1" i="1" dirty="0"/>
              <a:t>ile ilgili </a:t>
            </a:r>
            <a:r>
              <a:rPr lang="tr-TR" sz="2800" b="1" i="1" dirty="0" smtClean="0"/>
              <a:t>bilgilendirmeler» yer alacaktır. Bu yönerge; belirlenen ders saatinde öğretmenlerimiz tarafından uygulamalı bir şekilde öğrencilere sunulacaktır.</a:t>
            </a:r>
          </a:p>
          <a:p>
            <a:pPr algn="just"/>
            <a:endParaRPr lang="tr-TR" sz="2800" b="1" i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Aşırı </a:t>
            </a:r>
            <a:r>
              <a:rPr lang="tr-TR" sz="2800" b="1" i="1" dirty="0"/>
              <a:t>sınav heyecanı yaşayan öğrenciler için </a:t>
            </a:r>
            <a:r>
              <a:rPr lang="tr-TR" sz="2800" b="1" i="1" dirty="0">
                <a:solidFill>
                  <a:srgbClr val="FF0000"/>
                </a:solidFill>
              </a:rPr>
              <a:t>sınav </a:t>
            </a:r>
            <a:r>
              <a:rPr lang="tr-TR" sz="2800" b="1" i="1" dirty="0" smtClean="0">
                <a:solidFill>
                  <a:srgbClr val="FF0000"/>
                </a:solidFill>
              </a:rPr>
              <a:t>simülasyonu </a:t>
            </a:r>
            <a:r>
              <a:rPr lang="tr-TR" sz="2800" b="1" i="1" dirty="0" smtClean="0"/>
              <a:t>uygulaması</a:t>
            </a:r>
            <a:r>
              <a:rPr lang="tr-TR" sz="2800" b="1" i="1" dirty="0" smtClean="0">
                <a:solidFill>
                  <a:srgbClr val="FF0000"/>
                </a:solidFill>
              </a:rPr>
              <a:t> </a:t>
            </a:r>
            <a:r>
              <a:rPr lang="tr-TR" sz="2800" b="1" i="1" dirty="0"/>
              <a:t>yapılacaktır.</a:t>
            </a:r>
          </a:p>
          <a:p>
            <a:pPr algn="just"/>
            <a:endParaRPr lang="tr-TR" sz="24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ADDD6D41-7863-4FBA-8598-4C2C2E334E8F}"/>
              </a:ext>
            </a:extLst>
          </p:cNvPr>
          <p:cNvSpPr/>
          <p:nvPr/>
        </p:nvSpPr>
        <p:spPr>
          <a:xfrm>
            <a:off x="2371226" y="369822"/>
            <a:ext cx="9326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i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ATAK 01 Projesi Planlama</a:t>
            </a:r>
            <a:endParaRPr lang="tr-TR" sz="2800" b="1" i="1" dirty="0">
              <a:ln/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39864"/>
              </p:ext>
            </p:extLst>
          </p:nvPr>
        </p:nvGraphicFramePr>
        <p:xfrm>
          <a:off x="1834952" y="1069491"/>
          <a:ext cx="9473838" cy="480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26"/>
                <a:gridCol w="5682414"/>
                <a:gridCol w="1986844"/>
                <a:gridCol w="1257454"/>
              </a:tblGrid>
              <a:tr h="809123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SIRA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30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41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FAALİYETLER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SORUMLU BİRİM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TARİH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828891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“Adana İli Okul Yöneticileri Çalıştayı” Çalışması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MİLLİ EĞİTİM MÜDÜRLÜĞÜ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TEMMUZ- AĞUSTOS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809123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ATAK 01 (Akademik Başarıyı Artırma ve Takip) Projesi’nin Oluşturulması ve ilk Toplantının Yapılması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MİLLİ EĞİTİM MÜDÜRLÜĞÜ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AĞUSTOS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012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ATAK 01 Projesi Eylem Planı’nın Oluşturulması ve ADABİS üzerinde ATAK Modülünün Faaliyete Geçirilmesi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MİLLİ EĞİTİM MÜDÜRLÜĞÜ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AĞUSTOS 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012182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ATAK 01 Projesi’nin İlçe MEM ve Okulların Gündemine Alınması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MİLLİ EĞİTİM MÜDÜRLÜĞÜ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EYLÜL-EKİM 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76397"/>
              </p:ext>
            </p:extLst>
          </p:nvPr>
        </p:nvGraphicFramePr>
        <p:xfrm>
          <a:off x="1774209" y="874247"/>
          <a:ext cx="9212239" cy="486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77"/>
                <a:gridCol w="6030440"/>
                <a:gridCol w="1629985"/>
                <a:gridCol w="1065437"/>
              </a:tblGrid>
              <a:tr h="67329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endParaRPr lang="tr-TR" sz="1600" b="1" i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600" b="1" i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1" i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22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22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Okullarda ATAK Projesi Okul Ekibinin Kurulması ve Çalışması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65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i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EYLÜL-EKİM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664719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Okulun Geçmiş Yıllardaki Merkezi Sınavlarda Olan Başarısının Analiz Edilmesi ve Her Okulun Kendi Başarı Kriterlerini Bir Üste Taşıyacak Eylem Planı Hazırlaması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04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EYLÜL-EKİM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930177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Okul-Veli İşbirliğinin Artırılması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084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Öğretmen-Öğrenci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İletişiminin Geliştirilmesi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3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54246"/>
              </p:ext>
            </p:extLst>
          </p:nvPr>
        </p:nvGraphicFramePr>
        <p:xfrm>
          <a:off x="2131718" y="862106"/>
          <a:ext cx="9054243" cy="540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13"/>
                <a:gridCol w="5165589"/>
                <a:gridCol w="2336084"/>
                <a:gridCol w="1043357"/>
              </a:tblGrid>
              <a:tr h="1244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ve Velilere Yönelik Yapılacak Rehberlik Çalışmalarıyla Akademik Başarı Hususunda Farkındalık Sağlanması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ÜNİVERSİTELER,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İLÇE RAM,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REHBERLİK </a:t>
                      </a:r>
                      <a:r>
                        <a:rPr lang="tr-TR" sz="1600" b="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SERVİSİ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1232287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Yönetici Eğitimi Çalışmaları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232287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Öğretmen Eğitimi Çalışmaları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454504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R="61595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1595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Öğrencilerin Başarı Durumunun Periyodik Olarak İncelenmesi-Değerlendirilmesi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2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63893"/>
              </p:ext>
            </p:extLst>
          </p:nvPr>
        </p:nvGraphicFramePr>
        <p:xfrm>
          <a:off x="2197291" y="893042"/>
          <a:ext cx="9048464" cy="473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60"/>
                <a:gridCol w="4779485"/>
                <a:gridCol w="2091025"/>
                <a:gridCol w="1655394"/>
              </a:tblGrid>
              <a:tr h="699046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58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Sınava Hazırlanan Öğrenci Ve Öğretmenlerin Ölçme Değerlendirme ve Sınav Hizmetleri Genel Müdürlüğü Sayfasında Bulunan Kazanım Kavrama Testleri ve Değerlendirme Sınavlarına Yönlendirilmesi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R="148780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MÜDÜRLÜĞÜ, ÜNİVERSİTELER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KASIM-ARALIK 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98612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 Dersi Başta Olmak Üzere Sayısal Derslerin Öğretiminde Özel Tedbirlerin Alınması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R="1579245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2020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699046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Sözel Başarının Düşük Olması Nedeniyle İl Genelinde Okuma Ve Yazma Faaliyetleri Düzenleme, Kitap Okuma Alışkanlığını Artıracak Etkinlikler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MÜDÜRLÜĞÜ, OKUL MÜDÜRLÜKLERİ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NİSAN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9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52598"/>
              </p:ext>
            </p:extLst>
          </p:nvPr>
        </p:nvGraphicFramePr>
        <p:xfrm>
          <a:off x="2156346" y="893042"/>
          <a:ext cx="8999775" cy="496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9"/>
                <a:gridCol w="4753766"/>
                <a:gridCol w="2260049"/>
                <a:gridCol w="1466211"/>
              </a:tblGrid>
              <a:tr h="72033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58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1595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Okullarda Sosyal-Kültürel Faaliyetlerin Artırılması;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1595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Şiir, Müzik, Fotoğraf 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veya Çizim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Etkinlik,</a:t>
                      </a:r>
                      <a:r>
                        <a:rPr lang="tr-TR" sz="1600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Yarışma- 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Sergileri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1595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*Eğitim Bölgesi Mahalle Spor Kulübü (Futbol, Voleybol, Atletizm, Yüzme vb. alanlarda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72033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Sınav Esnasında Dikkat Edilmesi Gereken Kurallar ve Sınavlarda Kodlamanın Nasıl Yapılacağı ile İlgili Öğrencilerin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Bilgilendirilmesi</a:t>
                      </a: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72033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Sınav Simülasyonu Çalışması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72033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DYK’ </a:t>
                      </a:r>
                      <a:r>
                        <a:rPr lang="tr-TR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ların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Etkinliğinin Artırılması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MEM,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MÜDÜRLÜKLERİ</a:t>
                      </a: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EKİM 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9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60355"/>
              </p:ext>
            </p:extLst>
          </p:nvPr>
        </p:nvGraphicFramePr>
        <p:xfrm>
          <a:off x="2057327" y="1014900"/>
          <a:ext cx="9202076" cy="506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31"/>
                <a:gridCol w="5500366"/>
                <a:gridCol w="1845610"/>
                <a:gridCol w="1324669"/>
              </a:tblGrid>
              <a:tr h="97767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Kurum Ziyaretleri Etkinliği, Okullarda İyi Örneklerin Tespit Edilmesi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MEM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1046860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Sınav Dönemlerinde Okullara Yönelik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Motive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Edici </a:t>
                      </a: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 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Konferanslar Verilmesi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OCAK 2019-HAZİRAN 2020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337960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‘Akademik Başarıyı Artırma Kongresi’nin Düzenlenmesi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ÜNİVERSİTELER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MEM,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MÜDÜRLÜKLERİ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337960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“ATAK 01 Projesi”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İzleme ve Değerlendirme Çalışmaları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endParaRPr lang="tr-TR" sz="1600" i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MÜDÜRLÜKLERİ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ŞUBAT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 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4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497494" y="874247"/>
            <a:ext cx="96487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 </a:t>
            </a:r>
            <a:r>
              <a:rPr lang="tr-TR" sz="2800" b="1" i="1" dirty="0"/>
              <a:t>“</a:t>
            </a:r>
            <a:r>
              <a:rPr lang="tr-TR" sz="2800" b="1" i="1" dirty="0">
                <a:solidFill>
                  <a:srgbClr val="0070C0"/>
                </a:solidFill>
              </a:rPr>
              <a:t>ATAK </a:t>
            </a:r>
            <a:r>
              <a:rPr lang="tr-TR" sz="2800" b="1" i="1" dirty="0">
                <a:solidFill>
                  <a:srgbClr val="0070C0"/>
                </a:solidFill>
                <a:latin typeface="Bodoni MT" pitchFamily="18" charset="0"/>
              </a:rPr>
              <a:t>01</a:t>
            </a:r>
            <a:r>
              <a:rPr lang="tr-TR" sz="2800" b="1" i="1" dirty="0">
                <a:solidFill>
                  <a:srgbClr val="0070C0"/>
                </a:solidFill>
              </a:rPr>
              <a:t> Projesi” </a:t>
            </a:r>
            <a:r>
              <a:rPr lang="tr-TR" sz="2800" b="1" i="1" dirty="0" smtClean="0">
                <a:solidFill>
                  <a:srgbClr val="0070C0"/>
                </a:solidFill>
              </a:rPr>
              <a:t>izleme çalışmaları, </a:t>
            </a:r>
            <a:r>
              <a:rPr lang="tr-TR" sz="2800" b="1" i="1" dirty="0">
                <a:solidFill>
                  <a:srgbClr val="0070C0"/>
                </a:solidFill>
              </a:rPr>
              <a:t>Adana İl Milli Eğitim Müdürlüğü’nde görevli il müdür yardımcıları, şube müdürleri ve İlçe Milli Eğitim Müdürlerinin okullara yapacağı kurum ziyaretleri çalışması ile takip edilecektir. </a:t>
            </a:r>
            <a:r>
              <a:rPr lang="tr-TR" sz="2800" b="1" i="1" dirty="0" smtClean="0">
                <a:solidFill>
                  <a:srgbClr val="0070C0"/>
                </a:solidFill>
              </a:rPr>
              <a:t>ATAK </a:t>
            </a:r>
            <a:r>
              <a:rPr lang="tr-TR" sz="3600" b="1" i="1" dirty="0" smtClean="0">
                <a:solidFill>
                  <a:srgbClr val="0070C0"/>
                </a:solidFill>
              </a:rPr>
              <a:t>01</a:t>
            </a:r>
            <a:r>
              <a:rPr lang="tr-TR" sz="2800" b="1" i="1" dirty="0" smtClean="0">
                <a:solidFill>
                  <a:srgbClr val="0070C0"/>
                </a:solidFill>
              </a:rPr>
              <a:t> Projesi Eylem Planları ve bu doğrultuda il/ilçe ve okullarda yapılan çalışmalar, Adana İl Milli Eğitim Müdürlüğü AR-GE/ASKE Birimi tarafından </a:t>
            </a:r>
            <a:r>
              <a:rPr lang="tr-TR" sz="2800" b="1" i="1" u="sng" dirty="0" smtClean="0">
                <a:solidFill>
                  <a:srgbClr val="0070C0"/>
                </a:solidFill>
              </a:rPr>
              <a:t>dönem sonunda 1 kere olmak üzere,</a:t>
            </a:r>
            <a:r>
              <a:rPr lang="tr-TR" sz="2800" b="1" i="1" dirty="0" smtClean="0">
                <a:solidFill>
                  <a:srgbClr val="0070C0"/>
                </a:solidFill>
              </a:rPr>
              <a:t> izlenerek analiz edilecek, </a:t>
            </a:r>
            <a:r>
              <a:rPr lang="tr-TR" sz="2800" b="1" i="1" dirty="0" smtClean="0">
                <a:solidFill>
                  <a:srgbClr val="FF0000"/>
                </a:solidFill>
              </a:rPr>
              <a:t>izleme ve değerlendirme</a:t>
            </a:r>
            <a:r>
              <a:rPr lang="tr-TR" sz="2800" b="1" i="1" dirty="0" smtClean="0">
                <a:solidFill>
                  <a:srgbClr val="0070C0"/>
                </a:solidFill>
              </a:rPr>
              <a:t> sonuçları yılda 1 defa raporlanmak suretiyle İl/İlçe MEM’ </a:t>
            </a:r>
            <a:r>
              <a:rPr lang="tr-TR" sz="2800" b="1" i="1" dirty="0" err="1" smtClean="0">
                <a:solidFill>
                  <a:srgbClr val="0070C0"/>
                </a:solidFill>
              </a:rPr>
              <a:t>lerle</a:t>
            </a:r>
            <a:r>
              <a:rPr lang="tr-TR" sz="2800" b="1" i="1" dirty="0" smtClean="0">
                <a:solidFill>
                  <a:srgbClr val="0070C0"/>
                </a:solidFill>
              </a:rPr>
              <a:t> paylaşılacaktır</a:t>
            </a:r>
            <a:r>
              <a:rPr lang="tr-TR" sz="2800" b="1" i="1" dirty="0">
                <a:solidFill>
                  <a:srgbClr val="0070C0"/>
                </a:solidFill>
              </a:rPr>
              <a:t>. </a:t>
            </a:r>
            <a:r>
              <a:rPr lang="tr-TR" sz="2800" b="1" i="1" dirty="0" smtClean="0">
                <a:solidFill>
                  <a:srgbClr val="0070C0"/>
                </a:solidFill>
              </a:rPr>
              <a:t>Ulusal </a:t>
            </a:r>
            <a:r>
              <a:rPr lang="tr-TR" sz="2800" b="1" i="1" dirty="0">
                <a:solidFill>
                  <a:srgbClr val="0070C0"/>
                </a:solidFill>
              </a:rPr>
              <a:t>bazda yapılan sınav sonuçlarına göre </a:t>
            </a:r>
            <a:r>
              <a:rPr lang="tr-TR" sz="2800" b="1" i="1" dirty="0" smtClean="0">
                <a:solidFill>
                  <a:srgbClr val="0070C0"/>
                </a:solidFill>
              </a:rPr>
              <a:t>ATAK</a:t>
            </a:r>
            <a:r>
              <a:rPr lang="tr-TR" sz="3600" b="1" i="1" dirty="0">
                <a:solidFill>
                  <a:srgbClr val="0070C0"/>
                </a:solidFill>
              </a:rPr>
              <a:t> 01</a:t>
            </a:r>
            <a:r>
              <a:rPr lang="tr-TR" sz="2800" b="1" i="1" dirty="0" smtClean="0">
                <a:solidFill>
                  <a:srgbClr val="0070C0"/>
                </a:solidFill>
              </a:rPr>
              <a:t> </a:t>
            </a:r>
            <a:r>
              <a:rPr lang="tr-TR" sz="2800" b="1" i="1" dirty="0">
                <a:solidFill>
                  <a:srgbClr val="0070C0"/>
                </a:solidFill>
              </a:rPr>
              <a:t>Projesi ödül süreci yönetilecektir.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2097349" y="3113354"/>
            <a:ext cx="9116704" cy="323967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3200" b="1" i="1" u="sng" dirty="0" smtClean="0">
                <a:solidFill>
                  <a:srgbClr val="0070C0"/>
                </a:solidFill>
              </a:rPr>
              <a:t>Akademik başarı</a:t>
            </a:r>
            <a:r>
              <a:rPr lang="tr-TR" sz="3200" b="1" i="1" dirty="0" smtClean="0">
                <a:solidFill>
                  <a:srgbClr val="0070C0"/>
                </a:solidFill>
              </a:rPr>
              <a:t>; </a:t>
            </a:r>
            <a:r>
              <a:rPr lang="tr-TR" sz="3200" b="1" i="1" dirty="0">
                <a:solidFill>
                  <a:srgbClr val="0070C0"/>
                </a:solidFill>
              </a:rPr>
              <a:t>öğrencinin bulunduğu okul, sınıf ve derse göre </a:t>
            </a:r>
            <a:r>
              <a:rPr lang="tr-TR" sz="3200" b="1" i="1" dirty="0" smtClean="0">
                <a:solidFill>
                  <a:srgbClr val="0070C0"/>
                </a:solidFill>
              </a:rPr>
              <a:t>önceden belirlenmiş </a:t>
            </a:r>
            <a:r>
              <a:rPr lang="tr-TR" sz="3200" b="1" i="1" dirty="0">
                <a:solidFill>
                  <a:srgbClr val="0070C0"/>
                </a:solidFill>
              </a:rPr>
              <a:t>sonuçlara ulaşmada göstermiş olduğu </a:t>
            </a:r>
            <a:r>
              <a:rPr lang="tr-TR" sz="3200" b="1" i="1" dirty="0" smtClean="0">
                <a:solidFill>
                  <a:srgbClr val="0070C0"/>
                </a:solidFill>
              </a:rPr>
              <a:t>ilerlemelerdir</a:t>
            </a:r>
            <a:r>
              <a:rPr lang="tr-TR" sz="3200" b="1" i="1" dirty="0">
                <a:solidFill>
                  <a:srgbClr val="0070C0"/>
                </a:solidFill>
              </a:rPr>
              <a:t>. </a:t>
            </a:r>
            <a:endParaRPr lang="tr-TR" sz="3200" b="1" i="1" dirty="0" smtClean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3200" b="1" i="1" dirty="0" smtClean="0"/>
              <a:t>Doğru </a:t>
            </a:r>
            <a:r>
              <a:rPr lang="tr-TR" sz="3200" b="1" i="1" dirty="0"/>
              <a:t>öğretim </a:t>
            </a:r>
            <a:r>
              <a:rPr lang="tr-TR" sz="3200" b="1" i="1" dirty="0" smtClean="0"/>
              <a:t>uygulamalarıyla, </a:t>
            </a:r>
            <a:r>
              <a:rPr lang="tr-TR" sz="3200" b="1" i="1" u="sng" dirty="0" smtClean="0"/>
              <a:t>bireyin kendi potansiyelini ortaya çıkararak</a:t>
            </a:r>
            <a:r>
              <a:rPr lang="tr-TR" sz="3200" b="1" i="1" dirty="0" smtClean="0"/>
              <a:t> </a:t>
            </a:r>
            <a:r>
              <a:rPr lang="tr-TR" sz="3200" b="1" i="1" dirty="0"/>
              <a:t>başarıya </a:t>
            </a:r>
            <a:r>
              <a:rPr lang="tr-TR" sz="3200" b="1" i="1" dirty="0" smtClean="0"/>
              <a:t>ve hedeflerine ulaşmasıdır.</a:t>
            </a:r>
            <a:endParaRPr lang="tr-TR" sz="3200" b="1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377974"/>
            <a:ext cx="8775510" cy="2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944134" y="605327"/>
            <a:ext cx="9079345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solidFill>
                  <a:srgbClr val="FF0000"/>
                </a:solidFill>
              </a:rPr>
              <a:t>Sonuç </a:t>
            </a:r>
          </a:p>
          <a:p>
            <a:pPr algn="ctr"/>
            <a:endParaRPr lang="tr-TR" sz="2000" b="1" i="1" dirty="0" smtClean="0">
              <a:solidFill>
                <a:srgbClr val="FF0000"/>
              </a:solidFill>
            </a:endParaRPr>
          </a:p>
          <a:p>
            <a:pPr algn="just"/>
            <a:r>
              <a:rPr lang="tr-TR" sz="2400" b="1" i="1" dirty="0"/>
              <a:t>İlimizin akademik başarının takip edilerek çok yönlü verilerle ortaya konulması, </a:t>
            </a:r>
            <a:r>
              <a:rPr lang="tr-TR" sz="2400" b="1" i="1" dirty="0" smtClean="0"/>
              <a:t>akademik başarının </a:t>
            </a:r>
            <a:r>
              <a:rPr lang="tr-TR" sz="2400" b="1" i="1" dirty="0"/>
              <a:t>artmasında son derece önemlidir. </a:t>
            </a:r>
          </a:p>
          <a:p>
            <a:pPr indent="-457200" algn="just"/>
            <a:endParaRPr lang="tr-TR" sz="2400" b="1" i="1" dirty="0">
              <a:solidFill>
                <a:srgbClr val="0070C0"/>
              </a:solidFill>
            </a:endParaRPr>
          </a:p>
          <a:p>
            <a:pPr algn="just"/>
            <a:r>
              <a:rPr lang="tr-TR" sz="2400" b="1" i="1" dirty="0" smtClean="0">
                <a:solidFill>
                  <a:srgbClr val="F88008"/>
                </a:solidFill>
              </a:rPr>
              <a:t>Adana </a:t>
            </a:r>
            <a:r>
              <a:rPr lang="tr-TR" sz="2400" b="1" i="1" dirty="0">
                <a:solidFill>
                  <a:srgbClr val="F88008"/>
                </a:solidFill>
              </a:rPr>
              <a:t>İl Milli Eğitim Müdürlüğü </a:t>
            </a:r>
            <a:r>
              <a:rPr lang="tr-TR" sz="2400" b="1" i="1" dirty="0"/>
              <a:t>bu proje ile; </a:t>
            </a:r>
            <a:r>
              <a:rPr lang="tr-TR" sz="2400" b="1" i="1" dirty="0" smtClean="0"/>
              <a:t>okullarımızın kendi öğrencilerinin başarısını </a:t>
            </a:r>
            <a:r>
              <a:rPr lang="tr-TR" sz="2400" b="1" i="1" dirty="0"/>
              <a:t>takip etmesini sağlamak suretiyle, 2023 Eğitim Vizyonu doğrultusunda </a:t>
            </a:r>
            <a:r>
              <a:rPr lang="tr-TR" sz="2400" b="1" i="1" u="sng" dirty="0">
                <a:solidFill>
                  <a:srgbClr val="00B050"/>
                </a:solidFill>
              </a:rPr>
              <a:t>veriye dayalı yönetim</a:t>
            </a:r>
            <a:r>
              <a:rPr lang="tr-TR" sz="2400" b="1" i="1" dirty="0">
                <a:solidFill>
                  <a:srgbClr val="00B050"/>
                </a:solidFill>
              </a:rPr>
              <a:t> </a:t>
            </a:r>
            <a:r>
              <a:rPr lang="tr-TR" sz="2400" b="1" i="1" dirty="0"/>
              <a:t>anlayışını tüm kurumlarımızda yaygınlaştıracaktır</a:t>
            </a:r>
            <a:r>
              <a:rPr lang="tr-TR" sz="2400" b="1" i="1" dirty="0" smtClean="0"/>
              <a:t>.</a:t>
            </a:r>
          </a:p>
          <a:p>
            <a:pPr algn="just"/>
            <a:endParaRPr lang="tr-TR" sz="2400" b="1" i="1" dirty="0"/>
          </a:p>
          <a:p>
            <a:pPr algn="just"/>
            <a:r>
              <a:rPr lang="tr-TR" sz="2400" b="1" i="1" dirty="0" smtClean="0"/>
              <a:t>Başarı yolunda; her okul yöneticisinin, her öğretmenin ve her öğrencinin, belirlediği hedef ve bu yolda harcadığı en ufak çaba il geneline yayıldığında büyüyecek ve ilimizin ulusal-uluslararası </a:t>
            </a:r>
            <a:r>
              <a:rPr lang="tr-TR" sz="2400" b="1" i="1" dirty="0"/>
              <a:t>ölçütlerde </a:t>
            </a:r>
            <a:r>
              <a:rPr lang="tr-TR" sz="2400" b="1" i="1" dirty="0" smtClean="0"/>
              <a:t>akademik başarısını  artıracaktır. </a:t>
            </a:r>
            <a:endParaRPr lang="tr-TR" sz="2400" b="1" i="1" dirty="0"/>
          </a:p>
          <a:p>
            <a:pPr indent="-457200" algn="just"/>
            <a:endParaRPr lang="tr-TR" sz="2400" b="1" i="1" dirty="0">
              <a:solidFill>
                <a:srgbClr val="0070C0"/>
              </a:solidFill>
            </a:endParaRPr>
          </a:p>
          <a:p>
            <a:pPr indent="-457200" algn="just"/>
            <a:endParaRPr lang="tr-TR" sz="2400" b="1" i="1" dirty="0" smtClean="0">
              <a:solidFill>
                <a:srgbClr val="0070C0"/>
              </a:solidFill>
            </a:endParaRPr>
          </a:p>
          <a:p>
            <a:pPr indent="-457200" algn="just"/>
            <a:r>
              <a:rPr lang="tr-TR" sz="2400" b="1" i="1" dirty="0" smtClean="0">
                <a:solidFill>
                  <a:srgbClr val="0070C0"/>
                </a:solidFill>
              </a:rPr>
              <a:t>   </a:t>
            </a:r>
            <a:endParaRPr lang="tr-TR" sz="2800" b="1" i="1" dirty="0" smtClean="0"/>
          </a:p>
          <a:p>
            <a:pPr algn="just"/>
            <a:endParaRPr lang="tr-TR" sz="2800" b="1" i="1" dirty="0">
              <a:solidFill>
                <a:srgbClr val="0070C0"/>
              </a:solidFill>
            </a:endParaRPr>
          </a:p>
          <a:p>
            <a:pPr algn="just"/>
            <a:endParaRPr lang="tr-TR" sz="2800" b="1" i="1" dirty="0" smtClean="0">
              <a:solidFill>
                <a:srgbClr val="0070C0"/>
              </a:solidFill>
            </a:endParaRPr>
          </a:p>
          <a:p>
            <a:pPr algn="just"/>
            <a:endParaRPr lang="tr-TR" sz="2800" b="1" i="1" dirty="0" smtClean="0"/>
          </a:p>
          <a:p>
            <a:pPr algn="just"/>
            <a:endParaRPr lang="tr-TR" sz="28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944134" y="1856885"/>
            <a:ext cx="8980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800" b="1" i="1" dirty="0" smtClean="0"/>
          </a:p>
          <a:p>
            <a:pPr algn="ctr"/>
            <a:r>
              <a:rPr lang="tr-TR" sz="4000" b="1" i="1" dirty="0" smtClean="0">
                <a:solidFill>
                  <a:srgbClr val="002060"/>
                </a:solidFill>
              </a:rPr>
              <a:t>TEŞEKKÜRLER</a:t>
            </a:r>
          </a:p>
          <a:p>
            <a:pPr algn="ctr"/>
            <a:endParaRPr lang="tr-TR" sz="2800" b="1" i="1" dirty="0" smtClean="0">
              <a:solidFill>
                <a:srgbClr val="0070C0"/>
              </a:solidFill>
            </a:endParaRPr>
          </a:p>
          <a:p>
            <a:pPr algn="just"/>
            <a:endParaRPr lang="tr-TR" sz="24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2055609" y="874247"/>
            <a:ext cx="86715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>
                <a:solidFill>
                  <a:srgbClr val="0070C0"/>
                </a:solidFill>
              </a:rPr>
              <a:t>Akademik başarı bir yolculuktur ...</a:t>
            </a:r>
          </a:p>
          <a:p>
            <a:endParaRPr lang="tr-TR" sz="3600" b="1" i="1" dirty="0" smtClean="0"/>
          </a:p>
          <a:p>
            <a:endParaRPr lang="tr-TR" sz="3600" b="1" i="1" dirty="0"/>
          </a:p>
          <a:p>
            <a:endParaRPr lang="tr-TR" sz="3600" b="1" i="1" dirty="0" smtClean="0"/>
          </a:p>
          <a:p>
            <a:endParaRPr lang="tr-TR" sz="2800" b="1" i="1" dirty="0"/>
          </a:p>
          <a:p>
            <a:endParaRPr lang="tr-TR" sz="2800" b="1" i="1" dirty="0" smtClean="0"/>
          </a:p>
          <a:p>
            <a:endParaRPr lang="tr-TR" sz="2800" b="1" i="1" dirty="0"/>
          </a:p>
          <a:p>
            <a:pPr algn="just"/>
            <a:r>
              <a:rPr lang="tr-TR" sz="2800" b="1" i="1" dirty="0" smtClean="0">
                <a:solidFill>
                  <a:srgbClr val="F88008"/>
                </a:solidFill>
              </a:rPr>
              <a:t>Adana İl Milli Eğitim Müdürlüğü, </a:t>
            </a:r>
            <a:r>
              <a:rPr lang="tr-TR" sz="2800" b="1" i="1" dirty="0" smtClean="0"/>
              <a:t>bu </a:t>
            </a:r>
            <a:r>
              <a:rPr lang="tr-TR" sz="2800" b="1" i="1" dirty="0"/>
              <a:t>yolculukta </a:t>
            </a:r>
            <a:r>
              <a:rPr lang="tr-TR" sz="2800" b="1" i="1" dirty="0" smtClean="0"/>
              <a:t>öğrencilerini en doğru şekilde hazırlamayı ve yolda onlara gerekli </a:t>
            </a:r>
            <a:r>
              <a:rPr lang="tr-TR" sz="2800" b="1" i="1" dirty="0"/>
              <a:t>olacak </a:t>
            </a:r>
            <a:r>
              <a:rPr lang="tr-TR" sz="2800" b="1" i="1" dirty="0" smtClean="0"/>
              <a:t>tüm donanımları </a:t>
            </a:r>
            <a:r>
              <a:rPr lang="tr-TR" sz="2800" b="1" i="1" dirty="0"/>
              <a:t>sunmayı </a:t>
            </a:r>
            <a:r>
              <a:rPr lang="tr-TR" sz="2800" b="1" i="1" dirty="0" smtClean="0"/>
              <a:t>amaçlamaktadır.</a:t>
            </a:r>
            <a:endParaRPr lang="tr-TR" sz="2800" b="1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2" y="1487606"/>
            <a:ext cx="8415266" cy="28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746914" y="874247"/>
            <a:ext cx="9348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800" b="1" i="1" dirty="0" smtClean="0"/>
          </a:p>
          <a:p>
            <a:pPr algn="just"/>
            <a:r>
              <a:rPr lang="tr-TR" sz="2800" b="1" i="1" dirty="0" smtClean="0"/>
              <a:t>Çağa </a:t>
            </a:r>
            <a:r>
              <a:rPr lang="tr-TR" sz="2800" b="1" i="1" dirty="0"/>
              <a:t>uygun şekilde donatılan kurumları, değişim ve gelişime açık yöneticileri, genç ve dinamik öğretmen </a:t>
            </a:r>
            <a:r>
              <a:rPr lang="tr-TR" sz="2800" b="1" i="1" dirty="0" smtClean="0"/>
              <a:t>kadrosuyla </a:t>
            </a:r>
            <a:r>
              <a:rPr lang="tr-TR" sz="2800" b="1" i="1" dirty="0" smtClean="0">
                <a:solidFill>
                  <a:srgbClr val="F6910A"/>
                </a:solidFill>
              </a:rPr>
              <a:t>Adana </a:t>
            </a:r>
            <a:r>
              <a:rPr lang="tr-TR" sz="2800" b="1" i="1" dirty="0">
                <a:solidFill>
                  <a:srgbClr val="F6910A"/>
                </a:solidFill>
              </a:rPr>
              <a:t>İl Milli Eğitim </a:t>
            </a:r>
            <a:r>
              <a:rPr lang="tr-TR" sz="2800" b="1" i="1" dirty="0" smtClean="0">
                <a:solidFill>
                  <a:srgbClr val="F6910A"/>
                </a:solidFill>
              </a:rPr>
              <a:t>Müdürlüğü</a:t>
            </a:r>
            <a:r>
              <a:rPr lang="tr-TR" sz="2800" b="1" i="1" dirty="0" smtClean="0"/>
              <a:t> </a:t>
            </a:r>
            <a:r>
              <a:rPr lang="tr-TR" sz="2800" b="1" i="1" dirty="0"/>
              <a:t>birçok yerel, ulusal ve uluslararası projeyle önemli başarılara imza atmasına </a:t>
            </a:r>
            <a:r>
              <a:rPr lang="tr-TR" sz="2800" b="1" i="1" dirty="0" smtClean="0"/>
              <a:t>rağmen; </a:t>
            </a:r>
            <a:r>
              <a:rPr lang="tr-TR" sz="2800" b="1" i="1" u="sng" dirty="0">
                <a:solidFill>
                  <a:srgbClr val="FF0000"/>
                </a:solidFill>
              </a:rPr>
              <a:t>ulusal düzeyde yapılan sınavlarda bu durumla ters orantılı sonuçlar aldığı </a:t>
            </a:r>
            <a:r>
              <a:rPr lang="tr-TR" sz="2800" b="1" i="1" dirty="0"/>
              <a:t>gözlemlenmektedir.</a:t>
            </a:r>
          </a:p>
          <a:p>
            <a:pPr algn="just"/>
            <a:endParaRPr lang="tr-TR" sz="2800" b="1" i="1" dirty="0"/>
          </a:p>
          <a:p>
            <a:endParaRPr lang="tr-TR" sz="2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746914" y="874247"/>
            <a:ext cx="934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800" b="1" i="1" dirty="0" smtClean="0"/>
          </a:p>
          <a:p>
            <a:endParaRPr lang="tr-TR" sz="2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03694"/>
              </p:ext>
            </p:extLst>
          </p:nvPr>
        </p:nvGraphicFramePr>
        <p:xfrm>
          <a:off x="2390775" y="874247"/>
          <a:ext cx="7897220" cy="4826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8771"/>
                <a:gridCol w="1815153"/>
                <a:gridCol w="1692322"/>
                <a:gridCol w="188097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LGS</a:t>
                      </a:r>
                      <a:r>
                        <a:rPr lang="tr-TR" sz="2000" baseline="0" dirty="0" smtClean="0">
                          <a:effectLst/>
                        </a:rPr>
                        <a:t> </a:t>
                      </a:r>
                      <a:r>
                        <a:rPr lang="tr-T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aseline="0" dirty="0" smtClean="0">
                          <a:effectLst/>
                        </a:rPr>
                        <a:t>SONUÇLAR</a:t>
                      </a:r>
                      <a:endParaRPr lang="tr-T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TÜRKİYE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ADANA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29.779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İL</a:t>
                      </a:r>
                      <a:r>
                        <a:rPr lang="tr-TR" sz="2000" baseline="0" dirty="0" smtClean="0">
                          <a:effectLst/>
                        </a:rPr>
                        <a:t> </a:t>
                      </a:r>
                      <a:r>
                        <a:rPr lang="tr-TR" sz="2000" dirty="0" smtClean="0">
                          <a:effectLst/>
                        </a:rPr>
                        <a:t>SIRALAMASI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TÜRKÇE   (20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MATEMATİK  (20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FEN  (20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İNKILAP  (10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5,79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DİN KÜLTÜRÜ (10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5.93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İNGİLİZCE  (10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1616623" y="656600"/>
            <a:ext cx="10178838" cy="55394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b="1" i="1" dirty="0" smtClean="0">
                <a:solidFill>
                  <a:srgbClr val="F6910A"/>
                </a:solidFill>
                <a:latin typeface="Calibri" panose="020F0502020204030204" pitchFamily="34" charset="0"/>
              </a:rPr>
              <a:t>Adana, </a:t>
            </a:r>
            <a:r>
              <a:rPr lang="tr-TR" sz="2800" b="1" i="1" dirty="0" smtClean="0">
                <a:latin typeface="Calibri" panose="020F0502020204030204" pitchFamily="34" charset="0"/>
              </a:rPr>
              <a:t>Türkiye’nin </a:t>
            </a:r>
            <a:r>
              <a:rPr lang="tr-TR" sz="2800" b="1" i="1" dirty="0">
                <a:latin typeface="Calibri" panose="020F0502020204030204" pitchFamily="34" charset="0"/>
              </a:rPr>
              <a:t>en büyük </a:t>
            </a:r>
            <a:r>
              <a:rPr lang="tr-TR" sz="2800" b="1" i="1" dirty="0" smtClean="0">
                <a:latin typeface="Calibri" panose="020F0502020204030204" pitchFamily="34" charset="0"/>
              </a:rPr>
              <a:t>ve </a:t>
            </a:r>
            <a:r>
              <a:rPr lang="tr-TR" sz="2800" b="1" i="1" u="sng" dirty="0" smtClean="0">
                <a:latin typeface="Calibri" panose="020F0502020204030204" pitchFamily="34" charset="0"/>
              </a:rPr>
              <a:t>nüfus yoğunluğu </a:t>
            </a:r>
            <a:r>
              <a:rPr lang="tr-TR" sz="2800" b="1" i="1" dirty="0" smtClean="0">
                <a:latin typeface="Calibri" panose="020F0502020204030204" pitchFamily="34" charset="0"/>
              </a:rPr>
              <a:t>en fazla olan şehirlerinden </a:t>
            </a:r>
            <a:r>
              <a:rPr lang="tr-TR" sz="2800" b="1" i="1" dirty="0">
                <a:latin typeface="Calibri" panose="020F0502020204030204" pitchFamily="34" charset="0"/>
              </a:rPr>
              <a:t>biridir</a:t>
            </a:r>
            <a:r>
              <a:rPr lang="tr-TR" sz="2800" b="1" i="1" dirty="0" smtClean="0">
                <a:latin typeface="Calibri" panose="020F0502020204030204" pitchFamily="34" charset="0"/>
              </a:rPr>
              <a:t>. Gerek öğrenci sayısı ve gerekse de bu öğrencilerin </a:t>
            </a:r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sınavlara katılım oranı</a:t>
            </a:r>
            <a:r>
              <a:rPr lang="tr-TR" sz="2800" b="1" i="1" dirty="0">
                <a:latin typeface="Calibri" panose="020F0502020204030204" pitchFamily="34" charset="0"/>
              </a:rPr>
              <a:t> </a:t>
            </a:r>
            <a:r>
              <a:rPr lang="tr-TR" sz="2800" b="1" i="1" dirty="0" smtClean="0">
                <a:latin typeface="Calibri" panose="020F0502020204030204" pitchFamily="34" charset="0"/>
              </a:rPr>
              <a:t>bakımından da diğer illerin oldukça üzerinde bir ortalaması vardır. </a:t>
            </a:r>
          </a:p>
          <a:p>
            <a:pPr marL="0" indent="0" algn="just">
              <a:buNone/>
            </a:pPr>
            <a:r>
              <a:rPr lang="tr-TR" sz="2800" b="1" i="1" dirty="0">
                <a:latin typeface="Calibri" panose="020F0502020204030204" pitchFamily="34" charset="0"/>
              </a:rPr>
              <a:t>	</a:t>
            </a:r>
            <a:r>
              <a:rPr lang="tr-TR" sz="2800" b="1" i="1" dirty="0" smtClean="0">
                <a:latin typeface="Calibri" panose="020F0502020204030204" pitchFamily="34" charset="0"/>
              </a:rPr>
              <a:t>İlimiz y</a:t>
            </a:r>
            <a:r>
              <a:rPr lang="tr-TR" sz="2800" b="1" i="1" u="sng" dirty="0" smtClean="0">
                <a:latin typeface="Calibri" panose="020F0502020204030204" pitchFamily="34" charset="0"/>
              </a:rPr>
              <a:t>oğun iç </a:t>
            </a:r>
            <a:r>
              <a:rPr lang="tr-TR" sz="2800" b="1" i="1" u="sng" dirty="0">
                <a:latin typeface="Calibri" panose="020F0502020204030204" pitchFamily="34" charset="0"/>
              </a:rPr>
              <a:t>ve dış </a:t>
            </a:r>
            <a:r>
              <a:rPr lang="tr-TR" sz="2800" b="1" i="1" u="sng" dirty="0" smtClean="0">
                <a:latin typeface="Calibri" panose="020F0502020204030204" pitchFamily="34" charset="0"/>
              </a:rPr>
              <a:t>göçe </a:t>
            </a:r>
            <a:r>
              <a:rPr lang="tr-TR" sz="2800" b="1" i="1" dirty="0" smtClean="0">
                <a:latin typeface="Calibri" panose="020F0502020204030204" pitchFamily="34" charset="0"/>
              </a:rPr>
              <a:t>maruz kalması nedeniyle; </a:t>
            </a:r>
            <a:r>
              <a:rPr lang="tr-TR" sz="2800" b="1" i="1" dirty="0">
                <a:latin typeface="Calibri" panose="020F0502020204030204" pitchFamily="34" charset="0"/>
              </a:rPr>
              <a:t>sosyo kültürel yapısı birbirinden farklı insanları ve farklı ekonomik grupları bir arada </a:t>
            </a:r>
            <a:r>
              <a:rPr lang="tr-TR" sz="2800" b="1" i="1" dirty="0" smtClean="0">
                <a:latin typeface="Calibri" panose="020F0502020204030204" pitchFamily="34" charset="0"/>
              </a:rPr>
              <a:t>barındırmaktadır. </a:t>
            </a:r>
            <a:r>
              <a:rPr 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Bu durum </a:t>
            </a:r>
            <a:r>
              <a:rPr lang="tr-TR" sz="2800" b="1" i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akademik </a:t>
            </a:r>
            <a:r>
              <a:rPr lang="tr-TR" sz="2800" b="1" i="1" u="sng" dirty="0">
                <a:solidFill>
                  <a:srgbClr val="0070C0"/>
                </a:solidFill>
                <a:latin typeface="Calibri" panose="020F0502020204030204" pitchFamily="34" charset="0"/>
              </a:rPr>
              <a:t>başarı açısından da birbirinden çok farklı </a:t>
            </a:r>
            <a:r>
              <a:rPr lang="tr-T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öğrenci </a:t>
            </a:r>
            <a:r>
              <a:rPr 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gruplarının varlığına neden olmakta, ulusal </a:t>
            </a:r>
            <a:r>
              <a:rPr lang="tr-T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çapta uygulanan sınavlarda öğrenciler </a:t>
            </a:r>
            <a:r>
              <a:rPr 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ve okullar arasında başarı farkının çok fazla olmasına ve merkezi sınavlarda ortalama başarı düzeyinde </a:t>
            </a:r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«başarısızlığa» </a:t>
            </a:r>
            <a:r>
              <a:rPr lang="tr-T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sebebiyet vermektedir.</a:t>
            </a:r>
          </a:p>
        </p:txBody>
      </p:sp>
    </p:spTree>
    <p:extLst>
      <p:ext uri="{BB962C8B-B14F-4D97-AF65-F5344CB8AC3E}">
        <p14:creationId xmlns:p14="http://schemas.microsoft.com/office/powerpoint/2010/main" val="23211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2083106" y="2760598"/>
            <a:ext cx="9722207" cy="45614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b="1" i="1" dirty="0" smtClean="0">
                <a:latin typeface="Calibri" panose="020F0502020204030204" pitchFamily="34" charset="0"/>
              </a:rPr>
              <a:t>Merkezi sınavlarda yaşanan bu başarısızlık, İl Milli Eğitim Müdürlüğümüzce yeni plan ve projelerin yapılması gerekliliğini ortaya çıkarmıştır. </a:t>
            </a:r>
          </a:p>
          <a:p>
            <a:pPr marL="0" indent="0">
              <a:buNone/>
            </a:pPr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Akademik Başarıyı Artırma ve Takip Projesi</a:t>
            </a:r>
            <a:r>
              <a:rPr lang="tr-TR" sz="2800" b="1" i="1" dirty="0" smtClean="0">
                <a:latin typeface="Calibri" panose="020F0502020204030204" pitchFamily="34" charset="0"/>
              </a:rPr>
              <a:t>’nin</a:t>
            </a:r>
            <a:r>
              <a:rPr 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sz="2800" b="1" i="1" dirty="0" smtClean="0">
                <a:latin typeface="Calibri" panose="020F0502020204030204" pitchFamily="34" charset="0"/>
              </a:rPr>
              <a:t>oluşturulmasının en büyük dayanağı bu gerekliliktir.</a:t>
            </a:r>
            <a:endParaRPr lang="tr-T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04" y="874247"/>
            <a:ext cx="9424249" cy="30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B85F2C8B-E3E5-444D-B34B-20A2F8DDC35D}"/>
              </a:ext>
            </a:extLst>
          </p:cNvPr>
          <p:cNvSpPr txBox="1"/>
          <p:nvPr/>
        </p:nvSpPr>
        <p:spPr>
          <a:xfrm>
            <a:off x="1680907" y="1761753"/>
            <a:ext cx="97370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tr-TR" sz="2800" b="1" i="1" dirty="0" smtClean="0"/>
              <a:t>      Mevcut imkânları en etkin şekilde kullanarak, </a:t>
            </a:r>
            <a:r>
              <a:rPr lang="tr-TR" sz="2800" b="1" i="1" dirty="0" smtClean="0">
                <a:solidFill>
                  <a:srgbClr val="0070C0"/>
                </a:solidFill>
              </a:rPr>
              <a:t>bütün okul, öğretmen ve öğrencilerimizin, </a:t>
            </a:r>
            <a:r>
              <a:rPr lang="tr-TR" sz="2800" b="1" i="1" u="sng" dirty="0" smtClean="0">
                <a:solidFill>
                  <a:srgbClr val="0070C0"/>
                </a:solidFill>
              </a:rPr>
              <a:t>birbirleriyle rekabet etmeksizin</a:t>
            </a:r>
            <a:r>
              <a:rPr lang="tr-TR" sz="2800" b="1" i="1" dirty="0" smtClean="0">
                <a:solidFill>
                  <a:srgbClr val="0070C0"/>
                </a:solidFill>
              </a:rPr>
              <a:t>, kendisini bir üst basamağa taşıyacak hedefler belirlemesine imkân sağlamak</a:t>
            </a:r>
            <a:r>
              <a:rPr lang="tr-TR" sz="2800" b="1" i="1" dirty="0" smtClean="0"/>
              <a:t> suretiyle ilimizin ulusal ve uluslararası ölçütlerde akademik başarı düzeyini artırmaktır. </a:t>
            </a:r>
          </a:p>
          <a:p>
            <a:pPr algn="ctr"/>
            <a:endParaRPr lang="tr-TR" sz="2800" b="1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ATAK </a:t>
            </a:r>
            <a:r>
              <a:rPr lang="tr-TR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01 Projesi’nin Kapsamı</a:t>
            </a:r>
          </a:p>
          <a:p>
            <a:pPr algn="just"/>
            <a:endParaRPr lang="tr-TR" sz="2800" b="1" i="1" dirty="0" smtClean="0">
              <a:latin typeface="Calibri" panose="020F0502020204030204" pitchFamily="34" charset="0"/>
            </a:endParaRPr>
          </a:p>
          <a:p>
            <a:pPr algn="just"/>
            <a:r>
              <a:rPr lang="tr-TR" sz="2800" b="1" i="1" dirty="0" smtClean="0">
                <a:latin typeface="Calibri" panose="020F0502020204030204" pitchFamily="34" charset="0"/>
              </a:rPr>
              <a:t>    İlimizdeki resmi-özel tüm ortaokul ve liseleri    kapsamaktadır.</a:t>
            </a:r>
            <a:endParaRPr lang="tr-TR" sz="2800" b="1" i="1" dirty="0">
              <a:latin typeface="Calibri" panose="020F0502020204030204" pitchFamily="34" charset="0"/>
            </a:endParaRPr>
          </a:p>
          <a:p>
            <a:pPr marL="457200" indent="-457200" algn="just"/>
            <a:endParaRPr lang="tr-TR" sz="2800" b="1" i="1" dirty="0" smtClean="0"/>
          </a:p>
          <a:p>
            <a:pPr algn="just"/>
            <a:endParaRPr lang="tr-TR" sz="2800" b="1" i="1" dirty="0" smtClean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ADDD6D41-7863-4FBA-8598-4C2C2E334E8F}"/>
              </a:ext>
            </a:extLst>
          </p:cNvPr>
          <p:cNvSpPr/>
          <p:nvPr/>
        </p:nvSpPr>
        <p:spPr>
          <a:xfrm>
            <a:off x="2016900" y="1015805"/>
            <a:ext cx="95074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i="1" dirty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ATAK </a:t>
            </a:r>
            <a:r>
              <a:rPr lang="tr-TR" sz="2800" b="1" i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01 Projesi’nin Amacı</a:t>
            </a:r>
            <a:endParaRPr lang="tr-TR" sz="2800" b="1" i="1" dirty="0">
              <a:ln/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2260</TotalTime>
  <Words>1025</Words>
  <Application>Microsoft Office PowerPoint</Application>
  <PresentationFormat>Geniş ekran</PresentationFormat>
  <Paragraphs>391</Paragraphs>
  <Slides>31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8" baseType="lpstr">
      <vt:lpstr>Arial</vt:lpstr>
      <vt:lpstr>Bodoni MT</vt:lpstr>
      <vt:lpstr>Calibri</vt:lpstr>
      <vt:lpstr>Corbel</vt:lpstr>
      <vt:lpstr>Times New Roman</vt:lpstr>
      <vt:lpstr>Wingdings</vt:lpstr>
      <vt:lpstr>Paralaks</vt:lpstr>
      <vt:lpstr>(2019-2023)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ADANA İL MİLLİ EĞİTİM MÜDÜRLÜĞÜ İSTATİSTİKLERİ (2018-2019)</dc:title>
  <dc:creator>Kani</dc:creator>
  <cp:lastModifiedBy>HaticeSENEL</cp:lastModifiedBy>
  <cp:revision>297</cp:revision>
  <cp:lastPrinted>2019-09-24T13:02:38Z</cp:lastPrinted>
  <dcterms:created xsi:type="dcterms:W3CDTF">2019-02-25T12:31:18Z</dcterms:created>
  <dcterms:modified xsi:type="dcterms:W3CDTF">2019-10-23T11:27:34Z</dcterms:modified>
</cp:coreProperties>
</file>