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handoutMasterIdLst>
    <p:handoutMasterId r:id="rId17"/>
  </p:handoutMasterIdLst>
  <p:sldIdLst>
    <p:sldId id="280" r:id="rId2"/>
    <p:sldId id="261" r:id="rId3"/>
    <p:sldId id="282" r:id="rId4"/>
    <p:sldId id="264" r:id="rId5"/>
    <p:sldId id="283" r:id="rId6"/>
    <p:sldId id="278" r:id="rId7"/>
    <p:sldId id="279" r:id="rId8"/>
    <p:sldId id="265" r:id="rId9"/>
    <p:sldId id="266" r:id="rId10"/>
    <p:sldId id="277" r:id="rId11"/>
    <p:sldId id="270" r:id="rId12"/>
    <p:sldId id="271" r:id="rId13"/>
    <p:sldId id="281" r:id="rId14"/>
    <p:sldId id="275" r:id="rId15"/>
    <p:sldId id="276"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8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BF2669B-883C-4FA5-9D17-B5B67D5A69FD}" type="datetimeFigureOut">
              <a:rPr lang="tr-TR" smtClean="0"/>
              <a:t>23.10.2019</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E458D21-9759-41F8-BE95-A30307E868B4}" type="slidenum">
              <a:rPr lang="tr-TR" smtClean="0"/>
              <a:t>‹#›</a:t>
            </a:fld>
            <a:endParaRPr lang="tr-TR"/>
          </a:p>
        </p:txBody>
      </p:sp>
    </p:spTree>
    <p:extLst>
      <p:ext uri="{BB962C8B-B14F-4D97-AF65-F5344CB8AC3E}">
        <p14:creationId xmlns:p14="http://schemas.microsoft.com/office/powerpoint/2010/main" val="18756584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831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944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361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80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320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578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8" name="Altbilgi Yer Tutucusu 7"/>
          <p:cNvSpPr>
            <a:spLocks noGrp="1"/>
          </p:cNvSpPr>
          <p:nvPr>
            <p:ph type="ftr" sz="quarter" idx="11"/>
          </p:nvPr>
        </p:nvSpPr>
        <p:spPr/>
        <p:txBody>
          <a:bodyPr/>
          <a:lstStyle/>
          <a:p>
            <a:endParaRPr lang="en-US" dirty="0"/>
          </a:p>
        </p:txBody>
      </p:sp>
      <p:sp>
        <p:nvSpPr>
          <p:cNvPr id="9" name="Slayt Numarası Yer Tutucusu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789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4" name="Altbilgi Yer Tutucusu 3"/>
          <p:cNvSpPr>
            <a:spLocks noGrp="1"/>
          </p:cNvSpPr>
          <p:nvPr>
            <p:ph type="ftr" sz="quarter" idx="11"/>
          </p:nvPr>
        </p:nvSpPr>
        <p:spPr/>
        <p:txBody>
          <a:bodyPr/>
          <a:lstStyle/>
          <a:p>
            <a:endParaRPr lang="en-US"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798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3" name="Altbilgi Yer Tutucusu 2"/>
          <p:cNvSpPr>
            <a:spLocks noGrp="1"/>
          </p:cNvSpPr>
          <p:nvPr>
            <p:ph type="ftr" sz="quarter" idx="11"/>
          </p:nvPr>
        </p:nvSpPr>
        <p:spPr/>
        <p:txBody>
          <a:bodyPr/>
          <a:lstStyle/>
          <a:p>
            <a:endParaRPr lang="en-US"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46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640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1BEF0D-F0BB-DE4B-95CE-6DB70DBA9567}" type="datetimeFigureOut">
              <a:rPr lang="en-US" smtClean="0"/>
              <a:pPr/>
              <a:t>10/23/2019</a:t>
            </a:fld>
            <a:endParaRPr lang="en-US" dirty="0"/>
          </a:p>
        </p:txBody>
      </p:sp>
      <p:sp>
        <p:nvSpPr>
          <p:cNvPr id="6" name="Altbilgi Yer Tutucusu 5"/>
          <p:cNvSpPr>
            <a:spLocks noGrp="1"/>
          </p:cNvSpPr>
          <p:nvPr>
            <p:ph type="ftr" sz="quarter" idx="11"/>
          </p:nvPr>
        </p:nvSpPr>
        <p:spPr/>
        <p:txBody>
          <a:bodyPr/>
          <a:lstStyle/>
          <a:p>
            <a:endParaRPr lang="en-US" dirty="0"/>
          </a:p>
        </p:txBody>
      </p:sp>
      <p:sp>
        <p:nvSpPr>
          <p:cNvPr id="7" name="Slayt Numarası Yer Tutucusu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728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10/23/2019</a:t>
            </a:fld>
            <a:endParaRPr lang="en-US"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4526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adanaarge.meb.gov.tr/"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mailto:argeaske@gmail.co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3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085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1048863" y="1517228"/>
            <a:ext cx="10191151" cy="4450957"/>
          </a:xfrm>
        </p:spPr>
        <p:txBody>
          <a:bodyPr>
            <a:normAutofit/>
          </a:bodyPr>
          <a:lstStyle/>
          <a:p>
            <a:pPr marL="0" indent="0" algn="ctr">
              <a:buNone/>
            </a:pPr>
            <a:r>
              <a:rPr lang="tr-TR" sz="2400" b="1" dirty="0">
                <a:solidFill>
                  <a:srgbClr val="FF0000"/>
                </a:solidFill>
              </a:rPr>
              <a:t>PROJE FAALİYETLERİ</a:t>
            </a:r>
          </a:p>
          <a:p>
            <a:pPr marL="0" indent="0">
              <a:buNone/>
            </a:pPr>
            <a:endParaRPr lang="tr-TR" sz="2400" dirty="0"/>
          </a:p>
          <a:p>
            <a:pPr marL="0" indent="0">
              <a:buNone/>
            </a:pPr>
            <a:r>
              <a:rPr lang="tr-TR" sz="2400" dirty="0"/>
              <a:t>Projenin başlıca iki faaliyeti vardır:</a:t>
            </a:r>
          </a:p>
          <a:p>
            <a:pPr marL="0" indent="0">
              <a:buNone/>
            </a:pPr>
            <a:endParaRPr lang="tr-TR" sz="2400" dirty="0"/>
          </a:p>
          <a:p>
            <a:pPr algn="just"/>
            <a:r>
              <a:rPr lang="tr-TR" sz="2400" dirty="0"/>
              <a:t>Proje faaliyetlerinden ilki ve en önemlisi </a:t>
            </a:r>
            <a:r>
              <a:rPr lang="tr-TR" sz="2400" u="sng" dirty="0"/>
              <a:t>aylık yönetici-öğretmen buluşmaları </a:t>
            </a:r>
            <a:r>
              <a:rPr lang="tr-TR" sz="2400" dirty="0"/>
              <a:t>olacaktır.</a:t>
            </a:r>
          </a:p>
          <a:p>
            <a:pPr algn="just"/>
            <a:r>
              <a:rPr lang="tr-TR" sz="2400" dirty="0"/>
              <a:t>Projenin ikinci faaliyeti olarak da “Öğretmenimi Dinliyorum “ sloganıyla </a:t>
            </a:r>
            <a:r>
              <a:rPr lang="tr-TR" sz="2400" dirty="0" smtClean="0"/>
              <a:t>öğretmenlerin, İl MEM tarafından düzenlenecek bir organizasyonda, yaşamış </a:t>
            </a:r>
            <a:r>
              <a:rPr lang="tr-TR" sz="2400" dirty="0"/>
              <a:t>oldukları hikayeleri veli, öğrenci ve </a:t>
            </a:r>
            <a:r>
              <a:rPr lang="tr-TR" sz="2400" dirty="0" smtClean="0"/>
              <a:t>eğitimin diğer </a:t>
            </a:r>
            <a:r>
              <a:rPr lang="tr-TR" sz="2400" dirty="0" err="1" smtClean="0"/>
              <a:t>paydaşalarıyla</a:t>
            </a:r>
            <a:r>
              <a:rPr lang="tr-TR" sz="2400" dirty="0" smtClean="0"/>
              <a:t> paylaşmasıdır</a:t>
            </a:r>
            <a:r>
              <a:rPr lang="tr-TR" sz="2400" dirty="0"/>
              <a:t>.</a:t>
            </a:r>
          </a:p>
        </p:txBody>
      </p:sp>
    </p:spTree>
    <p:extLst>
      <p:ext uri="{BB962C8B-B14F-4D97-AF65-F5344CB8AC3E}">
        <p14:creationId xmlns:p14="http://schemas.microsoft.com/office/powerpoint/2010/main" val="55914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2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12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125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125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675237" y="1025613"/>
            <a:ext cx="10191151" cy="5365356"/>
          </a:xfrm>
        </p:spPr>
        <p:txBody>
          <a:bodyPr>
            <a:normAutofit fontScale="55000" lnSpcReduction="20000"/>
          </a:bodyPr>
          <a:lstStyle/>
          <a:p>
            <a:pPr marL="0" lvl="0" indent="0">
              <a:buNone/>
            </a:pPr>
            <a:endParaRPr lang="tr-TR" sz="3100" b="1" dirty="0" smtClean="0">
              <a:solidFill>
                <a:srgbClr val="FF0000"/>
              </a:solidFill>
            </a:endParaRPr>
          </a:p>
          <a:p>
            <a:pPr marL="0" lvl="0" indent="0">
              <a:buNone/>
            </a:pPr>
            <a:r>
              <a:rPr lang="tr-TR" sz="4400" b="1" dirty="0" smtClean="0">
                <a:solidFill>
                  <a:srgbClr val="FF0000"/>
                </a:solidFill>
              </a:rPr>
              <a:t>Projenin </a:t>
            </a:r>
            <a:r>
              <a:rPr lang="tr-TR" sz="4400" b="1" dirty="0">
                <a:solidFill>
                  <a:srgbClr val="FF0000"/>
                </a:solidFill>
              </a:rPr>
              <a:t>ilk faaliyeti olan aylık </a:t>
            </a:r>
            <a:r>
              <a:rPr lang="tr-TR" sz="4400" b="1" dirty="0" smtClean="0">
                <a:solidFill>
                  <a:srgbClr val="FF0000"/>
                </a:solidFill>
              </a:rPr>
              <a:t>Öğretmen-Yönetici Buluşmaları </a:t>
            </a:r>
            <a:r>
              <a:rPr lang="tr-TR" sz="4400" b="1" dirty="0">
                <a:solidFill>
                  <a:srgbClr val="FF0000"/>
                </a:solidFill>
              </a:rPr>
              <a:t>kapsamında;</a:t>
            </a:r>
          </a:p>
          <a:p>
            <a:pPr lvl="0"/>
            <a:endParaRPr lang="tr-TR" sz="3600" dirty="0" smtClean="0"/>
          </a:p>
          <a:p>
            <a:pPr lvl="0" algn="just"/>
            <a:r>
              <a:rPr lang="tr-TR" sz="3200" dirty="0"/>
              <a:t>Toplantılara il genelinde ve 15 ilçe merkezinde her ay belirlenecek 50’şer gönüllü öğretmen katılacaktır.</a:t>
            </a:r>
          </a:p>
          <a:p>
            <a:pPr lvl="0" algn="just"/>
            <a:r>
              <a:rPr lang="tr-TR" sz="3200" dirty="0"/>
              <a:t>Toplantılar il genelinde Vali başkanlığında İl Milli Eğitim Müdürünün katılımıyla, İlçe merkezlerinde ise Kaymakam başkanlığında İlçe Milli Eğitim Müdürünün katılımıyla, her ayın son hafta sonu  içerisinde uygun bulunan saatler arasında gerçekleştirilecektir.</a:t>
            </a:r>
          </a:p>
          <a:p>
            <a:pPr lvl="0" algn="just"/>
            <a:r>
              <a:rPr lang="tr-TR" sz="3200" dirty="0"/>
              <a:t>Toplantılara katılımcı öğretmenlerin kurum özelliklerine göre ilgili müdür yardımcıları ve şube müdürleri de katılabilecektir.</a:t>
            </a:r>
          </a:p>
          <a:p>
            <a:pPr lvl="0" algn="just"/>
            <a:r>
              <a:rPr lang="tr-TR" sz="3200" dirty="0"/>
              <a:t>Toplantıya katılacak öğretmenler gönüllülük esasına dayanılarak belirlenecektir. Bu amaçla her ay </a:t>
            </a:r>
            <a:r>
              <a:rPr lang="tr-TR" sz="3200" dirty="0" smtClean="0"/>
              <a:t>Adana İl Milli Eğitim Müdürlüğü AR-GE Birimi web adresi (</a:t>
            </a:r>
            <a:r>
              <a:rPr lang="tr-TR" sz="3300" dirty="0">
                <a:hlinkClick r:id="rId2"/>
              </a:rPr>
              <a:t>http://adanaarge.meb.gov.tr</a:t>
            </a:r>
            <a:r>
              <a:rPr lang="tr-TR" sz="3300" dirty="0" smtClean="0">
                <a:hlinkClick r:id="rId2"/>
              </a:rPr>
              <a:t>/</a:t>
            </a:r>
            <a:r>
              <a:rPr lang="tr-TR" sz="3300" dirty="0" smtClean="0"/>
              <a:t>) </a:t>
            </a:r>
            <a:r>
              <a:rPr lang="tr-TR" sz="3200" dirty="0" smtClean="0"/>
              <a:t>üzerinde </a:t>
            </a:r>
            <a:r>
              <a:rPr lang="tr-TR" sz="3200" dirty="0"/>
              <a:t>Google form yayınlanacak ve bir sonraki ay için toplantıya katılacak öğretmenlerin başvuruları alınacaktır.</a:t>
            </a:r>
          </a:p>
          <a:p>
            <a:pPr lvl="0" algn="just"/>
            <a:r>
              <a:rPr lang="tr-TR" sz="3200" dirty="0"/>
              <a:t>Alınan başvurular Ar-Ge ekibi tarafından cinsiyet, branş, ilçe ve okul dağılımı gibi kriterler dikkate alınarak belirlenecek ve belirlenen kişilere toplantı tarihi, yeri ve saati resmi yollarla bildirilecektir.</a:t>
            </a:r>
          </a:p>
          <a:p>
            <a:pPr lvl="0" algn="just"/>
            <a:r>
              <a:rPr lang="tr-TR" sz="3200" dirty="0"/>
              <a:t>Toplantı gündemi;  toplantı sırasında belirlenerek, öğretmenler ve diğer katılımcılarla bilgi alışverişi, soru cevap, öneri paylaşımı şeklinde olacaktır.</a:t>
            </a:r>
          </a:p>
          <a:p>
            <a:pPr lvl="0" algn="just"/>
            <a:r>
              <a:rPr lang="tr-TR" sz="3200" dirty="0"/>
              <a:t>Toplantılar sıcak bir  aile ortamı havasında gerçekleştirilecektir.	</a:t>
            </a:r>
            <a:r>
              <a:rPr lang="tr-TR" sz="2400" dirty="0" smtClean="0"/>
              <a:t>	</a:t>
            </a:r>
            <a:endParaRPr lang="tr-TR" dirty="0"/>
          </a:p>
        </p:txBody>
      </p:sp>
    </p:spTree>
    <p:extLst>
      <p:ext uri="{BB962C8B-B14F-4D97-AF65-F5344CB8AC3E}">
        <p14:creationId xmlns:p14="http://schemas.microsoft.com/office/powerpoint/2010/main" val="178955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125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2" presetClass="entr" presetSubtype="4" fill="hold" grpId="0" nodeType="after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 calcmode="lin" valueType="num">
                                      <p:cBhvr additive="base">
                                        <p:cTn id="12" dur="125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3" dur="12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4" fill="hold" grpId="0" nodeType="after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125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125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750"/>
                            </p:stCondLst>
                            <p:childTnLst>
                              <p:par>
                                <p:cTn id="20" presetID="2" presetClass="entr" presetSubtype="4" fill="hold" grpId="0" nodeType="after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 calcmode="lin" valueType="num">
                                      <p:cBhvr additive="base">
                                        <p:cTn id="22" dur="125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3" dur="125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0"/>
                            </p:stCondLst>
                            <p:childTnLst>
                              <p:par>
                                <p:cTn id="25" presetID="2" presetClass="entr" presetSubtype="4" fill="hold" grpId="0" nodeType="after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125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125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6250"/>
                            </p:stCondLst>
                            <p:childTnLst>
                              <p:par>
                                <p:cTn id="30" presetID="2" presetClass="entr" presetSubtype="4" fill="hold" grpId="0" nodeType="after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 calcmode="lin" valueType="num">
                                      <p:cBhvr additive="base">
                                        <p:cTn id="32" dur="125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3" dur="125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7500"/>
                            </p:stCondLst>
                            <p:childTnLst>
                              <p:par>
                                <p:cTn id="35" presetID="2" presetClass="entr" presetSubtype="4" fill="hold" grpId="0" nodeType="after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 calcmode="lin" valueType="num">
                                      <p:cBhvr additive="base">
                                        <p:cTn id="37" dur="125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8" dur="125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777576" y="1389976"/>
            <a:ext cx="10191151" cy="4844645"/>
          </a:xfrm>
        </p:spPr>
        <p:txBody>
          <a:bodyPr>
            <a:normAutofit/>
          </a:bodyPr>
          <a:lstStyle/>
          <a:p>
            <a:pPr marL="0" lvl="0" indent="0">
              <a:buNone/>
            </a:pPr>
            <a:r>
              <a:rPr lang="tr-TR" sz="2400" b="1" dirty="0">
                <a:solidFill>
                  <a:srgbClr val="FF0000"/>
                </a:solidFill>
              </a:rPr>
              <a:t>Öğretmenimi Dinliyorum F</a:t>
            </a:r>
            <a:r>
              <a:rPr lang="tr-TR" sz="2400" b="1" dirty="0" smtClean="0">
                <a:solidFill>
                  <a:srgbClr val="FF0000"/>
                </a:solidFill>
              </a:rPr>
              <a:t>aaliyeti </a:t>
            </a:r>
            <a:r>
              <a:rPr lang="tr-TR" sz="2400" b="1" dirty="0">
                <a:solidFill>
                  <a:srgbClr val="FF0000"/>
                </a:solidFill>
              </a:rPr>
              <a:t>kapsamında ;</a:t>
            </a:r>
            <a:r>
              <a:rPr lang="tr-TR" sz="2400" dirty="0">
                <a:solidFill>
                  <a:prstClr val="black"/>
                </a:solidFill>
              </a:rPr>
              <a:t> </a:t>
            </a:r>
          </a:p>
          <a:p>
            <a:pPr marL="0" lvl="0" indent="0">
              <a:buNone/>
            </a:pPr>
            <a:endParaRPr lang="tr-TR" sz="2400" dirty="0">
              <a:solidFill>
                <a:prstClr val="black"/>
              </a:solidFill>
            </a:endParaRPr>
          </a:p>
          <a:p>
            <a:pPr lvl="0" algn="just"/>
            <a:r>
              <a:rPr lang="tr-TR" sz="2400" dirty="0">
                <a:solidFill>
                  <a:prstClr val="black"/>
                </a:solidFill>
              </a:rPr>
              <a:t>Katılımcılara ilham, heyecan ve yeni fikirler veren konuşmalar yapabilecek öğretmenler belirlenerek, izleyiciyle bir araya getirilecektir. Böylece katılımcılara eğitimle ilgili ilginç deneyimler, beklenmedik bağlantılar, olağandışı görüşler ve güçlü bir ilham kaynağı olacaktır. </a:t>
            </a:r>
          </a:p>
          <a:p>
            <a:pPr lvl="0" algn="just"/>
            <a:endParaRPr lang="tr-TR" sz="2400" dirty="0">
              <a:solidFill>
                <a:prstClr val="black"/>
              </a:solidFill>
            </a:endParaRPr>
          </a:p>
          <a:p>
            <a:pPr lvl="0" algn="just"/>
            <a:r>
              <a:rPr lang="tr-TR" sz="2400" dirty="0">
                <a:solidFill>
                  <a:prstClr val="black"/>
                </a:solidFill>
              </a:rPr>
              <a:t>Etkinlikte öğretmenden yöneticiye, veliden öğrenciye tüm paydaşlar yer alabilecektir. Faaliyet Adana ilindeki tüm öğretmenleri, yöneticileri, öğrenci ve velileri kapsayacaktır. Bu faaliyetteki amacımız </a:t>
            </a:r>
            <a:r>
              <a:rPr lang="tr-TR" sz="2400" u="sng" dirty="0">
                <a:solidFill>
                  <a:prstClr val="black"/>
                </a:solidFill>
              </a:rPr>
              <a:t>Adana eğitimini değiştirebilecek güce sahip fikirler</a:t>
            </a:r>
            <a:r>
              <a:rPr lang="tr-TR" sz="2400" dirty="0">
                <a:solidFill>
                  <a:prstClr val="black"/>
                </a:solidFill>
              </a:rPr>
              <a:t>, mesleki tutku, kahkaha, güzellik ve beceri paylaşımı olacaktır. </a:t>
            </a:r>
          </a:p>
          <a:p>
            <a:pPr marL="0" lvl="0" indent="0" algn="just">
              <a:buNone/>
            </a:pPr>
            <a:endParaRPr lang="tr-TR" sz="2400" dirty="0"/>
          </a:p>
        </p:txBody>
      </p:sp>
    </p:spTree>
    <p:extLst>
      <p:ext uri="{BB962C8B-B14F-4D97-AF65-F5344CB8AC3E}">
        <p14:creationId xmlns:p14="http://schemas.microsoft.com/office/powerpoint/2010/main" val="328249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2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12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125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635908" y="1261187"/>
            <a:ext cx="10191151" cy="4844645"/>
          </a:xfrm>
        </p:spPr>
        <p:txBody>
          <a:bodyPr>
            <a:normAutofit/>
          </a:bodyPr>
          <a:lstStyle/>
          <a:p>
            <a:pPr lvl="0" algn="just"/>
            <a:r>
              <a:rPr lang="tr-TR" sz="2400" dirty="0">
                <a:solidFill>
                  <a:prstClr val="black"/>
                </a:solidFill>
              </a:rPr>
              <a:t>Öğretmenimi Dinliyorum” sloganıyla öğretmenler yaşantı ve tecrübelerini her dönem için bir defa olmak üzere toplam 8 öğretmen ( emekli öğretmenler dahil) 10’ ar dakika katılımcılara anlatacaktır.</a:t>
            </a:r>
          </a:p>
          <a:p>
            <a:pPr lvl="0" algn="just"/>
            <a:r>
              <a:rPr lang="tr-TR" sz="2400" dirty="0">
                <a:solidFill>
                  <a:prstClr val="black"/>
                </a:solidFill>
              </a:rPr>
              <a:t>Hikayelerin belirlenmesi için öğretmenlere öncesinde duyuru yapılarak hikayelerini 10dk geçmeyecek şekilde video olarak kaydetmeleri ve bu videoyu </a:t>
            </a:r>
            <a:r>
              <a:rPr lang="tr-TR" sz="2400" u="sng" dirty="0">
                <a:solidFill>
                  <a:prstClr val="black"/>
                </a:solidFill>
                <a:hlinkClick r:id="rId2"/>
              </a:rPr>
              <a:t>argeaske@gmail.com</a:t>
            </a:r>
            <a:r>
              <a:rPr lang="tr-TR" sz="2400" dirty="0">
                <a:solidFill>
                  <a:prstClr val="black"/>
                </a:solidFill>
              </a:rPr>
              <a:t> adresine göndermeleri istenecektir.</a:t>
            </a:r>
          </a:p>
          <a:p>
            <a:pPr lvl="0" algn="just"/>
            <a:r>
              <a:rPr lang="tr-TR" sz="2400" dirty="0">
                <a:solidFill>
                  <a:prstClr val="black"/>
                </a:solidFill>
              </a:rPr>
              <a:t>Ar-Ge birimi tarafından hikayeler izlenerek içlerinden her dönem en etkili   8 hikaye belirlenecektir. Belirlenen hikayeler belli bir formatta veli, öğrenci veya öğretmen gruplarına hikaye anlatımı şeklinde sunulacaktır. Belirlenen hikaye sahiplerine  toplantı tarihi, yeri ve saati resmi yollarla bildirilecektir. </a:t>
            </a:r>
          </a:p>
          <a:p>
            <a:pPr marL="0" lvl="0" indent="0" algn="just">
              <a:buNone/>
            </a:pPr>
            <a:endParaRPr lang="tr-TR" sz="2400" dirty="0"/>
          </a:p>
        </p:txBody>
      </p:sp>
    </p:spTree>
    <p:extLst>
      <p:ext uri="{BB962C8B-B14F-4D97-AF65-F5344CB8AC3E}">
        <p14:creationId xmlns:p14="http://schemas.microsoft.com/office/powerpoint/2010/main" val="33972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2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125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125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12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12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694901" y="1133368"/>
            <a:ext cx="10191151" cy="4618503"/>
          </a:xfrm>
        </p:spPr>
        <p:txBody>
          <a:bodyPr>
            <a:normAutofit/>
          </a:bodyPr>
          <a:lstStyle/>
          <a:p>
            <a:pPr marL="0" indent="0" algn="just">
              <a:buNone/>
            </a:pPr>
            <a:r>
              <a:rPr lang="tr-TR" sz="2000" b="1" dirty="0"/>
              <a:t>PROJEYİ DÜZENLEYEN KURUM</a:t>
            </a:r>
            <a:endParaRPr lang="tr-TR" sz="2000" dirty="0"/>
          </a:p>
          <a:p>
            <a:pPr marL="0" indent="0" algn="just">
              <a:buNone/>
            </a:pPr>
            <a:r>
              <a:rPr lang="tr-TR" sz="2000" dirty="0"/>
              <a:t>Adana İl Milli Eğitim Müdürlüğü</a:t>
            </a:r>
          </a:p>
          <a:p>
            <a:pPr marL="0" indent="0" algn="just">
              <a:buNone/>
            </a:pPr>
            <a:r>
              <a:rPr lang="tr-TR" sz="2000" b="1" dirty="0"/>
              <a:t>PROJE DESTEK VE </a:t>
            </a:r>
            <a:r>
              <a:rPr lang="tr-TR" sz="2000" b="1" dirty="0" smtClean="0"/>
              <a:t>UYGULAMA </a:t>
            </a:r>
            <a:r>
              <a:rPr lang="tr-TR" sz="2000" b="1" dirty="0"/>
              <a:t>BİRİMİ</a:t>
            </a:r>
            <a:endParaRPr lang="tr-TR" sz="2000" dirty="0"/>
          </a:p>
          <a:p>
            <a:pPr marL="0" indent="0" algn="just">
              <a:buNone/>
            </a:pPr>
            <a:r>
              <a:rPr lang="tr-TR" sz="2000" dirty="0"/>
              <a:t>İl Milli Eğitim Müdürlüğü </a:t>
            </a:r>
            <a:r>
              <a:rPr lang="tr-TR" sz="2000" dirty="0" smtClean="0"/>
              <a:t>AR-GE Birimi</a:t>
            </a:r>
            <a:endParaRPr lang="tr-TR" sz="2000" dirty="0"/>
          </a:p>
          <a:p>
            <a:pPr marL="0" indent="0" algn="just">
              <a:buNone/>
            </a:pPr>
            <a:r>
              <a:rPr lang="tr-TR" sz="2000" b="1" dirty="0"/>
              <a:t>KAPSAM</a:t>
            </a:r>
            <a:endParaRPr lang="tr-TR" sz="2000" dirty="0"/>
          </a:p>
          <a:p>
            <a:pPr marL="0" indent="0" algn="just">
              <a:buNone/>
            </a:pPr>
            <a:r>
              <a:rPr lang="tr-TR" sz="2000" dirty="0"/>
              <a:t>Bu proje, İl Milli Eğitim Müdürlüğü Yöneticilerini ve il geneli öğretmenlerini kapsamaktadır. Ekim 2019-Haziran 2019, bir yıllık süreyi kapsar.</a:t>
            </a:r>
          </a:p>
          <a:p>
            <a:pPr marL="0" indent="0" algn="just">
              <a:buNone/>
            </a:pPr>
            <a:r>
              <a:rPr lang="tr-TR" sz="2000" b="1" dirty="0"/>
              <a:t>İLKELER:</a:t>
            </a:r>
            <a:endParaRPr lang="tr-TR" sz="2000" dirty="0"/>
          </a:p>
          <a:p>
            <a:pPr marL="0" indent="0" algn="just">
              <a:buNone/>
            </a:pPr>
            <a:r>
              <a:rPr lang="tr-TR" sz="2000" dirty="0"/>
              <a:t>Proje destek ve uygulaması İl Milli Eğitim Müdürlüğü’ </a:t>
            </a:r>
            <a:r>
              <a:rPr lang="tr-TR" sz="2000" dirty="0" err="1"/>
              <a:t>nce</a:t>
            </a:r>
            <a:r>
              <a:rPr lang="tr-TR" sz="2000" dirty="0"/>
              <a:t> </a:t>
            </a:r>
            <a:r>
              <a:rPr lang="tr-TR" sz="2000" dirty="0" smtClean="0"/>
              <a:t>sağlanacaktır. </a:t>
            </a:r>
          </a:p>
          <a:p>
            <a:pPr marL="0" indent="0" algn="just">
              <a:buNone/>
            </a:pPr>
            <a:r>
              <a:rPr lang="tr-TR" sz="2000" dirty="0" smtClean="0"/>
              <a:t>Yürütülen </a:t>
            </a:r>
            <a:r>
              <a:rPr lang="tr-TR" sz="2000" dirty="0"/>
              <a:t>faaliyetler sürekli </a:t>
            </a:r>
            <a:r>
              <a:rPr lang="tr-TR" sz="2000" dirty="0" smtClean="0"/>
              <a:t>desteklenecektir.</a:t>
            </a:r>
          </a:p>
          <a:p>
            <a:pPr algn="just"/>
            <a:r>
              <a:rPr lang="tr-TR" sz="2000" dirty="0" smtClean="0"/>
              <a:t>Gerçekleştirilen </a:t>
            </a:r>
            <a:r>
              <a:rPr lang="tr-TR" sz="2000" dirty="0"/>
              <a:t>olumlu faaliyetlerin tanıtımı ve paylaşımı sistematik olarak yapılacak ve </a:t>
            </a:r>
            <a:r>
              <a:rPr lang="tr-TR" sz="2000" dirty="0" smtClean="0"/>
              <a:t>AR-GE </a:t>
            </a:r>
            <a:r>
              <a:rPr lang="tr-TR" sz="2000" dirty="0"/>
              <a:t>Birimi tarafından sağlanacaktır</a:t>
            </a:r>
            <a:r>
              <a:rPr lang="tr-TR" sz="2000" dirty="0" smtClean="0"/>
              <a:t>.</a:t>
            </a:r>
            <a:r>
              <a:rPr lang="tr-TR" sz="2400" dirty="0" smtClean="0"/>
              <a:t>		</a:t>
            </a:r>
            <a:endParaRPr lang="tr-TR" dirty="0"/>
          </a:p>
        </p:txBody>
      </p:sp>
    </p:spTree>
    <p:extLst>
      <p:ext uri="{BB962C8B-B14F-4D97-AF65-F5344CB8AC3E}">
        <p14:creationId xmlns:p14="http://schemas.microsoft.com/office/powerpoint/2010/main" val="303739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anim calcmode="lin" valueType="num">
                                      <p:cBhvr>
                                        <p:cTn id="1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anim calcmode="lin" valueType="num">
                                      <p:cBhvr>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anim calcmode="lin" valueType="num">
                                      <p:cBhvr>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anim calcmode="lin" valueType="num">
                                      <p:cBhvr>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anim calcmode="lin" valueType="num">
                                      <p:cBhvr>
                                        <p:cTn id="3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500"/>
                                        <p:tgtEl>
                                          <p:spTgt spid="4">
                                            <p:txEl>
                                              <p:pRg st="6" end="6"/>
                                            </p:txEl>
                                          </p:spTgt>
                                        </p:tgtEl>
                                      </p:cBhvr>
                                    </p:animEffect>
                                    <p:anim calcmode="lin" valueType="num">
                                      <p:cBhvr>
                                        <p:cTn id="4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500"/>
                                        <p:tgtEl>
                                          <p:spTgt spid="4">
                                            <p:txEl>
                                              <p:pRg st="7" end="7"/>
                                            </p:txEl>
                                          </p:spTgt>
                                        </p:tgtEl>
                                      </p:cBhvr>
                                    </p:animEffect>
                                    <p:anim calcmode="lin" valueType="num">
                                      <p:cBhvr>
                                        <p:cTn id="50"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Effect transition="in" filter="fade">
                                      <p:cBhvr>
                                        <p:cTn id="55" dur="500"/>
                                        <p:tgtEl>
                                          <p:spTgt spid="4">
                                            <p:txEl>
                                              <p:pRg st="8" end="8"/>
                                            </p:txEl>
                                          </p:spTgt>
                                        </p:tgtEl>
                                      </p:cBhvr>
                                    </p:animEffect>
                                    <p:anim calcmode="lin" valueType="num">
                                      <p:cBhvr>
                                        <p:cTn id="56"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Effect transition="in" filter="fade">
                                      <p:cBhvr>
                                        <p:cTn id="61" dur="500"/>
                                        <p:tgtEl>
                                          <p:spTgt spid="4">
                                            <p:txEl>
                                              <p:pRg st="9" end="9"/>
                                            </p:txEl>
                                          </p:spTgt>
                                        </p:tgtEl>
                                      </p:cBhvr>
                                    </p:animEffect>
                                    <p:anim calcmode="lin" valueType="num">
                                      <p:cBhvr>
                                        <p:cTn id="62"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249560" y="5934670"/>
            <a:ext cx="5741773" cy="923330"/>
          </a:xfrm>
          <a:prstGeom prst="rect">
            <a:avLst/>
          </a:prstGeom>
          <a:noFill/>
        </p:spPr>
        <p:txBody>
          <a:bodyPr wrap="square" rtlCol="0">
            <a:spAutoFit/>
          </a:bodyPr>
          <a:lstStyle/>
          <a:p>
            <a:pPr algn="ctr"/>
            <a:r>
              <a:rPr lang="tr-TR" b="1" dirty="0" smtClean="0"/>
              <a:t>Adana İl Milli Eğitim Müdürlüğü</a:t>
            </a:r>
          </a:p>
          <a:p>
            <a:pPr algn="ctr"/>
            <a:r>
              <a:rPr lang="tr-TR" b="1" dirty="0" smtClean="0"/>
              <a:t>AR-GE Birimi</a:t>
            </a:r>
          </a:p>
          <a:p>
            <a:pPr algn="ctr"/>
            <a:endParaRPr lang="tr-TR" b="1" dirty="0" smtClean="0"/>
          </a:p>
        </p:txBody>
      </p:sp>
      <p:sp>
        <p:nvSpPr>
          <p:cNvPr id="6" name="Metin kutusu 5"/>
          <p:cNvSpPr txBox="1"/>
          <p:nvPr/>
        </p:nvSpPr>
        <p:spPr>
          <a:xfrm>
            <a:off x="3393721" y="5226784"/>
            <a:ext cx="5453449" cy="707886"/>
          </a:xfrm>
          <a:prstGeom prst="rect">
            <a:avLst/>
          </a:prstGeom>
          <a:noFill/>
        </p:spPr>
        <p:txBody>
          <a:bodyPr wrap="square" rtlCol="0">
            <a:spAutoFit/>
          </a:bodyPr>
          <a:lstStyle/>
          <a:p>
            <a:pPr lvl="0" algn="ctr"/>
            <a:r>
              <a:rPr lang="tr-TR" sz="4000" dirty="0">
                <a:solidFill>
                  <a:schemeClr val="tx1">
                    <a:lumMod val="75000"/>
                    <a:lumOff val="25000"/>
                  </a:schemeClr>
                </a:solidFill>
              </a:rPr>
              <a:t>Teşekkürler.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4921" y="1979474"/>
            <a:ext cx="3071047" cy="3071047"/>
          </a:xfrm>
          <a:prstGeom prst="rect">
            <a:avLst/>
          </a:prstGeom>
        </p:spPr>
      </p:pic>
    </p:spTree>
    <p:extLst>
      <p:ext uri="{BB962C8B-B14F-4D97-AF65-F5344CB8AC3E}">
        <p14:creationId xmlns:p14="http://schemas.microsoft.com/office/powerpoint/2010/main" val="389139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714566" y="2008439"/>
            <a:ext cx="10191151" cy="3438632"/>
          </a:xfrm>
        </p:spPr>
        <p:txBody>
          <a:bodyPr>
            <a:normAutofit/>
          </a:bodyPr>
          <a:lstStyle/>
          <a:p>
            <a:pPr marL="0" indent="0" algn="just">
              <a:buNone/>
            </a:pPr>
            <a:endParaRPr lang="tr-TR" sz="2400" dirty="0" smtClean="0"/>
          </a:p>
          <a:p>
            <a:pPr algn="just"/>
            <a:r>
              <a:rPr lang="tr-TR" sz="2400" dirty="0"/>
              <a:t>İnsan ilişkilerinde </a:t>
            </a:r>
            <a:r>
              <a:rPr lang="tr-TR" sz="2400" dirty="0">
                <a:solidFill>
                  <a:srgbClr val="FF0000"/>
                </a:solidFill>
              </a:rPr>
              <a:t>iletişim</a:t>
            </a:r>
            <a:r>
              <a:rPr lang="tr-TR" sz="2400" dirty="0"/>
              <a:t> en önemli konudur. </a:t>
            </a:r>
          </a:p>
          <a:p>
            <a:pPr algn="just"/>
            <a:endParaRPr lang="tr-TR" sz="2400" dirty="0"/>
          </a:p>
          <a:p>
            <a:pPr algn="just"/>
            <a:r>
              <a:rPr lang="tr-TR" sz="2400" dirty="0" smtClean="0"/>
              <a:t>Türkiye'nin </a:t>
            </a:r>
            <a:r>
              <a:rPr lang="tr-TR" sz="2400" dirty="0"/>
              <a:t>de dahil olduğu 32 ülkeyi kapsayan </a:t>
            </a:r>
            <a:r>
              <a:rPr lang="tr-TR" sz="2400" dirty="0" smtClean="0"/>
              <a:t>bir araştırmada, iş hayatında %</a:t>
            </a:r>
            <a:r>
              <a:rPr lang="tr-TR" sz="2400" dirty="0"/>
              <a:t>81 ile yüz yüze iletişimi en çok tercih eden ülke </a:t>
            </a:r>
            <a:r>
              <a:rPr lang="tr-TR" sz="2400" dirty="0" smtClean="0"/>
              <a:t>Türkiye’dir. (Randstad, İş Dünyası Eğilimleri)</a:t>
            </a:r>
            <a:endParaRPr lang="tr-TR" sz="2400" dirty="0"/>
          </a:p>
          <a:p>
            <a:pPr algn="just"/>
            <a:endParaRPr lang="tr-TR" sz="2400" dirty="0"/>
          </a:p>
        </p:txBody>
      </p:sp>
    </p:spTree>
    <p:extLst>
      <p:ext uri="{BB962C8B-B14F-4D97-AF65-F5344CB8AC3E}">
        <p14:creationId xmlns:p14="http://schemas.microsoft.com/office/powerpoint/2010/main" val="342224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746975" y="1558344"/>
            <a:ext cx="10158742" cy="4069724"/>
          </a:xfrm>
        </p:spPr>
        <p:txBody>
          <a:bodyPr>
            <a:normAutofit/>
          </a:bodyPr>
          <a:lstStyle/>
          <a:p>
            <a:pPr marL="0" indent="0" algn="just">
              <a:buNone/>
            </a:pPr>
            <a:r>
              <a:rPr lang="tr-TR" sz="2600" b="1" dirty="0" smtClean="0">
                <a:solidFill>
                  <a:srgbClr val="FF0000"/>
                </a:solidFill>
              </a:rPr>
              <a:t>İl Milli Eğitim Müdürlüğü’nde İletişim</a:t>
            </a:r>
          </a:p>
          <a:p>
            <a:pPr marL="0" indent="0" algn="just">
              <a:buNone/>
            </a:pPr>
            <a:endParaRPr lang="tr-TR" sz="2600" b="1" dirty="0" smtClean="0">
              <a:solidFill>
                <a:srgbClr val="FF0000"/>
              </a:solidFill>
            </a:endParaRPr>
          </a:p>
          <a:p>
            <a:pPr algn="just"/>
            <a:r>
              <a:rPr lang="tr-TR" sz="2400" dirty="0" smtClean="0"/>
              <a:t>Eğitim </a:t>
            </a:r>
            <a:r>
              <a:rPr lang="tr-TR" sz="2400" dirty="0"/>
              <a:t>sistemindeki yenilikler, eğitim öğretimdeki sorunların çözüm önerileri </a:t>
            </a:r>
            <a:r>
              <a:rPr lang="tr-TR" sz="2400" dirty="0" smtClean="0"/>
              <a:t>genellikle resmi </a:t>
            </a:r>
            <a:r>
              <a:rPr lang="tr-TR" sz="2400" dirty="0"/>
              <a:t>yazılarla </a:t>
            </a:r>
            <a:r>
              <a:rPr lang="tr-TR" sz="2400" dirty="0" smtClean="0"/>
              <a:t>okul/kurumlara, </a:t>
            </a:r>
            <a:r>
              <a:rPr lang="tr-TR" sz="2400" dirty="0"/>
              <a:t>il/ilçe milli eğitim müdürlüklerince duyurulmaktadır. </a:t>
            </a:r>
            <a:endParaRPr lang="tr-TR" sz="2400" dirty="0" smtClean="0"/>
          </a:p>
          <a:p>
            <a:pPr algn="just"/>
            <a:r>
              <a:rPr lang="tr-TR" sz="2400" dirty="0" smtClean="0"/>
              <a:t>Yapılan yazışmalar genellikle tek taraflı yapılmakta, hem geri </a:t>
            </a:r>
            <a:r>
              <a:rPr lang="tr-TR" sz="2400" dirty="0"/>
              <a:t>bildirim </a:t>
            </a:r>
            <a:r>
              <a:rPr lang="tr-TR" sz="2400" dirty="0" smtClean="0"/>
              <a:t>almak hem de işlerliğini izlemek açısından </a:t>
            </a:r>
            <a:r>
              <a:rPr lang="tr-TR" sz="2400" dirty="0"/>
              <a:t>yüz yüze iletişime göre çok pratik </a:t>
            </a:r>
            <a:r>
              <a:rPr lang="tr-TR" sz="2400" dirty="0" smtClean="0"/>
              <a:t>olmamaktadır.</a:t>
            </a:r>
          </a:p>
          <a:p>
            <a:pPr algn="just"/>
            <a:r>
              <a:rPr lang="tr-TR" sz="2400" u="sng" dirty="0" smtClean="0"/>
              <a:t>Yüz </a:t>
            </a:r>
            <a:r>
              <a:rPr lang="tr-TR" sz="2400" u="sng" dirty="0"/>
              <a:t>yüze yapılan </a:t>
            </a:r>
            <a:r>
              <a:rPr lang="tr-TR" sz="2400" u="sng" dirty="0" smtClean="0"/>
              <a:t>görüşmeler, </a:t>
            </a:r>
            <a:r>
              <a:rPr lang="tr-TR" sz="2400" u="sng" dirty="0"/>
              <a:t>yazılı iletişimden daha etkili sonuçlar doğurmaktadır</a:t>
            </a:r>
            <a:r>
              <a:rPr lang="tr-TR" sz="2400" u="sng" dirty="0" smtClean="0"/>
              <a:t>.</a:t>
            </a:r>
            <a:r>
              <a:rPr lang="tr-TR" sz="2400" dirty="0" smtClean="0"/>
              <a:t>	</a:t>
            </a:r>
            <a:endParaRPr lang="tr-TR" sz="2400" dirty="0"/>
          </a:p>
        </p:txBody>
      </p:sp>
    </p:spTree>
    <p:extLst>
      <p:ext uri="{BB962C8B-B14F-4D97-AF65-F5344CB8AC3E}">
        <p14:creationId xmlns:p14="http://schemas.microsoft.com/office/powerpoint/2010/main" val="40987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additive="base">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812889" y="1910116"/>
            <a:ext cx="10191151" cy="3635278"/>
          </a:xfrm>
        </p:spPr>
        <p:txBody>
          <a:bodyPr>
            <a:normAutofit/>
          </a:bodyPr>
          <a:lstStyle/>
          <a:p>
            <a:pPr marL="0" indent="0" algn="ctr">
              <a:buNone/>
            </a:pPr>
            <a:r>
              <a:rPr lang="tr-TR" sz="2400" b="1" dirty="0" smtClean="0">
                <a:solidFill>
                  <a:srgbClr val="FF0000"/>
                </a:solidFill>
              </a:rPr>
              <a:t>PROJENİN GEREKÇESİ</a:t>
            </a:r>
          </a:p>
          <a:p>
            <a:pPr marL="0" indent="0" algn="ctr">
              <a:buNone/>
            </a:pPr>
            <a:endParaRPr lang="tr-TR" sz="2400" dirty="0" smtClean="0">
              <a:solidFill>
                <a:srgbClr val="FF0000"/>
              </a:solidFill>
            </a:endParaRPr>
          </a:p>
          <a:p>
            <a:pPr algn="just"/>
            <a:r>
              <a:rPr lang="tr-TR" sz="2400" dirty="0" smtClean="0"/>
              <a:t>Eğitimdeki </a:t>
            </a:r>
            <a:r>
              <a:rPr lang="tr-TR" sz="2400" dirty="0"/>
              <a:t>gelişmeleri görebilmek, iş körlüklerini önleyebilmek ve motivasyonu arttırabilmek için her zaman yeni ve yaratıcı fikirlere ihtiyacımız bulunmaktadır. </a:t>
            </a:r>
          </a:p>
          <a:p>
            <a:pPr algn="just"/>
            <a:endParaRPr lang="tr-TR" sz="2400" dirty="0" smtClean="0"/>
          </a:p>
          <a:p>
            <a:pPr algn="just"/>
            <a:r>
              <a:rPr lang="tr-TR" sz="2400" dirty="0" smtClean="0"/>
              <a:t>Öğretmenlerin </a:t>
            </a:r>
            <a:r>
              <a:rPr lang="tr-TR" sz="2400" dirty="0"/>
              <a:t>yaratıcı ve eğitim öğretimi geliştiren fikirlerini alabilmek, içlerindeki cevheri ortaya çıkarabilmek ancak çok iyi tasarlanmış bir iç </a:t>
            </a:r>
            <a:r>
              <a:rPr lang="tr-TR" sz="2400" dirty="0" smtClean="0"/>
              <a:t>iletişim ile mümkün olacaktır. </a:t>
            </a:r>
            <a:endParaRPr lang="tr-TR" sz="2400" dirty="0"/>
          </a:p>
          <a:p>
            <a:pPr marL="0" indent="0" algn="just">
              <a:buNone/>
            </a:pPr>
            <a:endParaRPr lang="tr-TR" sz="2400" dirty="0"/>
          </a:p>
        </p:txBody>
      </p:sp>
    </p:spTree>
    <p:extLst>
      <p:ext uri="{BB962C8B-B14F-4D97-AF65-F5344CB8AC3E}">
        <p14:creationId xmlns:p14="http://schemas.microsoft.com/office/powerpoint/2010/main" val="151473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1000"/>
                                        <p:tgtEl>
                                          <p:spTgt spid="4">
                                            <p:txEl>
                                              <p:pRg st="4" end="4"/>
                                            </p:txEl>
                                          </p:spTgt>
                                        </p:tgtEl>
                                      </p:cBhvr>
                                    </p:animEffect>
                                    <p:anim calcmode="lin" valueType="num">
                                      <p:cBhvr>
                                        <p:cTn id="2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812889" y="1910116"/>
            <a:ext cx="10191151" cy="3635278"/>
          </a:xfrm>
        </p:spPr>
        <p:txBody>
          <a:bodyPr>
            <a:normAutofit lnSpcReduction="10000"/>
          </a:bodyPr>
          <a:lstStyle/>
          <a:p>
            <a:pPr marL="0" indent="0" algn="just">
              <a:buNone/>
            </a:pPr>
            <a:r>
              <a:rPr lang="tr-TR" sz="2400" dirty="0"/>
              <a:t>Bilim ve  teknoloji çağında, değişen nesillerle birlikte, öğretmene yüklenen anlam her ne kadar değişse de öğretmen, halen eğitim öğretim faaliyetlerinin en önemli müttefiki  ve vazgeçilemez unsurudur.</a:t>
            </a:r>
          </a:p>
          <a:p>
            <a:pPr marL="0" indent="0" algn="just">
              <a:buNone/>
            </a:pPr>
            <a:r>
              <a:rPr lang="tr-TR" sz="2400" dirty="0"/>
              <a:t>Diğer taraftan </a:t>
            </a:r>
            <a:r>
              <a:rPr lang="tr-TR" sz="2400" u="sng" dirty="0"/>
              <a:t>öğretmen profilinin kendisi de değişiyor</a:t>
            </a:r>
            <a:r>
              <a:rPr lang="tr-TR" sz="2400" dirty="0"/>
              <a:t>. Yeni nesil öğretmenler artık daha fazla şeffaflık bekliyor, yöneticileriyle yakın iletişimde olmak, daha fazla şeyi paylaşmak; bir bakıma yönetime katılmak istiyor. </a:t>
            </a:r>
          </a:p>
          <a:p>
            <a:pPr marL="0" indent="0" algn="just">
              <a:buNone/>
            </a:pPr>
            <a:r>
              <a:rPr lang="tr-TR" sz="2400" dirty="0">
                <a:solidFill>
                  <a:srgbClr val="0070C0"/>
                </a:solidFill>
              </a:rPr>
              <a:t>Bu nedenle öğretmenlerin ve yöneticilerin bir araya geldiği, yeni strateji ve hedeflerin paylaşıldığı periyodik toplantılar yapmak, grup çalışmaları ve takım aktiviteleri gibi </a:t>
            </a:r>
            <a:r>
              <a:rPr lang="tr-TR" sz="2400" u="sng" dirty="0">
                <a:solidFill>
                  <a:srgbClr val="0070C0"/>
                </a:solidFill>
              </a:rPr>
              <a:t>toplu iletişimi güçlendirmeye yönelik </a:t>
            </a:r>
            <a:r>
              <a:rPr lang="tr-TR" sz="2400" dirty="0">
                <a:solidFill>
                  <a:srgbClr val="0070C0"/>
                </a:solidFill>
              </a:rPr>
              <a:t>faaliyetler yapmak oldukça önem taşımaktadır.</a:t>
            </a:r>
          </a:p>
          <a:p>
            <a:pPr marL="0" indent="0" algn="just">
              <a:buNone/>
            </a:pPr>
            <a:endParaRPr lang="tr-TR" sz="2400" dirty="0"/>
          </a:p>
        </p:txBody>
      </p:sp>
    </p:spTree>
    <p:extLst>
      <p:ext uri="{BB962C8B-B14F-4D97-AF65-F5344CB8AC3E}">
        <p14:creationId xmlns:p14="http://schemas.microsoft.com/office/powerpoint/2010/main" val="423455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635908" y="1143199"/>
            <a:ext cx="10191151" cy="5601729"/>
          </a:xfrm>
        </p:spPr>
        <p:txBody>
          <a:bodyPr>
            <a:normAutofit/>
          </a:bodyPr>
          <a:lstStyle/>
          <a:p>
            <a:pPr marL="0" indent="0" algn="ctr">
              <a:buNone/>
            </a:pPr>
            <a:r>
              <a:rPr lang="tr-TR" sz="2400" b="1" dirty="0">
                <a:solidFill>
                  <a:srgbClr val="FF0000"/>
                </a:solidFill>
              </a:rPr>
              <a:t>PROJENİN AMACI</a:t>
            </a:r>
            <a:endParaRPr lang="tr-TR" sz="2400" dirty="0">
              <a:solidFill>
                <a:srgbClr val="FF0000"/>
              </a:solidFill>
            </a:endParaRPr>
          </a:p>
          <a:p>
            <a:pPr algn="just"/>
            <a:r>
              <a:rPr lang="tr-TR" sz="2400" dirty="0"/>
              <a:t>“Öğretmenimi Dinliyorum” sloganıyla hazırlanan projenin </a:t>
            </a:r>
            <a:r>
              <a:rPr lang="tr-TR" sz="2400" u="sng" dirty="0"/>
              <a:t>en temel amacı öğretmenlerimizi dinlemek</a:t>
            </a:r>
            <a:r>
              <a:rPr lang="tr-TR" sz="2400" dirty="0"/>
              <a:t>tir. Öğretmenlerin, ilimizin eğitim sorunları ile ilgili paylaşımda bulunmaları, öneri ve beklentilerini dile getirmeleri, yöneticilere sormak istedikleri soruları sormaları kısacası eğitimle ilgili tüm görüş ve önerilerini paylaşmaları amaçlanmaktadır. </a:t>
            </a:r>
          </a:p>
          <a:p>
            <a:pPr algn="just"/>
            <a:r>
              <a:rPr lang="tr-TR" sz="2400" dirty="0"/>
              <a:t>Projenin diğer amaçları ise; yönetim ile öğretmenler arasında karşılıklı güven ortamı yaratmak,</a:t>
            </a:r>
          </a:p>
          <a:p>
            <a:pPr algn="just"/>
            <a:r>
              <a:rPr lang="tr-TR" sz="2400" dirty="0"/>
              <a:t>Öğretmenlerin kurum içinde </a:t>
            </a:r>
            <a:r>
              <a:rPr lang="tr-TR" sz="2400" dirty="0" smtClean="0"/>
              <a:t>verimini, </a:t>
            </a:r>
            <a:r>
              <a:rPr lang="tr-TR" sz="2400" dirty="0"/>
              <a:t>başarıyı arttıracak yeni ve yaratıcı fikirlerin teşvik edildiği bir ortam oluşturarak İl Milli Eğitim Müdürlüğü ve öğretmenlerin beklentilerini bütünleştirmektir.	</a:t>
            </a:r>
            <a:endParaRPr lang="tr-TR" dirty="0"/>
          </a:p>
        </p:txBody>
      </p:sp>
    </p:spTree>
    <p:extLst>
      <p:ext uri="{BB962C8B-B14F-4D97-AF65-F5344CB8AC3E}">
        <p14:creationId xmlns:p14="http://schemas.microsoft.com/office/powerpoint/2010/main" val="154833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567082" y="1162864"/>
            <a:ext cx="10191151" cy="4400809"/>
          </a:xfrm>
        </p:spPr>
        <p:txBody>
          <a:bodyPr>
            <a:normAutofit lnSpcReduction="10000"/>
          </a:bodyPr>
          <a:lstStyle/>
          <a:p>
            <a:pPr marL="0" indent="0" algn="ctr">
              <a:buNone/>
            </a:pPr>
            <a:r>
              <a:rPr lang="tr-TR" sz="2400" b="1" dirty="0">
                <a:solidFill>
                  <a:srgbClr val="FF0000"/>
                </a:solidFill>
              </a:rPr>
              <a:t>PROJENİN </a:t>
            </a:r>
            <a:r>
              <a:rPr lang="tr-TR" sz="2400" b="1" dirty="0" smtClean="0">
                <a:solidFill>
                  <a:srgbClr val="FF0000"/>
                </a:solidFill>
              </a:rPr>
              <a:t>HEDEFLERİ</a:t>
            </a:r>
            <a:endParaRPr lang="tr-TR" sz="2400" dirty="0">
              <a:solidFill>
                <a:srgbClr val="FF0000"/>
              </a:solidFill>
            </a:endParaRPr>
          </a:p>
          <a:p>
            <a:pPr lvl="0" algn="just"/>
            <a:r>
              <a:rPr lang="tr-TR" sz="2400" dirty="0"/>
              <a:t>Öğretmenlerin paylaşımda bulunacakları bir platform oluşturulması,</a:t>
            </a:r>
          </a:p>
          <a:p>
            <a:pPr lvl="0" algn="just"/>
            <a:r>
              <a:rPr lang="tr-TR" sz="2400" dirty="0"/>
              <a:t>Fark yaratan ve anlatacak hikayesi olan öğretmenlerle eğitimin diğer müttefiklerinin ( öğretmen, yönetici, veli, öğrenci) bir araya getirilmesi,</a:t>
            </a:r>
          </a:p>
          <a:p>
            <a:pPr lvl="0" algn="just"/>
            <a:r>
              <a:rPr lang="tr-TR" sz="2400" dirty="0"/>
              <a:t>İl genelinde iyi örneklerin tespit edilerek </a:t>
            </a:r>
            <a:r>
              <a:rPr lang="tr-TR" sz="2400" dirty="0" smtClean="0"/>
              <a:t>yaygınlaştırılması,</a:t>
            </a:r>
            <a:endParaRPr lang="tr-TR" sz="2400" dirty="0"/>
          </a:p>
          <a:p>
            <a:pPr algn="just"/>
            <a:r>
              <a:rPr lang="tr-TR" sz="2400" dirty="0"/>
              <a:t>Aynı sorunla karşılaşan ve o sorunla ilgili çözüm önerisi olan öğretmenlerin paylaşımda bulunması,</a:t>
            </a:r>
          </a:p>
          <a:p>
            <a:pPr lvl="0" algn="just"/>
            <a:r>
              <a:rPr lang="tr-TR" sz="2400" dirty="0"/>
              <a:t>Öğretmenlerle İl Milli Eğitim Müdürlüğü’nü buluşturarak paylaşımlar yoluyla güncel bilgilere ulaşımın sağlanması, karşılıklı bilgi alışverişi yapılması ve ortak ürünlerin ortaya çıkarılması hedeflenmektedir.</a:t>
            </a:r>
          </a:p>
          <a:p>
            <a:pPr marL="0" indent="0" algn="just">
              <a:buNone/>
            </a:pPr>
            <a:r>
              <a:rPr lang="tr-TR" sz="2400" dirty="0"/>
              <a:t>	</a:t>
            </a:r>
          </a:p>
        </p:txBody>
      </p:sp>
    </p:spTree>
    <p:extLst>
      <p:ext uri="{BB962C8B-B14F-4D97-AF65-F5344CB8AC3E}">
        <p14:creationId xmlns:p14="http://schemas.microsoft.com/office/powerpoint/2010/main" val="345248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734096" y="1278636"/>
            <a:ext cx="10225825" cy="4710040"/>
          </a:xfrm>
        </p:spPr>
        <p:txBody>
          <a:bodyPr>
            <a:noAutofit/>
          </a:bodyPr>
          <a:lstStyle/>
          <a:p>
            <a:pPr marL="0" indent="0" algn="ctr">
              <a:buNone/>
            </a:pPr>
            <a:r>
              <a:rPr lang="tr-TR" sz="2400" b="1" dirty="0" smtClean="0">
                <a:solidFill>
                  <a:srgbClr val="FF0000"/>
                </a:solidFill>
              </a:rPr>
              <a:t>PROJENİN ÖNEMİ </a:t>
            </a:r>
          </a:p>
          <a:p>
            <a:pPr algn="just"/>
            <a:r>
              <a:rPr lang="tr-TR" sz="2400" dirty="0" smtClean="0"/>
              <a:t>Öğretmenlerimiz </a:t>
            </a:r>
            <a:r>
              <a:rPr lang="tr-TR" sz="2400" dirty="0"/>
              <a:t>görev aldığı kurumun bir parçası olabildiği takdirde istekle çalışacak ve verimli olacaktır. Bu nedenle her türlü bilgi ihtiyacının karşılanması, görüş ve önerilerinin ciddiye alınması gerekir. </a:t>
            </a:r>
            <a:endParaRPr lang="tr-TR" sz="2400" dirty="0" smtClean="0"/>
          </a:p>
          <a:p>
            <a:pPr algn="just"/>
            <a:r>
              <a:rPr lang="tr-TR" sz="2400" dirty="0" smtClean="0"/>
              <a:t>Öğretmenlerle </a:t>
            </a:r>
            <a:r>
              <a:rPr lang="tr-TR" sz="2400" dirty="0"/>
              <a:t>il yönetimi arasında bir diyalog oluşturulması ortak dil oluşturulmasını, aidiyet duygusunun geliştirilmesini ve karşılıklı etkileşimi arttıracaktır. </a:t>
            </a:r>
            <a:endParaRPr lang="tr-TR" sz="2400" dirty="0" smtClean="0"/>
          </a:p>
          <a:p>
            <a:pPr algn="just"/>
            <a:r>
              <a:rPr lang="tr-TR" sz="2400" dirty="0" smtClean="0"/>
              <a:t>Kurum </a:t>
            </a:r>
            <a:r>
              <a:rPr lang="tr-TR" sz="2400" dirty="0"/>
              <a:t>içinde ve dışında uygulanacak etkili bir iletişim sisteminin varlığı; kurum kültürünün ve bütünlüğünün oluşumuna katkı sağlayacak, kurumun paydaşları nezdindeki itibarını bu sayede güçlendirecektir. </a:t>
            </a:r>
            <a:endParaRPr lang="tr-TR" sz="2400" dirty="0" smtClean="0"/>
          </a:p>
          <a:p>
            <a:pPr algn="just"/>
            <a:r>
              <a:rPr lang="tr-TR" sz="2400" dirty="0" smtClean="0"/>
              <a:t>İlimizde </a:t>
            </a:r>
            <a:r>
              <a:rPr lang="tr-TR" sz="2400" dirty="0"/>
              <a:t>yaklaşık olarak 30 bin Öğretmenin varlığı düşünüldüğünde iç ve dış iletişim süreçleri, kurum kültürünün oluşumunda önemli bir rol oynayacaktır</a:t>
            </a:r>
            <a:r>
              <a:rPr lang="tr-TR" sz="2400" dirty="0" smtClean="0"/>
              <a:t>.	</a:t>
            </a:r>
            <a:endParaRPr lang="tr-TR" sz="2400" dirty="0"/>
          </a:p>
        </p:txBody>
      </p:sp>
    </p:spTree>
    <p:extLst>
      <p:ext uri="{BB962C8B-B14F-4D97-AF65-F5344CB8AC3E}">
        <p14:creationId xmlns:p14="http://schemas.microsoft.com/office/powerpoint/2010/main" val="52158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7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4"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75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7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75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75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1"/>
          </p:nvPr>
        </p:nvSpPr>
        <p:spPr>
          <a:xfrm>
            <a:off x="714567" y="1644645"/>
            <a:ext cx="10399901" cy="4421304"/>
          </a:xfrm>
        </p:spPr>
        <p:txBody>
          <a:bodyPr>
            <a:normAutofit lnSpcReduction="10000"/>
          </a:bodyPr>
          <a:lstStyle/>
          <a:p>
            <a:pPr marL="0" indent="0">
              <a:buNone/>
            </a:pPr>
            <a:endParaRPr lang="tr-TR" sz="2400" dirty="0" smtClean="0"/>
          </a:p>
          <a:p>
            <a:pPr marL="0" indent="0" algn="just">
              <a:buNone/>
            </a:pPr>
            <a:r>
              <a:rPr lang="tr-TR" sz="2400" dirty="0"/>
              <a:t>Bu </a:t>
            </a:r>
            <a:r>
              <a:rPr lang="tr-TR" sz="2400" dirty="0" smtClean="0"/>
              <a:t>proje; </a:t>
            </a:r>
          </a:p>
          <a:p>
            <a:pPr algn="just"/>
            <a:r>
              <a:rPr lang="tr-TR" sz="2400" dirty="0"/>
              <a:t>İ</a:t>
            </a:r>
            <a:r>
              <a:rPr lang="tr-TR" sz="2400" dirty="0" smtClean="0"/>
              <a:t>limizde </a:t>
            </a:r>
            <a:r>
              <a:rPr lang="tr-TR" sz="2400" dirty="0"/>
              <a:t>ve diğer illerde bu alandaki çalışmalara kaynak olacak ve yeni projelerin hayata geçirilmesini teşvik edecektir. </a:t>
            </a:r>
          </a:p>
          <a:p>
            <a:pPr algn="just"/>
            <a:r>
              <a:rPr lang="tr-TR" sz="2400" dirty="0"/>
              <a:t>Proje olumlu geribildirimi ile öğretmen ve yöneticiler arasında güven ortamı oluşturacak, açıklık ve şeffaflık prensibi ile hesap verebilirlik ilkesini hayata geçirecektir. Ayrıca öğretmenler tecrübelerini birbirleri ile paylaşma imkanı bulacaklardır. 	</a:t>
            </a:r>
            <a:endParaRPr lang="tr-TR" sz="2400" dirty="0" smtClean="0"/>
          </a:p>
          <a:p>
            <a:pPr algn="just"/>
            <a:r>
              <a:rPr lang="tr-TR" sz="2400" dirty="0">
                <a:solidFill>
                  <a:srgbClr val="FF0000"/>
                </a:solidFill>
              </a:rPr>
              <a:t>2023 Eğitim Vizyonu </a:t>
            </a:r>
            <a:r>
              <a:rPr lang="tr-TR" sz="2400" dirty="0"/>
              <a:t>belgesinde</a:t>
            </a:r>
            <a:r>
              <a:rPr lang="tr-TR" sz="2400" dirty="0">
                <a:solidFill>
                  <a:srgbClr val="FF0000"/>
                </a:solidFill>
              </a:rPr>
              <a:t> </a:t>
            </a:r>
            <a:r>
              <a:rPr lang="tr-TR" sz="2400" dirty="0"/>
              <a:t>belirtilen   </a:t>
            </a:r>
            <a:r>
              <a:rPr lang="tr-TR" sz="2400" dirty="0">
                <a:solidFill>
                  <a:srgbClr val="0070C0"/>
                </a:solidFill>
              </a:rPr>
              <a:t>“Milli Eğitim Bakanlığı olarak gerçekleştirmek istediğimiz dönüşüm; </a:t>
            </a:r>
            <a:r>
              <a:rPr lang="tr-TR" sz="2400" u="sng" dirty="0"/>
              <a:t>adil, insan merkezli, öğretmen temelli</a:t>
            </a:r>
            <a:r>
              <a:rPr lang="tr-TR" sz="2400" dirty="0"/>
              <a:t>, kavramda</a:t>
            </a:r>
            <a:r>
              <a:rPr lang="tr-TR" sz="2400" u="sng" dirty="0"/>
              <a:t> </a:t>
            </a:r>
            <a:r>
              <a:rPr lang="tr-TR" sz="2400" dirty="0">
                <a:solidFill>
                  <a:srgbClr val="0070C0"/>
                </a:solidFill>
              </a:rPr>
              <a:t>evrensel, uygulamada yerli; esnek, beceri ve görgü odaklı; hesap verebilir, sürdürülebilir bir ilkesel duruş sergilemekle tecessüm edecektir.” </a:t>
            </a:r>
            <a:r>
              <a:rPr lang="tr-TR" sz="2400" dirty="0"/>
              <a:t>yaklaşımına da destek olacaktır.</a:t>
            </a:r>
          </a:p>
          <a:p>
            <a:pPr algn="just"/>
            <a:endParaRPr lang="tr-TR" sz="2400" dirty="0"/>
          </a:p>
          <a:p>
            <a:pPr algn="just"/>
            <a:endParaRPr lang="tr-TR" sz="2400" dirty="0"/>
          </a:p>
        </p:txBody>
      </p:sp>
    </p:spTree>
    <p:extLst>
      <p:ext uri="{BB962C8B-B14F-4D97-AF65-F5344CB8AC3E}">
        <p14:creationId xmlns:p14="http://schemas.microsoft.com/office/powerpoint/2010/main" val="2043292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540</TotalTime>
  <Words>1050</Words>
  <Application>Microsoft Office PowerPoint</Application>
  <PresentationFormat>Geniş ekran</PresentationFormat>
  <Paragraphs>75</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Öğretmenimi dinliyorum</dc:title>
  <dc:creator>FatmaKUTLUCA</dc:creator>
  <cp:lastModifiedBy>HaticeSENEL</cp:lastModifiedBy>
  <cp:revision>52</cp:revision>
  <cp:lastPrinted>2019-09-24T12:52:14Z</cp:lastPrinted>
  <dcterms:created xsi:type="dcterms:W3CDTF">2019-08-22T07:50:28Z</dcterms:created>
  <dcterms:modified xsi:type="dcterms:W3CDTF">2019-10-23T11:31:40Z</dcterms:modified>
</cp:coreProperties>
</file>